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8" r:id="rId4"/>
    <p:sldId id="291" r:id="rId5"/>
    <p:sldId id="278" r:id="rId6"/>
    <p:sldId id="279" r:id="rId7"/>
    <p:sldId id="280" r:id="rId8"/>
    <p:sldId id="286" r:id="rId9"/>
    <p:sldId id="283" r:id="rId10"/>
    <p:sldId id="287" r:id="rId11"/>
    <p:sldId id="284" r:id="rId12"/>
    <p:sldId id="285" r:id="rId13"/>
    <p:sldId id="288" r:id="rId14"/>
    <p:sldId id="269" r:id="rId15"/>
    <p:sldId id="289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1344E-D6CA-4DE2-8ED1-4D675F9EA028}" v="286" dt="2020-03-11T04:01:11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tour-of-csharp/classes-and-objects#static-and-instance-method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csharp/tour-of-csharp/classes-and-objects#parameter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tour-of-csharp/classes-and-objects#parameter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csharp/tour-of-csharp/classes-and-objects#method-overloadin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our-of-csharp/interfa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dotnet/csharp/tour-of-csharp/interfa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en-us/dotnet/csharp/tour-of-csharp/classes-and-objects#type-parameter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microsoft.com/en-us/dotnet/csharp/tour-of-csharp/classes-and-objects#base-classe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our-of-csharp/classes-and-objects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tour-of-csharp/classes-and-object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access-modifi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csharp/tour-of-csharp/classes-and-object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our-of-csharp/classes-and-object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our-of-csharp/classes-and-objects#accessibilit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tour-of-csharp/classes-and-objects#method-body-and-local-variable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dotnet/csharp/tour-of-csharp/classes-and-objects#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Class and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6DA7D5-1CEA-4A42-A393-A88CE602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5341937" cy="14493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Class – Static and Instance Methods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https://docs.microsoft.com/en-us/dotnet/csharp/tour-of-csharp/classes-and-objects#static-and-instance-methods</a:t>
            </a:r>
            <a:endParaRPr lang="en-US" sz="1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25FF3BD-CF7A-4F32-8497-87948F45297F}"/>
              </a:ext>
            </a:extLst>
          </p:cNvPr>
          <p:cNvSpPr txBox="1">
            <a:spLocks/>
          </p:cNvSpPr>
          <p:nvPr/>
        </p:nvSpPr>
        <p:spPr>
          <a:xfrm>
            <a:off x="1036321" y="1928809"/>
            <a:ext cx="5273992" cy="42684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static</a:t>
            </a:r>
            <a:r>
              <a:rPr lang="en-US" sz="2400" dirty="0"/>
              <a:t> method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declared with a </a:t>
            </a:r>
            <a:r>
              <a:rPr lang="en-US" sz="2000" b="1" i="1" dirty="0"/>
              <a:t>static</a:t>
            </a:r>
            <a:r>
              <a:rPr lang="en-US" sz="2000" dirty="0"/>
              <a:t> modifier.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doesn't operate on a specific class instance.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only directly access </a:t>
            </a:r>
            <a:r>
              <a:rPr lang="en-US" sz="2000" b="1" i="1" dirty="0"/>
              <a:t>static</a:t>
            </a:r>
            <a:r>
              <a:rPr lang="en-US" sz="2000" dirty="0"/>
              <a:t> members.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Cannot use </a:t>
            </a:r>
            <a:r>
              <a:rPr lang="en-US" sz="2000" b="1" i="1" dirty="0"/>
              <a:t>‘this’</a:t>
            </a:r>
          </a:p>
          <a:p>
            <a:r>
              <a:rPr lang="en-US" sz="2400" b="1" i="1" dirty="0"/>
              <a:t>instance</a:t>
            </a:r>
            <a:r>
              <a:rPr lang="en-US" sz="2400" dirty="0"/>
              <a:t> method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declared without a </a:t>
            </a:r>
            <a:r>
              <a:rPr lang="en-US" sz="2000" b="1" i="1" dirty="0"/>
              <a:t>static</a:t>
            </a:r>
            <a:r>
              <a:rPr lang="en-US" sz="2000" dirty="0"/>
              <a:t> modifier.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operates on a specific class instance.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access both </a:t>
            </a:r>
            <a:r>
              <a:rPr lang="en-US" sz="2000" b="1" i="1" dirty="0"/>
              <a:t>static</a:t>
            </a:r>
            <a:r>
              <a:rPr lang="en-US" sz="2000" dirty="0"/>
              <a:t> and </a:t>
            </a:r>
            <a:r>
              <a:rPr lang="en-US" sz="2000" b="1" i="1" dirty="0"/>
              <a:t>instance</a:t>
            </a:r>
            <a:r>
              <a:rPr lang="en-US" sz="2000" dirty="0"/>
              <a:t> members.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use ‘</a:t>
            </a:r>
            <a:r>
              <a:rPr lang="en-US" sz="2000" b="1" i="1" dirty="0"/>
              <a:t>this’</a:t>
            </a:r>
            <a:r>
              <a:rPr lang="en-US" sz="20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A1335-C59A-4586-886D-9F8B4356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3" y="419489"/>
            <a:ext cx="5438775" cy="572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8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76C-7E0E-4BD3-B3BE-773D8BDC5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717" y="1914713"/>
            <a:ext cx="12030635" cy="523688"/>
          </a:xfrm>
        </p:spPr>
        <p:txBody>
          <a:bodyPr>
            <a:normAutofit/>
          </a:bodyPr>
          <a:lstStyle/>
          <a:p>
            <a:r>
              <a:rPr lang="en-US" sz="2400"/>
              <a:t>Parameters are used to pass values or variable references to methods. There are four types: 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93EFBA-A3C7-4569-957F-E5D479ED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000" dirty="0"/>
              <a:t>Class – Value and Reference Parameters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https://docs.microsoft.com/en-us/dotnet/csharp/tour-of-csharp/classes-and-objects#parameters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81B8A-165F-48CA-BAF6-54C4A97B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861" y="3585337"/>
            <a:ext cx="4668502" cy="3159532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940C04-B95C-4588-9793-128A641D9F37}"/>
              </a:ext>
            </a:extLst>
          </p:cNvPr>
          <p:cNvSpPr/>
          <p:nvPr/>
        </p:nvSpPr>
        <p:spPr>
          <a:xfrm>
            <a:off x="732655" y="2438402"/>
            <a:ext cx="462172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u="sng" dirty="0"/>
              <a:t>1. value parameter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 copy of the argument passed. Changes don’t affect the original argument. Can be options by specifying a default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0BCD5-7B7A-463F-A6E3-54913B4C2572}"/>
              </a:ext>
            </a:extLst>
          </p:cNvPr>
          <p:cNvSpPr/>
          <p:nvPr/>
        </p:nvSpPr>
        <p:spPr>
          <a:xfrm>
            <a:off x="5808562" y="2438402"/>
            <a:ext cx="583960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u="sng" dirty="0"/>
              <a:t>2. reference parameter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declared with the ‘ref’ modifier. Used for passing arguments by reference. The argument must be a variable with a </a:t>
            </a:r>
            <a:r>
              <a:rPr lang="en-US" sz="1600" u="sng" dirty="0"/>
              <a:t>definite value</a:t>
            </a:r>
            <a:r>
              <a:rPr lang="en-US" sz="1600" dirty="0"/>
              <a:t>. Changes take place on the original value.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450EC-D702-4714-B3F8-3DEB08DDA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19" y="3768201"/>
            <a:ext cx="5541043" cy="22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4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494BA46-A7FE-48C9-A002-FA9746ED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" y="4661560"/>
            <a:ext cx="8329807" cy="180694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8CC7-0E1F-48B6-B562-73FFA1774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6244" y="1914705"/>
            <a:ext cx="5027855" cy="279176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/>
              <a:t>3. output parameter </a:t>
            </a:r>
            <a:r>
              <a:rPr lang="en-US" sz="1800" dirty="0"/>
              <a:t>- declared with the out modifier. Used for passing arguments by reference. An explicitly assigned value is not required before the method 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/>
              <a:t>4. parameter array </a:t>
            </a:r>
            <a:r>
              <a:rPr lang="en-US" sz="1800" dirty="0"/>
              <a:t>- permits a variable number of arguments to be passed to a method. Declared with the params modifier. Must the last parameter and be a 1-D array. See Write and WriteLine methods.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73ADE8-4C3B-43A7-B8E6-D30CC7FD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295385" cy="1449387"/>
          </a:xfrm>
        </p:spPr>
        <p:txBody>
          <a:bodyPr>
            <a:normAutofit/>
          </a:bodyPr>
          <a:lstStyle/>
          <a:p>
            <a:r>
              <a:rPr lang="en-US" sz="3200" dirty="0"/>
              <a:t>Class – Output and Parameter Array Parameters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https://docs.microsoft.com/en-us/dotnet/csharp/tour-of-csharp/classes-and-objects#parameters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9B7C5-3D7C-4402-876E-9469E4E1B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99" y="2092293"/>
            <a:ext cx="5770655" cy="3028983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D297CC-07AB-4D48-BDC6-E7FF1695E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973" y="5970494"/>
            <a:ext cx="8584133" cy="683109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0505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F47B-7C51-4C66-B56A-4DFF78DC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899"/>
            <a:ext cx="6665595" cy="4270375"/>
          </a:xfrm>
        </p:spPr>
        <p:txBody>
          <a:bodyPr>
            <a:normAutofit/>
          </a:bodyPr>
          <a:lstStyle/>
          <a:p>
            <a:r>
              <a:rPr lang="en-US" sz="2800" dirty="0"/>
              <a:t>Method overloading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permits multiple methods in the same class to have the same 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Methods must have unique parameter lists.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compiler uses ‘overload resolution’ to determine the specific method to invoke.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‘Overload resolution’ finds the one method that </a:t>
            </a:r>
            <a:r>
              <a:rPr lang="en-US" sz="2000" u="sng" dirty="0"/>
              <a:t>best</a:t>
            </a:r>
            <a:r>
              <a:rPr lang="en-US" sz="2000" dirty="0"/>
              <a:t> matches the arguments or reports an error if none is found.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particular method can be selected by explicitly casting the arguments to the exact parameter types.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DCB0A6-6046-48F7-87C0-D5F070AC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6402587" cy="1449387"/>
          </a:xfrm>
        </p:spPr>
        <p:txBody>
          <a:bodyPr>
            <a:normAutofit/>
          </a:bodyPr>
          <a:lstStyle/>
          <a:p>
            <a:r>
              <a:rPr lang="en-US" sz="3600" dirty="0"/>
              <a:t>Class – Method Overloading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https://docs.microsoft.com/en-us/dotnet/csharp/tour-of-csharp/classes-and-objects#method-overloading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5A21E-AFD2-4138-861D-2D78A5F3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25" y="125513"/>
            <a:ext cx="3943001" cy="660697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7711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77FB-3155-4C6E-8815-3A6E2ADC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https://docs.microsoft.com/en-us/dotnet/csharp/tour-of-csharp/interfaces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61F6-014D-4DCA-B413-13AB7030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49" y="1890713"/>
            <a:ext cx="9932670" cy="439578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 </a:t>
            </a:r>
            <a:r>
              <a:rPr lang="en-US" sz="2400" b="1" i="1" dirty="0"/>
              <a:t>interface</a:t>
            </a:r>
            <a:r>
              <a:rPr lang="en-US" sz="2400" dirty="0"/>
              <a:t> defines a contract that can be implemented by classes and structs.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interface can contain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methods, properties, events, indexers.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interface does NOT provide implementations. It specifies the members that must be implemented by classes or structs that implement the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Interface implementation is NOT inheritance. It is </a:t>
            </a:r>
            <a:r>
              <a:rPr lang="en-US" sz="2400" u="sng" dirty="0"/>
              <a:t>intended</a:t>
            </a:r>
            <a:r>
              <a:rPr lang="en-US" sz="2400" dirty="0"/>
              <a:t> to express a "can do" relationship between an interface and its implementing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Interfaces can simulate </a:t>
            </a:r>
            <a:r>
              <a:rPr lang="en-US" sz="2400" b="1" i="1" dirty="0"/>
              <a:t>multiple inheritance</a:t>
            </a:r>
            <a:r>
              <a:rPr lang="en-US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4548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65D6-A471-4B06-A5AD-129C4C47A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12" y="2073183"/>
            <a:ext cx="5818093" cy="132079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Interfaces may employ multiple inheritance.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2586B7-6F7A-4692-BB70-33C1FE91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https://docs.microsoft.com/en-us/dotnet/csharp/tour-of-csharp/interfaces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E50D2-8B0D-42A3-A8BF-70D13A59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6" y="2551481"/>
            <a:ext cx="5245421" cy="3749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BC9814-7DD9-4155-98D5-D34F7047BE60}"/>
              </a:ext>
            </a:extLst>
          </p:cNvPr>
          <p:cNvSpPr/>
          <p:nvPr/>
        </p:nvSpPr>
        <p:spPr>
          <a:xfrm>
            <a:off x="6364430" y="2108201"/>
            <a:ext cx="5349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Classes and structs can implement multiple interfaces.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30427-249D-4509-BC74-0B6A886B5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447" y="2871457"/>
            <a:ext cx="5695646" cy="310935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C545-8CCD-48A0-B08A-E56A6255F6D6}"/>
              </a:ext>
            </a:extLst>
          </p:cNvPr>
          <p:cNvCxnSpPr/>
          <p:nvPr/>
        </p:nvCxnSpPr>
        <p:spPr>
          <a:xfrm>
            <a:off x="6096000" y="2071688"/>
            <a:ext cx="0" cy="4229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FD124AC-B093-4C6B-A36A-B8337E30FE00}"/>
              </a:ext>
            </a:extLst>
          </p:cNvPr>
          <p:cNvSpPr/>
          <p:nvPr/>
        </p:nvSpPr>
        <p:spPr>
          <a:xfrm>
            <a:off x="7311526" y="5495771"/>
            <a:ext cx="3509487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Are Paint() and Bind() defined?</a:t>
            </a:r>
          </a:p>
        </p:txBody>
      </p:sp>
    </p:spTree>
    <p:extLst>
      <p:ext uri="{BB962C8B-B14F-4D97-AF65-F5344CB8AC3E}">
        <p14:creationId xmlns:p14="http://schemas.microsoft.com/office/powerpoint/2010/main" val="342074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54A7D5A-ADBC-46FE-B6C6-7F5C43D6CABB}"/>
              </a:ext>
            </a:extLst>
          </p:cNvPr>
          <p:cNvSpPr txBox="1">
            <a:spLocks/>
          </p:cNvSpPr>
          <p:nvPr/>
        </p:nvSpPr>
        <p:spPr>
          <a:xfrm>
            <a:off x="1096963" y="2209008"/>
            <a:ext cx="4999037" cy="225089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/>
              <a:t>Type</a:t>
            </a:r>
            <a:r>
              <a:rPr lang="en-US" sz="2800" dirty="0"/>
              <a:t>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are used to define a generic class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follow the class name and are inside &lt; 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are used to define the members of the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E320-5E98-4C51-BAC8-2089B39B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416" y="2373935"/>
            <a:ext cx="4856196" cy="185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AB582-00A1-4E4C-950C-4E278154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0" y="4815666"/>
            <a:ext cx="10465011" cy="14493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4D981F4-1747-458E-8031-67787E95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Class – Type Parameters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https://docs.microsoft.com/en-us/dotnet/csharp/tour-of-csharp/classes-and-objects#type-parameters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05617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05A-28D8-4D1F-8D84-F83D0C1AA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822634" cy="3748193"/>
          </a:xfrm>
        </p:spPr>
        <p:txBody>
          <a:bodyPr>
            <a:normAutofit/>
          </a:bodyPr>
          <a:lstStyle/>
          <a:p>
            <a:r>
              <a:rPr lang="en-US" sz="3200" dirty="0"/>
              <a:t>A class declaration specifies an inherited base class by following the class name and type parameters with… </a:t>
            </a:r>
          </a:p>
          <a:p>
            <a:pPr algn="ctr"/>
            <a:r>
              <a:rPr lang="en-US" sz="3200" dirty="0"/>
              <a:t>: </a:t>
            </a:r>
            <a:r>
              <a:rPr lang="en-US" sz="3200" dirty="0" err="1"/>
              <a:t>baseClassName</a:t>
            </a:r>
            <a:r>
              <a:rPr lang="en-US" sz="3200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0B7D18-6ADE-4A63-BBF9-A593164D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Class – Base Classes</a:t>
            </a:r>
            <a:br>
              <a:rPr lang="en-US" sz="2900" dirty="0"/>
            </a:br>
            <a:r>
              <a:rPr lang="en-US" sz="1400" dirty="0">
                <a:hlinkClick r:id="rId2"/>
              </a:rPr>
              <a:t>https://docs.microsoft.com/en-us/dotnet/csharp/tour-of-csharp/classes-and-objects#base-classes</a:t>
            </a:r>
            <a:endParaRPr lang="en-US" sz="2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5B03B-8989-4D6B-B8E2-3AE8D831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98" y="2033051"/>
            <a:ext cx="4005165" cy="42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2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3" y="-3251"/>
            <a:ext cx="10032330" cy="4588251"/>
          </a:xfr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/>
          <a:p>
            <a:r>
              <a:rPr lang="en-US" sz="2800" dirty="0"/>
              <a:t>The most fundamental of C#’s types, a class is a data structure that combines state (fields) and actions (methods and other function members) in a single unit. A class provides a definition for dynamically created instances of the class (objects). </a:t>
            </a:r>
            <a:br>
              <a:rPr lang="en-US" sz="2800" dirty="0"/>
            </a:br>
            <a:r>
              <a:rPr lang="en-US" sz="2800" dirty="0"/>
              <a:t>Classes support inheritance and polymorphism. Objects are created from a class blueprint, which defines the data and behavior of all instances of that type.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879" y="5281613"/>
            <a:ext cx="10113264" cy="609600"/>
          </a:xfrm>
        </p:spPr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https://docs.microsoft.com/en-us/dotnet/csharp/tour-of-csharp/classes-and-objects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2F9BC7-3990-4A21-9E38-05BF03F5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Class</a:t>
            </a:r>
            <a:br>
              <a:rPr lang="en-US" sz="2900" dirty="0"/>
            </a:br>
            <a:r>
              <a:rPr lang="en-US" sz="1400" dirty="0">
                <a:hlinkClick r:id="rId2"/>
              </a:rPr>
              <a:t>https://docs.microsoft.com/en-us/dotnet/csharp/tour-of-csharp/classes-and-objects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2447-0607-4FA1-BA98-06A9852A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8436" y="2146297"/>
            <a:ext cx="4639737" cy="37481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Classes are defined using class declarations. </a:t>
            </a:r>
          </a:p>
          <a:p>
            <a:pPr marL="0" indent="0">
              <a:buNone/>
            </a:pPr>
            <a:r>
              <a:rPr lang="en-US" dirty="0"/>
              <a:t>A class declaration starts with a header that specifies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attributes and modifiers of the class,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name of the class,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base class (if given),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interfaces implemented by the class. </a:t>
            </a:r>
          </a:p>
          <a:p>
            <a:pPr marL="0" indent="0">
              <a:buNone/>
            </a:pPr>
            <a:r>
              <a:rPr lang="en-US" dirty="0"/>
              <a:t>The header is followed by the class body, which consists of a list of member declarations written between { 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FA7C8-F794-4F2B-951B-06A20B82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39" y="2435688"/>
            <a:ext cx="4639736" cy="343340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B7A0C-B338-4610-9327-D5B7FB06E6A7}"/>
              </a:ext>
            </a:extLst>
          </p:cNvPr>
          <p:cNvSpPr txBox="1"/>
          <p:nvPr/>
        </p:nvSpPr>
        <p:spPr>
          <a:xfrm>
            <a:off x="6157039" y="25773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75E01118-E788-4633-B19F-E1718CF75C5B}"/>
              </a:ext>
            </a:extLst>
          </p:cNvPr>
          <p:cNvSpPr/>
          <p:nvPr/>
        </p:nvSpPr>
        <p:spPr>
          <a:xfrm>
            <a:off x="6732573" y="2946685"/>
            <a:ext cx="1991879" cy="2922404"/>
          </a:xfrm>
          <a:prstGeom prst="leftBracket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DDE70B-E90F-4E5B-B18C-666278E5FA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61704" y="4407887"/>
            <a:ext cx="1170869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507F68-9D13-423B-93F5-1868296DB76B}"/>
              </a:ext>
            </a:extLst>
          </p:cNvPr>
          <p:cNvSpPr txBox="1"/>
          <p:nvPr/>
        </p:nvSpPr>
        <p:spPr>
          <a:xfrm>
            <a:off x="5763216" y="404937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A6C1EA-677B-4BF0-8BDE-15D29C01FF7F}"/>
              </a:ext>
            </a:extLst>
          </p:cNvPr>
          <p:cNvCxnSpPr/>
          <p:nvPr/>
        </p:nvCxnSpPr>
        <p:spPr>
          <a:xfrm flipH="1">
            <a:off x="6095999" y="2882137"/>
            <a:ext cx="379027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3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FEC9-3666-4972-8361-8CC3CC6D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Accessibility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https://docs.microsoft.com/en-us/dotnet/csharp/programming-guide/classes-and-structs/access-modifiers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BE0E-26B6-47C4-9F38-B4F70081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and structs declared directly within a namespace (not nested within other classes or structs) can be either </a:t>
            </a:r>
            <a:r>
              <a:rPr lang="en-US" sz="3200" b="1" i="1" dirty="0"/>
              <a:t>public</a:t>
            </a:r>
            <a:r>
              <a:rPr lang="en-US" sz="3200" dirty="0"/>
              <a:t> or </a:t>
            </a:r>
            <a:r>
              <a:rPr lang="en-US" sz="3200" b="1" i="1" dirty="0"/>
              <a:t>internal</a:t>
            </a:r>
            <a:r>
              <a:rPr lang="en-US" sz="3200" dirty="0"/>
              <a:t>. </a:t>
            </a:r>
            <a:r>
              <a:rPr lang="en-US" sz="3200" b="1" i="1" dirty="0"/>
              <a:t>Internal</a:t>
            </a:r>
            <a:r>
              <a:rPr lang="en-US" sz="3200" dirty="0"/>
              <a:t> is the default if no access modifier is specified.</a:t>
            </a:r>
          </a:p>
          <a:p>
            <a:r>
              <a:rPr lang="en-US" sz="3200" dirty="0"/>
              <a:t>*Derived classes can't have greater accessibility than their base types. </a:t>
            </a:r>
          </a:p>
        </p:txBody>
      </p:sp>
    </p:spTree>
    <p:extLst>
      <p:ext uri="{BB962C8B-B14F-4D97-AF65-F5344CB8AC3E}">
        <p14:creationId xmlns:p14="http://schemas.microsoft.com/office/powerpoint/2010/main" val="40523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E97D-A8D6-4814-B560-61CF89805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229848" cy="3748193"/>
          </a:xfrm>
        </p:spPr>
        <p:txBody>
          <a:bodyPr>
            <a:normAutofit/>
          </a:bodyPr>
          <a:lstStyle/>
          <a:p>
            <a:r>
              <a:rPr lang="en-US" sz="2800" dirty="0"/>
              <a:t>Instances of classes are created using the </a:t>
            </a:r>
            <a:r>
              <a:rPr lang="en-US" sz="2800" b="1" i="1" dirty="0"/>
              <a:t>new</a:t>
            </a:r>
            <a:r>
              <a:rPr lang="en-US" sz="2800" dirty="0"/>
              <a:t> operator, which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allocates memory for a new instance,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invokes a constructor to initialize the instance, and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returns a reference to the instance. 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DCAE-770A-4E35-8288-653F05B9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899"/>
            <a:ext cx="4639419" cy="4311745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The memory occupied by an object is automatically reclaimed when the object is no longer reachable. It’s not possible to explicitly deallocate objects in C#.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1AE061-5AFE-4414-BB5E-D1AD778A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Class – Instance Instantiation</a:t>
            </a:r>
            <a:br>
              <a:rPr lang="en-US" sz="2900" dirty="0"/>
            </a:br>
            <a:r>
              <a:rPr lang="en-US" sz="1400" dirty="0">
                <a:hlinkClick r:id="rId2"/>
              </a:rPr>
              <a:t>https://docs.microsoft.com/en-us/dotnet/csharp/tour-of-csharp/classes-and-objects</a:t>
            </a:r>
            <a:endParaRPr lang="en-US" sz="2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E3A15-B00B-4240-806A-53AA5BAC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74" y="4551375"/>
            <a:ext cx="8723873" cy="17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B4A2-7BA2-43B3-970F-809B5D37D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3980945" cy="3748193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/>
              <a:t>There are two types of class members.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u="sng" dirty="0"/>
              <a:t>static</a:t>
            </a:r>
            <a:r>
              <a:rPr lang="en-US" sz="2800" dirty="0"/>
              <a:t> - belong to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u="sng" dirty="0"/>
              <a:t>instance</a:t>
            </a:r>
            <a:r>
              <a:rPr lang="en-US" sz="2800" dirty="0"/>
              <a:t> - belong to objects (instances of classes).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C2DF2-389C-4E3F-A6DB-E6E7A822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9200" y="2082799"/>
            <a:ext cx="6113650" cy="417036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/>
              <a:t>The kinds of members a class can contain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/>
              <a:t>Constructors</a:t>
            </a:r>
            <a:r>
              <a:rPr lang="en-US" sz="2000" dirty="0"/>
              <a:t> - To initialize instances of the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/>
              <a:t>Constants</a:t>
            </a:r>
            <a:r>
              <a:rPr lang="en-US" sz="2000" dirty="0"/>
              <a:t> - Constant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/>
              <a:t>Fields</a:t>
            </a:r>
            <a:r>
              <a:rPr lang="en-US" sz="2000" dirty="0"/>
              <a:t> -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/>
              <a:t>Methods</a:t>
            </a:r>
            <a:r>
              <a:rPr lang="en-US" sz="2000" dirty="0"/>
              <a:t> – Computations/actions that can be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/>
              <a:t>Properties</a:t>
            </a:r>
            <a:r>
              <a:rPr lang="en-US" sz="2000" dirty="0"/>
              <a:t> – Actions associated with reading/writing named properties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/>
              <a:t>Types</a:t>
            </a:r>
            <a:r>
              <a:rPr lang="en-US" sz="2000" dirty="0"/>
              <a:t> - Nested types declared by the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/>
              <a:t>Indexers</a:t>
            </a:r>
            <a:r>
              <a:rPr lang="en-US" sz="2000" dirty="0"/>
              <a:t> - Actions associated with indexing instances of the class. (i.e. arrays)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/>
              <a:t>Events</a:t>
            </a:r>
            <a:r>
              <a:rPr lang="en-US" sz="2000" dirty="0"/>
              <a:t> - Notifications generated by the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135242-1417-493C-B5DE-F4E0F609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Class - Members</a:t>
            </a:r>
            <a:br>
              <a:rPr lang="en-US" sz="2900" dirty="0"/>
            </a:br>
            <a:r>
              <a:rPr lang="en-US" sz="1400" dirty="0">
                <a:hlinkClick r:id="rId2"/>
              </a:rPr>
              <a:t>https://docs.microsoft.com/en-us/dotnet/csharp/tour-of-csharp/classes-and-objects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91330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9E0E-E3C7-4F00-A546-08EC10943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885" y="2120900"/>
            <a:ext cx="10628556" cy="4001994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800" u="sng" dirty="0"/>
              <a:t>Access Modifiers control the regions of program text that can access the member.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private</a:t>
            </a:r>
            <a:r>
              <a:rPr lang="en-US" sz="2400" dirty="0"/>
              <a:t> - This class only.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protected</a:t>
            </a:r>
            <a:r>
              <a:rPr lang="en-US" sz="2400" dirty="0"/>
              <a:t> - derived classes.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private protected </a:t>
            </a:r>
            <a:r>
              <a:rPr lang="en-US" sz="2400" dirty="0"/>
              <a:t>- This class or derived classes only.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internal</a:t>
            </a:r>
            <a:r>
              <a:rPr lang="en-US" sz="2400" dirty="0"/>
              <a:t> - current assembly (.exe, .</a:t>
            </a:r>
            <a:r>
              <a:rPr lang="en-US" sz="2400" dirty="0" err="1"/>
              <a:t>dll</a:t>
            </a:r>
            <a:r>
              <a:rPr lang="en-US" sz="24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protected internal </a:t>
            </a:r>
            <a:r>
              <a:rPr lang="en-US" sz="2400" dirty="0"/>
              <a:t>- This class, child classes, or classes within the same assembly.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/>
              <a:t>public</a:t>
            </a:r>
            <a:r>
              <a:rPr lang="en-US" sz="2400" dirty="0"/>
              <a:t> - Access isn't limited.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41F8F2-66FE-41B8-A802-C638D51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Class – Member Accessibility</a:t>
            </a:r>
            <a:br>
              <a:rPr lang="en-US" sz="2900" dirty="0"/>
            </a:br>
            <a:r>
              <a:rPr lang="en-US" sz="1400" dirty="0">
                <a:hlinkClick r:id="rId2"/>
              </a:rPr>
              <a:t>https://docs.microsoft.com/en-us/dotnet/csharp/tour-of-csharp/classes-and-objects#accessibility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3251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53AB-EAE8-456A-B04D-3137C5BB90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800" u="sng" dirty="0"/>
              <a:t>Local variables </a:t>
            </a:r>
            <a:r>
              <a:rPr lang="en-US" sz="2800" dirty="0"/>
              <a:t> - declared inside the body of the method. They must have a type name and a variable name. All variables get a default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Int == 0;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String == “”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CEB065-2890-44DA-AC2B-3CAA5B27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3600" dirty="0"/>
              <a:t>Class – Local Variables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https://docs.microsoft.com/en-us/dotnet/csharp/tour-of-csharp/classes-and-objects#method-body-and-local-variables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0FABF-6D6F-4249-8C32-13D4AA272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63" y="2243088"/>
            <a:ext cx="5388343" cy="39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32C9-160A-488B-A608-E5A14C97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– 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https://docs.microsoft.com/en-us/dotnet/csharp/tour-of-csharp/classes-and-objects#methods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3EBA-24CB-4738-8174-3B17129A15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types of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Static – accessed through the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Instance – accessed though the class.</a:t>
            </a:r>
          </a:p>
          <a:p>
            <a:pPr marL="0">
              <a:buNone/>
            </a:pPr>
            <a:r>
              <a:rPr lang="en-US" dirty="0"/>
              <a:t>Methods have a </a:t>
            </a:r>
            <a:r>
              <a:rPr lang="en-US" b="1" i="1" dirty="0"/>
              <a:t>Method Signature</a:t>
            </a:r>
            <a:r>
              <a:rPr lang="en-US" dirty="0"/>
              <a:t> which consists of 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the name of the method, 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the number of type parameters and 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/>
              <a:t>the number, modifiers, and types of its parameters. </a:t>
            </a:r>
          </a:p>
          <a:p>
            <a:pPr marL="0">
              <a:buNone/>
            </a:pPr>
            <a:r>
              <a:rPr lang="en-US" dirty="0"/>
              <a:t>*The signature of a method doesn't include the return type.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31F91-7A44-437B-AB49-7647B465B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78EB1-72DF-4890-B1D1-05F88DD7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17" y="4147973"/>
            <a:ext cx="5418664" cy="219007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AF755-4C0C-4C50-A949-26400B468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017" y="1957900"/>
            <a:ext cx="5418664" cy="2190073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454374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1_RetrospectVTI</vt:lpstr>
      <vt:lpstr>Class and Interface</vt:lpstr>
      <vt:lpstr>The most fundamental of C#’s types, a class is a data structure that combines state (fields) and actions (methods and other function members) in a single unit. A class provides a definition for dynamically created instances of the class (objects).  Classes support inheritance and polymorphism. Objects are created from a class blueprint, which defines the data and behavior of all instances of that type.</vt:lpstr>
      <vt:lpstr>Class https://docs.microsoft.com/en-us/dotnet/csharp/tour-of-csharp/classes-and-objects</vt:lpstr>
      <vt:lpstr>Class Accessibility https://docs.microsoft.com/en-us/dotnet/csharp/programming-guide/classes-and-structs/access-modifiers</vt:lpstr>
      <vt:lpstr>Class – Instance Instantiation https://docs.microsoft.com/en-us/dotnet/csharp/tour-of-csharp/classes-and-objects</vt:lpstr>
      <vt:lpstr>Class - Members https://docs.microsoft.com/en-us/dotnet/csharp/tour-of-csharp/classes-and-objects</vt:lpstr>
      <vt:lpstr>Class – Member Accessibility https://docs.microsoft.com/en-us/dotnet/csharp/tour-of-csharp/classes-and-objects#accessibility</vt:lpstr>
      <vt:lpstr>Class – Local Variables https://docs.microsoft.com/en-us/dotnet/csharp/tour-of-csharp/classes-and-objects#method-body-and-local-variables</vt:lpstr>
      <vt:lpstr>Class – Methods https://docs.microsoft.com/en-us/dotnet/csharp/tour-of-csharp/classes-and-objects#methods</vt:lpstr>
      <vt:lpstr>Class – Static and Instance Methods https://docs.microsoft.com/en-us/dotnet/csharp/tour-of-csharp/classes-and-objects#static-and-instance-methods</vt:lpstr>
      <vt:lpstr>Class – Value and Reference Parameters https://docs.microsoft.com/en-us/dotnet/csharp/tour-of-csharp/classes-and-objects#parameters</vt:lpstr>
      <vt:lpstr>Class – Output and Parameter Array Parameters https://docs.microsoft.com/en-us/dotnet/csharp/tour-of-csharp/classes-and-objects#parameters</vt:lpstr>
      <vt:lpstr>Class – Method Overloading https://docs.microsoft.com/en-us/dotnet/csharp/tour-of-csharp/classes-and-objects#method-overloading</vt:lpstr>
      <vt:lpstr>Interface https://docs.microsoft.com/en-us/dotnet/csharp/tour-of-csharp/interfaces</vt:lpstr>
      <vt:lpstr>Interface https://docs.microsoft.com/en-us/dotnet/csharp/tour-of-csharp/interfaces</vt:lpstr>
      <vt:lpstr>Class – Type Parameters https://docs.microsoft.com/en-us/dotnet/csharp/tour-of-csharp/classes-and-objects#type-parameters</vt:lpstr>
      <vt:lpstr>Class – Base Classes https://docs.microsoft.com/en-us/dotnet/csharp/tour-of-csharp/classes-and-objects#base-classes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2020-03-03T02:17:07Z</dcterms:created>
  <dcterms:modified xsi:type="dcterms:W3CDTF">2020-03-11T15:57:26Z</dcterms:modified>
</cp:coreProperties>
</file>