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82" r:id="rId4"/>
    <p:sldId id="283" r:id="rId5"/>
    <p:sldId id="270" r:id="rId6"/>
    <p:sldId id="267" r:id="rId7"/>
    <p:sldId id="269" r:id="rId8"/>
    <p:sldId id="274" r:id="rId9"/>
    <p:sldId id="275" r:id="rId10"/>
    <p:sldId id="260" r:id="rId11"/>
    <p:sldId id="268" r:id="rId12"/>
    <p:sldId id="264" r:id="rId13"/>
    <p:sldId id="271" r:id="rId14"/>
    <p:sldId id="272" r:id="rId15"/>
    <p:sldId id="273" r:id="rId16"/>
    <p:sldId id="276" r:id="rId17"/>
    <p:sldId id="277" r:id="rId18"/>
    <p:sldId id="278" r:id="rId19"/>
    <p:sldId id="284"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39BCE7-EF66-40D6-8F24-EEACAF4A940A}">
          <p14:sldIdLst>
            <p14:sldId id="257"/>
            <p14:sldId id="258"/>
            <p14:sldId id="282"/>
            <p14:sldId id="283"/>
            <p14:sldId id="270"/>
            <p14:sldId id="267"/>
            <p14:sldId id="269"/>
            <p14:sldId id="274"/>
            <p14:sldId id="275"/>
            <p14:sldId id="260"/>
            <p14:sldId id="268"/>
            <p14:sldId id="264"/>
            <p14:sldId id="271"/>
            <p14:sldId id="272"/>
            <p14:sldId id="273"/>
            <p14:sldId id="276"/>
            <p14:sldId id="277"/>
            <p14:sldId id="278"/>
            <p14:sldId id="284"/>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9F809-87EB-400F-9FEE-DF38C53D631C}" v="238" dt="2020-03-23T01:47:41.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5" autoAdjust="0"/>
    <p:restoredTop sz="94660"/>
  </p:normalViewPr>
  <p:slideViewPr>
    <p:cSldViewPr snapToGrid="0">
      <p:cViewPr varScale="1">
        <p:scale>
          <a:sx n="80" d="100"/>
          <a:sy n="80" d="100"/>
        </p:scale>
        <p:origin x="4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HTML_attribute" TargetMode="External"/><Relationship Id="rId2" Type="http://schemas.openxmlformats.org/officeDocument/2006/relationships/hyperlink" Target="https://developer.mozilla.org/en-US/docs/Learn/Getting_started_with_the_web/HTML_basic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HTML_attribute" TargetMode="External"/><Relationship Id="rId2" Type="http://schemas.openxmlformats.org/officeDocument/2006/relationships/hyperlink" Target="https://developer.mozilla.org/en-US/docs/Learn/Getting_started_with_the_web/HTML_basi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tseeze.com/blog/seo-101-everything-you-need-to-know-about-metadat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tseeze.com/blog/seo-101-everything-you-need-to-know-about-metadat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Learn/Getting_started_with_the_web/HTML_bas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Learn/Getting_started_with_the_web/HTML_basic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charsets/ref_utf_punctuation.asp" TargetMode="External"/><Relationship Id="rId2" Type="http://schemas.openxmlformats.org/officeDocument/2006/relationships/hyperlink" Target="https://www.w3schools.com/html/html_entities.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tags/tag_header.asp" TargetMode="External"/><Relationship Id="rId2" Type="http://schemas.openxmlformats.org/officeDocument/2006/relationships/hyperlink" Target="https://www.w3schools.com/html/html5_intro.asp" TargetMode="External"/><Relationship Id="rId1" Type="http://schemas.openxmlformats.org/officeDocument/2006/relationships/slideLayout" Target="../slideLayouts/slideLayout2.xml"/><Relationship Id="rId6" Type="http://schemas.openxmlformats.org/officeDocument/2006/relationships/hyperlink" Target="https://www.w3schools.com/tags/tag_section.asp" TargetMode="External"/><Relationship Id="rId5" Type="http://schemas.openxmlformats.org/officeDocument/2006/relationships/hyperlink" Target="https://www.w3schools.com/tags/tag_article.asp" TargetMode="External"/><Relationship Id="rId4" Type="http://schemas.openxmlformats.org/officeDocument/2006/relationships/hyperlink" Target="https://www.w3schools.com/tags/tag_footer.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Learn/Getting_started_with_the_web/HTML_basic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w3schools.com/tags/att_form_method.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en-US/docs/Learn/Getting_started_with_the_web/HTML_bas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docs.io/html/" TargetMode="External"/><Relationship Id="rId2" Type="http://schemas.openxmlformats.org/officeDocument/2006/relationships/hyperlink" Target="https://developer.mozilla.org/en-US/docs/Learn/Getting_started_with_the_web/HTML_basic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3schools.com/html/html_formatting.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tags/tag_span.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HTML Fundamentals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77-21AC-4504-8640-FC21912C55E0}"/>
              </a:ext>
            </a:extLst>
          </p:cNvPr>
          <p:cNvSpPr>
            <a:spLocks noGrp="1"/>
          </p:cNvSpPr>
          <p:nvPr>
            <p:ph type="title"/>
          </p:nvPr>
        </p:nvSpPr>
        <p:spPr/>
        <p:txBody>
          <a:bodyPr>
            <a:normAutofit/>
          </a:bodyPr>
          <a:lstStyle/>
          <a:p>
            <a:r>
              <a:rPr lang="en-US" dirty="0"/>
              <a:t>HTML – Attributes</a:t>
            </a:r>
            <a:br>
              <a:rPr lang="en-US" dirty="0"/>
            </a:br>
            <a:r>
              <a:rPr lang="en-US" sz="1400" dirty="0">
                <a:hlinkClick r:id="rId2"/>
              </a:rPr>
              <a:t>https://developer.mozilla.org/en-US/docs/Learn/Getting_started_with_the_web/HTML_basics</a:t>
            </a:r>
            <a:br>
              <a:rPr lang="en-US" sz="1400" dirty="0"/>
            </a:br>
            <a:r>
              <a:rPr lang="en-US" sz="1400" dirty="0">
                <a:hlinkClick r:id="rId3"/>
              </a:rPr>
              <a:t>https://en.wikipedia.org/wiki/HTML_attribute</a:t>
            </a:r>
            <a:endParaRPr lang="en-US" dirty="0"/>
          </a:p>
        </p:txBody>
      </p:sp>
      <p:sp>
        <p:nvSpPr>
          <p:cNvPr id="3" name="Content Placeholder 2">
            <a:extLst>
              <a:ext uri="{FF2B5EF4-FFF2-40B4-BE49-F238E27FC236}">
                <a16:creationId xmlns:a16="http://schemas.microsoft.com/office/drawing/2014/main" id="{3E972CE6-0568-46FE-B030-6ABDC6CED046}"/>
              </a:ext>
            </a:extLst>
          </p:cNvPr>
          <p:cNvSpPr>
            <a:spLocks noGrp="1"/>
          </p:cNvSpPr>
          <p:nvPr>
            <p:ph idx="1"/>
          </p:nvPr>
        </p:nvSpPr>
        <p:spPr>
          <a:xfrm>
            <a:off x="1097280" y="1864677"/>
            <a:ext cx="10058400" cy="2097723"/>
          </a:xfrm>
        </p:spPr>
        <p:txBody>
          <a:bodyPr>
            <a:normAutofit lnSpcReduction="10000"/>
          </a:bodyPr>
          <a:lstStyle/>
          <a:p>
            <a:r>
              <a:rPr lang="en-US" sz="3200" b="1" i="1" dirty="0"/>
              <a:t>Attributes</a:t>
            </a:r>
            <a:r>
              <a:rPr lang="en-US" sz="3200" dirty="0"/>
              <a:t> are modifiers placed inside the opening </a:t>
            </a:r>
            <a:r>
              <a:rPr lang="en-US" sz="3200" b="1" i="1" dirty="0"/>
              <a:t>tag of</a:t>
            </a:r>
            <a:r>
              <a:rPr lang="en-US" sz="3200" dirty="0"/>
              <a:t> the </a:t>
            </a:r>
            <a:r>
              <a:rPr lang="en-US" sz="3200" b="1" i="1" dirty="0"/>
              <a:t>element</a:t>
            </a:r>
            <a:r>
              <a:rPr lang="en-US" sz="3200" dirty="0"/>
              <a:t>. The </a:t>
            </a:r>
            <a:r>
              <a:rPr lang="en-US" sz="3200" b="1" i="1" dirty="0"/>
              <a:t>Attribute</a:t>
            </a:r>
            <a:r>
              <a:rPr lang="en-US" sz="3200" dirty="0"/>
              <a:t> is a key-value pair. Different Tags have some specific Attributes but most share from four main attributes.</a:t>
            </a:r>
          </a:p>
        </p:txBody>
      </p:sp>
      <p:pic>
        <p:nvPicPr>
          <p:cNvPr id="4" name="Picture 3">
            <a:extLst>
              <a:ext uri="{FF2B5EF4-FFF2-40B4-BE49-F238E27FC236}">
                <a16:creationId xmlns:a16="http://schemas.microsoft.com/office/drawing/2014/main" id="{B516C124-11D6-4FB0-B394-ABD5F69EFFE7}"/>
              </a:ext>
            </a:extLst>
          </p:cNvPr>
          <p:cNvPicPr>
            <a:picLocks noChangeAspect="1"/>
          </p:cNvPicPr>
          <p:nvPr/>
        </p:nvPicPr>
        <p:blipFill>
          <a:blip r:embed="rId4"/>
          <a:stretch>
            <a:fillRect/>
          </a:stretch>
        </p:blipFill>
        <p:spPr>
          <a:xfrm>
            <a:off x="1097280" y="4328140"/>
            <a:ext cx="10058400" cy="1209312"/>
          </a:xfrm>
          <a:prstGeom prst="rect">
            <a:avLst/>
          </a:prstGeom>
        </p:spPr>
      </p:pic>
    </p:spTree>
    <p:extLst>
      <p:ext uri="{BB962C8B-B14F-4D97-AF65-F5344CB8AC3E}">
        <p14:creationId xmlns:p14="http://schemas.microsoft.com/office/powerpoint/2010/main" val="411432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777-21AC-4504-8640-FC21912C55E0}"/>
              </a:ext>
            </a:extLst>
          </p:cNvPr>
          <p:cNvSpPr>
            <a:spLocks noGrp="1"/>
          </p:cNvSpPr>
          <p:nvPr>
            <p:ph type="title"/>
          </p:nvPr>
        </p:nvSpPr>
        <p:spPr/>
        <p:txBody>
          <a:bodyPr>
            <a:normAutofit/>
          </a:bodyPr>
          <a:lstStyle/>
          <a:p>
            <a:r>
              <a:rPr lang="en-US" dirty="0"/>
              <a:t>HTML – Global Attributes</a:t>
            </a:r>
            <a:br>
              <a:rPr lang="en-US" dirty="0"/>
            </a:br>
            <a:r>
              <a:rPr lang="en-US" sz="1400" dirty="0">
                <a:hlinkClick r:id="rId2"/>
              </a:rPr>
              <a:t>https://developer.mozilla.org/en-US/docs/Learn/Getting_started_with_the_web/HTML_basics</a:t>
            </a:r>
            <a:br>
              <a:rPr lang="en-US" sz="1400" dirty="0"/>
            </a:br>
            <a:r>
              <a:rPr lang="en-US" sz="1400" dirty="0">
                <a:hlinkClick r:id="rId3"/>
              </a:rPr>
              <a:t>https://en.wikipedia.org/wiki/HTML_attribute</a:t>
            </a:r>
            <a:endParaRPr lang="en-US" dirty="0"/>
          </a:p>
        </p:txBody>
      </p:sp>
      <p:graphicFrame>
        <p:nvGraphicFramePr>
          <p:cNvPr id="5" name="Table 5">
            <a:extLst>
              <a:ext uri="{FF2B5EF4-FFF2-40B4-BE49-F238E27FC236}">
                <a16:creationId xmlns:a16="http://schemas.microsoft.com/office/drawing/2014/main" id="{C5AD693D-AD82-4A08-A67F-B7837425A153}"/>
              </a:ext>
            </a:extLst>
          </p:cNvPr>
          <p:cNvGraphicFramePr>
            <a:graphicFrameLocks noGrp="1"/>
          </p:cNvGraphicFramePr>
          <p:nvPr>
            <p:extLst>
              <p:ext uri="{D42A27DB-BD31-4B8C-83A1-F6EECF244321}">
                <p14:modId xmlns:p14="http://schemas.microsoft.com/office/powerpoint/2010/main" val="366525751"/>
              </p:ext>
            </p:extLst>
          </p:nvPr>
        </p:nvGraphicFramePr>
        <p:xfrm>
          <a:off x="384313" y="2070534"/>
          <a:ext cx="11423374" cy="4298104"/>
        </p:xfrm>
        <a:graphic>
          <a:graphicData uri="http://schemas.openxmlformats.org/drawingml/2006/table">
            <a:tbl>
              <a:tblPr firstRow="1" bandRow="1">
                <a:effectLst>
                  <a:outerShdw blurRad="50800" dist="50800" dir="5400000" algn="ctr" rotWithShape="0">
                    <a:schemeClr val="accent2"/>
                  </a:outerShdw>
                </a:effectLst>
                <a:tableStyleId>{5C22544A-7EE6-4342-B048-85BDC9FD1C3A}</a:tableStyleId>
              </a:tblPr>
              <a:tblGrid>
                <a:gridCol w="1046922">
                  <a:extLst>
                    <a:ext uri="{9D8B030D-6E8A-4147-A177-3AD203B41FA5}">
                      <a16:colId xmlns:a16="http://schemas.microsoft.com/office/drawing/2014/main" val="1282325140"/>
                    </a:ext>
                  </a:extLst>
                </a:gridCol>
                <a:gridCol w="10376452">
                  <a:extLst>
                    <a:ext uri="{9D8B030D-6E8A-4147-A177-3AD203B41FA5}">
                      <a16:colId xmlns:a16="http://schemas.microsoft.com/office/drawing/2014/main" val="429122900"/>
                    </a:ext>
                  </a:extLst>
                </a:gridCol>
              </a:tblGrid>
              <a:tr h="366184">
                <a:tc>
                  <a:txBody>
                    <a:bodyPr/>
                    <a:lstStyle/>
                    <a:p>
                      <a:r>
                        <a:rPr lang="en-US" dirty="0"/>
                        <a:t>Attribute</a:t>
                      </a:r>
                    </a:p>
                  </a:txBody>
                  <a:tcPr/>
                </a:tc>
                <a:tc>
                  <a:txBody>
                    <a:bodyPr/>
                    <a:lstStyle/>
                    <a:p>
                      <a:r>
                        <a:rPr lang="en-US" dirty="0"/>
                        <a:t>Meaning and usage</a:t>
                      </a:r>
                    </a:p>
                  </a:txBody>
                  <a:tcPr/>
                </a:tc>
                <a:extLst>
                  <a:ext uri="{0D108BD9-81ED-4DB2-BD59-A6C34878D82A}">
                    <a16:rowId xmlns:a16="http://schemas.microsoft.com/office/drawing/2014/main" val="2414947720"/>
                  </a:ext>
                </a:extLst>
              </a:tr>
              <a:tr h="370840">
                <a:tc>
                  <a:txBody>
                    <a:bodyPr/>
                    <a:lstStyle/>
                    <a:p>
                      <a:r>
                        <a:rPr lang="en-US" dirty="0"/>
                        <a:t>id</a:t>
                      </a:r>
                    </a:p>
                  </a:txBody>
                  <a:tcPr/>
                </a:tc>
                <a:tc>
                  <a:txBody>
                    <a:bodyPr/>
                    <a:lstStyle/>
                    <a:p>
                      <a:r>
                        <a:rPr lang="en-US" sz="1800" b="0" i="0" kern="1200" dirty="0">
                          <a:solidFill>
                            <a:schemeClr val="dk1"/>
                          </a:solidFill>
                          <a:effectLst/>
                          <a:latin typeface="+mn-lt"/>
                          <a:ea typeface="+mn-ea"/>
                          <a:cs typeface="+mn-cs"/>
                        </a:rPr>
                        <a:t>Provides a </a:t>
                      </a:r>
                      <a:r>
                        <a:rPr lang="en-US" sz="1800" b="0" i="0" u="sng" kern="1200" dirty="0">
                          <a:solidFill>
                            <a:schemeClr val="dk1"/>
                          </a:solidFill>
                          <a:effectLst/>
                          <a:latin typeface="+mn-lt"/>
                          <a:ea typeface="+mn-ea"/>
                          <a:cs typeface="+mn-cs"/>
                        </a:rPr>
                        <a:t>document-wide</a:t>
                      </a:r>
                      <a:r>
                        <a:rPr lang="en-US" sz="1800" b="0" i="0" kern="1200" dirty="0">
                          <a:solidFill>
                            <a:schemeClr val="dk1"/>
                          </a:solidFill>
                          <a:effectLst/>
                          <a:latin typeface="+mn-lt"/>
                          <a:ea typeface="+mn-ea"/>
                          <a:cs typeface="+mn-cs"/>
                        </a:rPr>
                        <a:t> unique identifier for an element. Can be used by CSS or Web Browsers to provide additional styling. Must be a unique value on the page.</a:t>
                      </a:r>
                    </a:p>
                    <a:p>
                      <a:r>
                        <a:rPr lang="en-US" b="1" dirty="0"/>
                        <a:t>&lt;p id=“id-green”&gt;This is an example of an id&lt;/p&gt;</a:t>
                      </a:r>
                    </a:p>
                  </a:txBody>
                  <a:tcPr/>
                </a:tc>
                <a:extLst>
                  <a:ext uri="{0D108BD9-81ED-4DB2-BD59-A6C34878D82A}">
                    <a16:rowId xmlns:a16="http://schemas.microsoft.com/office/drawing/2014/main" val="1978816781"/>
                  </a:ext>
                </a:extLst>
              </a:tr>
              <a:tr h="370840">
                <a:tc>
                  <a:txBody>
                    <a:bodyPr/>
                    <a:lstStyle/>
                    <a:p>
                      <a:r>
                        <a:rPr lang="en-US" dirty="0"/>
                        <a:t>class</a:t>
                      </a:r>
                    </a:p>
                  </a:txBody>
                  <a:tcPr/>
                </a:tc>
                <a:tc>
                  <a:txBody>
                    <a:bodyPr/>
                    <a:lstStyle/>
                    <a:p>
                      <a:r>
                        <a:rPr lang="en-US" sz="1800" b="0" i="0" kern="1200" dirty="0">
                          <a:solidFill>
                            <a:schemeClr val="dk1"/>
                          </a:solidFill>
                          <a:effectLst/>
                          <a:latin typeface="+mn-lt"/>
                          <a:ea typeface="+mn-ea"/>
                          <a:cs typeface="+mn-cs"/>
                        </a:rPr>
                        <a:t>Provides a way of classifying similar elements. NOT unique and can be used by CSS or Web Browsers to provide additional styling. This value can be shared with other elements and in other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&lt;p class=“class-blue”&gt;This is an example of the ‘class=“class-blue”’ attribute&lt;/p&gt;</a:t>
                      </a:r>
                    </a:p>
                  </a:txBody>
                  <a:tcPr/>
                </a:tc>
                <a:extLst>
                  <a:ext uri="{0D108BD9-81ED-4DB2-BD59-A6C34878D82A}">
                    <a16:rowId xmlns:a16="http://schemas.microsoft.com/office/drawing/2014/main" val="3061995897"/>
                  </a:ext>
                </a:extLst>
              </a:tr>
              <a:tr h="370840">
                <a:tc>
                  <a:txBody>
                    <a:bodyPr/>
                    <a:lstStyle/>
                    <a:p>
                      <a:r>
                        <a:rPr lang="en-US" dirty="0"/>
                        <a:t>style</a:t>
                      </a:r>
                    </a:p>
                  </a:txBody>
                  <a:tcPr/>
                </a:tc>
                <a:tc>
                  <a:txBody>
                    <a:bodyPr/>
                    <a:lstStyle/>
                    <a:p>
                      <a:r>
                        <a:rPr lang="en-US" dirty="0"/>
                        <a:t>Adds styling directly to the element. This is not recommended. It is better to use external CSS for all styling.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&lt;p style=“</a:t>
                      </a:r>
                      <a:r>
                        <a:rPr lang="en-US" b="1" dirty="0" err="1"/>
                        <a:t>color:red</a:t>
                      </a:r>
                      <a:r>
                        <a:rPr lang="en-US" b="1" dirty="0"/>
                        <a:t>”&gt;This is an example of  the ‘style=“</a:t>
                      </a:r>
                      <a:r>
                        <a:rPr lang="en-US" b="1" dirty="0" err="1"/>
                        <a:t>color:red</a:t>
                      </a:r>
                      <a:r>
                        <a:rPr lang="en-US" b="1" dirty="0"/>
                        <a:t>”’ attribute&lt;/p&gt;</a:t>
                      </a:r>
                    </a:p>
                  </a:txBody>
                  <a:tcPr/>
                </a:tc>
                <a:extLst>
                  <a:ext uri="{0D108BD9-81ED-4DB2-BD59-A6C34878D82A}">
                    <a16:rowId xmlns:a16="http://schemas.microsoft.com/office/drawing/2014/main" val="2960853897"/>
                  </a:ext>
                </a:extLst>
              </a:tr>
              <a:tr h="370840">
                <a:tc>
                  <a:txBody>
                    <a:bodyPr/>
                    <a:lstStyle/>
                    <a:p>
                      <a:r>
                        <a:rPr lang="en-US" dirty="0"/>
                        <a:t>title</a:t>
                      </a:r>
                    </a:p>
                  </a:txBody>
                  <a:tcPr/>
                </a:tc>
                <a:tc>
                  <a:txBody>
                    <a:bodyPr/>
                    <a:lstStyle/>
                    <a:p>
                      <a:r>
                        <a:rPr lang="en-US" dirty="0"/>
                        <a:t>Used to attach </a:t>
                      </a:r>
                      <a:r>
                        <a:rPr lang="en-US" dirty="0" err="1"/>
                        <a:t>subtextual</a:t>
                      </a:r>
                      <a:r>
                        <a:rPr lang="en-US" dirty="0"/>
                        <a:t> explanation to an element. This is the small popup when you hover over a button.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&lt;p </a:t>
                      </a:r>
                      <a:r>
                        <a:rPr lang="en-US" sz="1800" b="1" kern="1200" dirty="0">
                          <a:solidFill>
                            <a:schemeClr val="dk1"/>
                          </a:solidFill>
                          <a:effectLst/>
                          <a:latin typeface="+mn-lt"/>
                          <a:ea typeface="+mn-ea"/>
                          <a:cs typeface="+mn-cs"/>
                        </a:rPr>
                        <a:t>title="Hypertext Markup Language“&gt;</a:t>
                      </a:r>
                      <a:r>
                        <a:rPr lang="en-US" b="1" dirty="0"/>
                        <a:t>This is an example of the ‘</a:t>
                      </a:r>
                      <a:r>
                        <a:rPr lang="en-US" sz="1800" b="1" kern="1200" dirty="0">
                          <a:solidFill>
                            <a:schemeClr val="dk1"/>
                          </a:solidFill>
                          <a:effectLst/>
                          <a:latin typeface="+mn-lt"/>
                          <a:ea typeface="+mn-ea"/>
                          <a:cs typeface="+mn-cs"/>
                        </a:rPr>
                        <a:t>title="Hypertext Markup Language“’</a:t>
                      </a:r>
                      <a:r>
                        <a:rPr lang="en-US" b="1" dirty="0"/>
                        <a:t> attribute&lt;/p&gt;</a:t>
                      </a:r>
                    </a:p>
                  </a:txBody>
                  <a:tcPr/>
                </a:tc>
                <a:extLst>
                  <a:ext uri="{0D108BD9-81ED-4DB2-BD59-A6C34878D82A}">
                    <a16:rowId xmlns:a16="http://schemas.microsoft.com/office/drawing/2014/main" val="1186453749"/>
                  </a:ext>
                </a:extLst>
              </a:tr>
            </a:tbl>
          </a:graphicData>
        </a:graphic>
      </p:graphicFrame>
    </p:spTree>
    <p:extLst>
      <p:ext uri="{BB962C8B-B14F-4D97-AF65-F5344CB8AC3E}">
        <p14:creationId xmlns:p14="http://schemas.microsoft.com/office/powerpoint/2010/main" val="128363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E2B6-9D8A-4123-9013-2418D0AC28E3}"/>
              </a:ext>
            </a:extLst>
          </p:cNvPr>
          <p:cNvSpPr>
            <a:spLocks noGrp="1"/>
          </p:cNvSpPr>
          <p:nvPr>
            <p:ph type="title"/>
          </p:nvPr>
        </p:nvSpPr>
        <p:spPr/>
        <p:txBody>
          <a:bodyPr>
            <a:normAutofit/>
          </a:bodyPr>
          <a:lstStyle/>
          <a:p>
            <a:r>
              <a:rPr lang="en-US" dirty="0"/>
              <a:t>HTML – Metadata</a:t>
            </a:r>
            <a:br>
              <a:rPr lang="en-US" dirty="0"/>
            </a:br>
            <a:r>
              <a:rPr lang="en-US" sz="1400" dirty="0">
                <a:hlinkClick r:id="rId2"/>
              </a:rPr>
              <a:t>https://itseeze.com/blog/seo-101-everything-you-need-to-know-about-metadata/</a:t>
            </a:r>
            <a:endParaRPr lang="en-US" sz="1400" dirty="0"/>
          </a:p>
        </p:txBody>
      </p:sp>
      <p:sp>
        <p:nvSpPr>
          <p:cNvPr id="3" name="Content Placeholder 2">
            <a:extLst>
              <a:ext uri="{FF2B5EF4-FFF2-40B4-BE49-F238E27FC236}">
                <a16:creationId xmlns:a16="http://schemas.microsoft.com/office/drawing/2014/main" id="{A6E27B9E-F37A-4BC1-8A6D-1846A9A02779}"/>
              </a:ext>
            </a:extLst>
          </p:cNvPr>
          <p:cNvSpPr>
            <a:spLocks noGrp="1"/>
          </p:cNvSpPr>
          <p:nvPr>
            <p:ph idx="1"/>
          </p:nvPr>
        </p:nvSpPr>
        <p:spPr>
          <a:xfrm>
            <a:off x="609600" y="1895061"/>
            <a:ext cx="5035826" cy="4505739"/>
          </a:xfrm>
        </p:spPr>
        <p:txBody>
          <a:bodyPr>
            <a:normAutofit fontScale="92500"/>
          </a:bodyPr>
          <a:lstStyle/>
          <a:p>
            <a:pPr>
              <a:buFont typeface="Arial" panose="020B0604020202020204" pitchFamily="34" charset="0"/>
              <a:buChar char="•"/>
            </a:pPr>
            <a:r>
              <a:rPr lang="en-US" sz="2400" b="1" i="1" dirty="0"/>
              <a:t>Metadata</a:t>
            </a:r>
            <a:r>
              <a:rPr lang="en-US" sz="2400" dirty="0"/>
              <a:t> is data that describes other data. </a:t>
            </a:r>
          </a:p>
          <a:p>
            <a:pPr>
              <a:buFont typeface="Arial" panose="020B0604020202020204" pitchFamily="34" charset="0"/>
              <a:buChar char="•"/>
            </a:pPr>
            <a:r>
              <a:rPr lang="en-US" sz="2400" dirty="0"/>
              <a:t>In webpages, </a:t>
            </a:r>
            <a:r>
              <a:rPr lang="en-US" sz="2400" b="1" i="1" dirty="0"/>
              <a:t>metadata</a:t>
            </a:r>
            <a:r>
              <a:rPr lang="en-US" sz="2400" dirty="0"/>
              <a:t> is used for Search Engine Optimization (SEO). </a:t>
            </a:r>
          </a:p>
          <a:p>
            <a:pPr>
              <a:buFont typeface="Arial" panose="020B0604020202020204" pitchFamily="34" charset="0"/>
              <a:buChar char="•"/>
            </a:pPr>
            <a:r>
              <a:rPr lang="en-US" sz="2400" dirty="0"/>
              <a:t>Website </a:t>
            </a:r>
            <a:r>
              <a:rPr lang="en-US" sz="2400" b="1" i="1" dirty="0"/>
              <a:t>metadata</a:t>
            </a:r>
            <a:r>
              <a:rPr lang="en-US" sz="2400" dirty="0"/>
              <a:t> consists of a page </a:t>
            </a:r>
            <a:r>
              <a:rPr lang="en-US" sz="2400" b="1" i="1" dirty="0"/>
              <a:t>title</a:t>
            </a:r>
            <a:r>
              <a:rPr lang="en-US" sz="2400" dirty="0"/>
              <a:t> and &lt;</a:t>
            </a:r>
            <a:r>
              <a:rPr lang="en-US" sz="2400" b="1" i="1" dirty="0"/>
              <a:t>meta&gt;</a:t>
            </a:r>
            <a:r>
              <a:rPr lang="en-US" sz="2400" dirty="0"/>
              <a:t> description for every page. </a:t>
            </a:r>
          </a:p>
          <a:p>
            <a:pPr>
              <a:buFont typeface="Arial" panose="020B0604020202020204" pitchFamily="34" charset="0"/>
              <a:buChar char="•"/>
            </a:pPr>
            <a:r>
              <a:rPr lang="en-US" sz="2400" dirty="0"/>
              <a:t>Located in the </a:t>
            </a:r>
            <a:r>
              <a:rPr lang="en-US" sz="2400" b="1" i="1" dirty="0"/>
              <a:t>&lt;head&gt; </a:t>
            </a:r>
            <a:r>
              <a:rPr lang="en-US" sz="2400" dirty="0"/>
              <a:t>of an HTML page, </a:t>
            </a:r>
            <a:r>
              <a:rPr lang="en-US" sz="2400" b="1" i="1" dirty="0"/>
              <a:t>&lt;meta&gt; </a:t>
            </a:r>
            <a:r>
              <a:rPr lang="en-US" sz="2400" dirty="0"/>
              <a:t>elements provide search engines with information about the content and purpose of pages of a website.</a:t>
            </a:r>
          </a:p>
        </p:txBody>
      </p:sp>
      <p:pic>
        <p:nvPicPr>
          <p:cNvPr id="6" name="Picture 5">
            <a:extLst>
              <a:ext uri="{FF2B5EF4-FFF2-40B4-BE49-F238E27FC236}">
                <a16:creationId xmlns:a16="http://schemas.microsoft.com/office/drawing/2014/main" id="{A59D7B36-6433-49FD-A93C-577C54DFBF52}"/>
              </a:ext>
            </a:extLst>
          </p:cNvPr>
          <p:cNvPicPr>
            <a:picLocks noChangeAspect="1"/>
          </p:cNvPicPr>
          <p:nvPr/>
        </p:nvPicPr>
        <p:blipFill>
          <a:blip r:embed="rId3"/>
          <a:stretch>
            <a:fillRect/>
          </a:stretch>
        </p:blipFill>
        <p:spPr>
          <a:xfrm>
            <a:off x="5950226" y="2482320"/>
            <a:ext cx="5764337" cy="3096984"/>
          </a:xfrm>
          <a:prstGeom prst="rect">
            <a:avLst/>
          </a:prstGeom>
          <a:effectLst>
            <a:glow rad="50800">
              <a:schemeClr val="accent2"/>
            </a:glow>
          </a:effectLst>
        </p:spPr>
      </p:pic>
    </p:spTree>
    <p:extLst>
      <p:ext uri="{BB962C8B-B14F-4D97-AF65-F5344CB8AC3E}">
        <p14:creationId xmlns:p14="http://schemas.microsoft.com/office/powerpoint/2010/main" val="76987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0C1BFF-03F2-474F-80BE-78E074521BBD}"/>
              </a:ext>
            </a:extLst>
          </p:cNvPr>
          <p:cNvGraphicFramePr>
            <a:graphicFrameLocks noGrp="1"/>
          </p:cNvGraphicFramePr>
          <p:nvPr>
            <p:extLst>
              <p:ext uri="{D42A27DB-BD31-4B8C-83A1-F6EECF244321}">
                <p14:modId xmlns:p14="http://schemas.microsoft.com/office/powerpoint/2010/main" val="2724181227"/>
              </p:ext>
            </p:extLst>
          </p:nvPr>
        </p:nvGraphicFramePr>
        <p:xfrm>
          <a:off x="388288" y="2099254"/>
          <a:ext cx="11078818" cy="3810000"/>
        </p:xfrm>
        <a:graphic>
          <a:graphicData uri="http://schemas.openxmlformats.org/drawingml/2006/table">
            <a:tbl>
              <a:tblPr firstRow="1" bandRow="1">
                <a:tableStyleId>{5C22544A-7EE6-4342-B048-85BDC9FD1C3A}</a:tableStyleId>
              </a:tblPr>
              <a:tblGrid>
                <a:gridCol w="8053347">
                  <a:extLst>
                    <a:ext uri="{9D8B030D-6E8A-4147-A177-3AD203B41FA5}">
                      <a16:colId xmlns:a16="http://schemas.microsoft.com/office/drawing/2014/main" val="2821607968"/>
                    </a:ext>
                  </a:extLst>
                </a:gridCol>
                <a:gridCol w="3025471">
                  <a:extLst>
                    <a:ext uri="{9D8B030D-6E8A-4147-A177-3AD203B41FA5}">
                      <a16:colId xmlns:a16="http://schemas.microsoft.com/office/drawing/2014/main" val="3740378699"/>
                    </a:ext>
                  </a:extLst>
                </a:gridCol>
              </a:tblGrid>
              <a:tr h="370840">
                <a:tc>
                  <a:txBody>
                    <a:bodyPr/>
                    <a:lstStyle/>
                    <a:p>
                      <a:endParaRPr lang="en-US" sz="2000" dirty="0"/>
                    </a:p>
                  </a:txBody>
                  <a:tcPr/>
                </a:tc>
                <a:tc>
                  <a:txBody>
                    <a:bodyPr/>
                    <a:lstStyle/>
                    <a:p>
                      <a:endParaRPr lang="en-US" sz="2000"/>
                    </a:p>
                  </a:txBody>
                  <a:tcPr/>
                </a:tc>
                <a:extLst>
                  <a:ext uri="{0D108BD9-81ED-4DB2-BD59-A6C34878D82A}">
                    <a16:rowId xmlns:a16="http://schemas.microsoft.com/office/drawing/2014/main" val="34596738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&lt;meta name="viewport" content="width=device-width, initial-scale=1.0"&gt;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This has to do with mobile initial zoom stuff</a:t>
                      </a:r>
                    </a:p>
                  </a:txBody>
                  <a:tcPr anchor="ctr"/>
                </a:tc>
                <a:extLst>
                  <a:ext uri="{0D108BD9-81ED-4DB2-BD59-A6C34878D82A}">
                    <a16:rowId xmlns:a16="http://schemas.microsoft.com/office/drawing/2014/main" val="42949558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&lt;meta http-</a:t>
                      </a:r>
                      <a:r>
                        <a:rPr lang="en-US" sz="2000" dirty="0" err="1"/>
                        <a:t>equiv</a:t>
                      </a:r>
                      <a:r>
                        <a:rPr lang="en-US" sz="2000" dirty="0"/>
                        <a:t>="X-UA-Compatible" content="</a:t>
                      </a:r>
                      <a:r>
                        <a:rPr lang="en-US" sz="2000" dirty="0" err="1"/>
                        <a:t>ie</a:t>
                      </a:r>
                      <a:r>
                        <a:rPr lang="en-US" sz="2000" dirty="0"/>
                        <a:t>=edge"&gt;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This switches off Microsoft Edge's old-IE-compatibility behaviors.</a:t>
                      </a:r>
                    </a:p>
                  </a:txBody>
                  <a:tcPr anchor="ctr"/>
                </a:tc>
                <a:extLst>
                  <a:ext uri="{0D108BD9-81ED-4DB2-BD59-A6C34878D82A}">
                    <a16:rowId xmlns:a16="http://schemas.microsoft.com/office/drawing/2014/main" val="1158150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&lt;meta name=“Tech Lead" content="Nick </a:t>
                      </a:r>
                      <a:r>
                        <a:rPr lang="en-US" sz="2000" dirty="0" err="1"/>
                        <a:t>Escalona</a:t>
                      </a:r>
                      <a:r>
                        <a:rPr lang="en-US" sz="2000" dirty="0"/>
                        <a:t>"&gt;</a:t>
                      </a:r>
                    </a:p>
                    <a:p>
                      <a:endParaRPr lang="en-US" sz="2000" dirty="0"/>
                    </a:p>
                  </a:txBody>
                  <a:tcPr anchor="ctr"/>
                </a:tc>
                <a:tc>
                  <a:txBody>
                    <a:bodyPr/>
                    <a:lstStyle/>
                    <a:p>
                      <a:r>
                        <a:rPr lang="en-US" sz="2000" dirty="0"/>
                        <a:t>Self Explanatory.</a:t>
                      </a:r>
                    </a:p>
                  </a:txBody>
                  <a:tcPr anchor="ctr"/>
                </a:tc>
                <a:extLst>
                  <a:ext uri="{0D108BD9-81ED-4DB2-BD59-A6C34878D82A}">
                    <a16:rowId xmlns:a16="http://schemas.microsoft.com/office/drawing/2014/main" val="3203521007"/>
                  </a:ext>
                </a:extLst>
              </a:tr>
              <a:tr h="370840">
                <a:tc>
                  <a:txBody>
                    <a:bodyPr/>
                    <a:lstStyle/>
                    <a:p>
                      <a:pPr marL="0" indent="0">
                        <a:buNone/>
                      </a:pPr>
                      <a:r>
                        <a:rPr lang="en-US" sz="2000" dirty="0"/>
                        <a:t>&lt;meta name="description" content="description of this page"&gt;</a:t>
                      </a:r>
                    </a:p>
                    <a:p>
                      <a:pPr marL="0" indent="0">
                        <a:buNone/>
                      </a:pPr>
                      <a:r>
                        <a:rPr lang="en-US" sz="2000" dirty="0"/>
                        <a:t>&lt;meta name="keywords" content="search engine keywords"&gt;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These used to be very important for search engine results.</a:t>
                      </a:r>
                    </a:p>
                  </a:txBody>
                  <a:tcPr anchor="ctr"/>
                </a:tc>
                <a:extLst>
                  <a:ext uri="{0D108BD9-81ED-4DB2-BD59-A6C34878D82A}">
                    <a16:rowId xmlns:a16="http://schemas.microsoft.com/office/drawing/2014/main" val="149298200"/>
                  </a:ext>
                </a:extLst>
              </a:tr>
            </a:tbl>
          </a:graphicData>
        </a:graphic>
      </p:graphicFrame>
      <p:sp>
        <p:nvSpPr>
          <p:cNvPr id="7" name="Title 1">
            <a:extLst>
              <a:ext uri="{FF2B5EF4-FFF2-40B4-BE49-F238E27FC236}">
                <a16:creationId xmlns:a16="http://schemas.microsoft.com/office/drawing/2014/main" id="{170AA3C8-928B-4CA1-B41B-355D76FA5CF1}"/>
              </a:ext>
            </a:extLst>
          </p:cNvPr>
          <p:cNvSpPr>
            <a:spLocks noGrp="1"/>
          </p:cNvSpPr>
          <p:nvPr>
            <p:ph type="title"/>
          </p:nvPr>
        </p:nvSpPr>
        <p:spPr>
          <a:xfrm>
            <a:off x="1096963" y="287338"/>
            <a:ext cx="10058400" cy="1449387"/>
          </a:xfrm>
        </p:spPr>
        <p:txBody>
          <a:bodyPr>
            <a:normAutofit/>
          </a:bodyPr>
          <a:lstStyle/>
          <a:p>
            <a:r>
              <a:rPr lang="en-US" dirty="0"/>
              <a:t>HTML – Metadata inside &lt;head&gt;</a:t>
            </a:r>
            <a:br>
              <a:rPr lang="en-US" dirty="0"/>
            </a:br>
            <a:r>
              <a:rPr lang="en-US" sz="1400" dirty="0">
                <a:hlinkClick r:id="rId2"/>
              </a:rPr>
              <a:t>https://itseeze.com/blog/seo-101-everything-you-need-to-know-about-metadata/</a:t>
            </a:r>
            <a:endParaRPr lang="en-US" sz="1400" dirty="0"/>
          </a:p>
        </p:txBody>
      </p:sp>
    </p:spTree>
    <p:extLst>
      <p:ext uri="{BB962C8B-B14F-4D97-AF65-F5344CB8AC3E}">
        <p14:creationId xmlns:p14="http://schemas.microsoft.com/office/powerpoint/2010/main" val="365934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B7A2-CAA7-40D1-AE45-C6A77D3B1AFE}"/>
              </a:ext>
            </a:extLst>
          </p:cNvPr>
          <p:cNvSpPr>
            <a:spLocks noGrp="1"/>
          </p:cNvSpPr>
          <p:nvPr>
            <p:ph type="title"/>
          </p:nvPr>
        </p:nvSpPr>
        <p:spPr/>
        <p:txBody>
          <a:bodyPr>
            <a:normAutofit/>
          </a:bodyPr>
          <a:lstStyle/>
          <a:p>
            <a:r>
              <a:rPr lang="en-US" dirty="0"/>
              <a:t>HTML – Elements inside &lt;body&gt;</a:t>
            </a:r>
            <a:br>
              <a:rPr lang="en-US" dirty="0"/>
            </a:br>
            <a:r>
              <a:rPr lang="en-US" sz="1400" dirty="0">
                <a:hlinkClick r:id="rId2"/>
              </a:rPr>
              <a:t>https://developer.mozilla.org/en-US/docs/Learn/Getting_started_with_the_web/HTML_basics</a:t>
            </a:r>
            <a:endParaRPr lang="en-US" dirty="0"/>
          </a:p>
        </p:txBody>
      </p:sp>
      <p:graphicFrame>
        <p:nvGraphicFramePr>
          <p:cNvPr id="4" name="Table 4">
            <a:extLst>
              <a:ext uri="{FF2B5EF4-FFF2-40B4-BE49-F238E27FC236}">
                <a16:creationId xmlns:a16="http://schemas.microsoft.com/office/drawing/2014/main" id="{B85B2A23-A678-4888-8CAE-856919CBE73F}"/>
              </a:ext>
            </a:extLst>
          </p:cNvPr>
          <p:cNvGraphicFramePr>
            <a:graphicFrameLocks noGrp="1"/>
          </p:cNvGraphicFramePr>
          <p:nvPr>
            <p:ph idx="1"/>
            <p:extLst>
              <p:ext uri="{D42A27DB-BD31-4B8C-83A1-F6EECF244321}">
                <p14:modId xmlns:p14="http://schemas.microsoft.com/office/powerpoint/2010/main" val="2945028005"/>
              </p:ext>
            </p:extLst>
          </p:nvPr>
        </p:nvGraphicFramePr>
        <p:xfrm>
          <a:off x="518984" y="2392407"/>
          <a:ext cx="11182865" cy="3230880"/>
        </p:xfrm>
        <a:graphic>
          <a:graphicData uri="http://schemas.openxmlformats.org/drawingml/2006/table">
            <a:tbl>
              <a:tblPr firstRow="1" bandRow="1">
                <a:tableStyleId>{5C22544A-7EE6-4342-B048-85BDC9FD1C3A}</a:tableStyleId>
              </a:tblPr>
              <a:tblGrid>
                <a:gridCol w="5721178">
                  <a:extLst>
                    <a:ext uri="{9D8B030D-6E8A-4147-A177-3AD203B41FA5}">
                      <a16:colId xmlns:a16="http://schemas.microsoft.com/office/drawing/2014/main" val="2343594790"/>
                    </a:ext>
                  </a:extLst>
                </a:gridCol>
                <a:gridCol w="5461687">
                  <a:extLst>
                    <a:ext uri="{9D8B030D-6E8A-4147-A177-3AD203B41FA5}">
                      <a16:colId xmlns:a16="http://schemas.microsoft.com/office/drawing/2014/main" val="3049229376"/>
                    </a:ext>
                  </a:extLst>
                </a:gridCol>
              </a:tblGrid>
              <a:tr h="370840">
                <a:tc>
                  <a:txBody>
                    <a:bodyPr/>
                    <a:lstStyle/>
                    <a:p>
                      <a:pPr algn="ctr"/>
                      <a:r>
                        <a:rPr lang="en-US" sz="2800" dirty="0"/>
                        <a:t>Element</a:t>
                      </a:r>
                    </a:p>
                  </a:txBody>
                  <a:tcPr/>
                </a:tc>
                <a:tc>
                  <a:txBody>
                    <a:bodyPr/>
                    <a:lstStyle/>
                    <a:p>
                      <a:pPr algn="ctr"/>
                      <a:r>
                        <a:rPr lang="en-US" sz="2800" dirty="0"/>
                        <a:t>Description</a:t>
                      </a:r>
                    </a:p>
                  </a:txBody>
                  <a:tcPr/>
                </a:tc>
                <a:extLst>
                  <a:ext uri="{0D108BD9-81ED-4DB2-BD59-A6C34878D82A}">
                    <a16:rowId xmlns:a16="http://schemas.microsoft.com/office/drawing/2014/main" val="386574627"/>
                  </a:ext>
                </a:extLst>
              </a:tr>
              <a:tr h="370840">
                <a:tc>
                  <a:txBody>
                    <a:bodyPr/>
                    <a:lstStyle/>
                    <a:p>
                      <a:r>
                        <a:rPr lang="en-US" sz="2000" dirty="0"/>
                        <a:t>&lt;p&gt;</a:t>
                      </a:r>
                    </a:p>
                  </a:txBody>
                  <a:tcPr/>
                </a:tc>
                <a:tc>
                  <a:txBody>
                    <a:bodyPr/>
                    <a:lstStyle/>
                    <a:p>
                      <a:r>
                        <a:rPr lang="en-US" sz="2000" dirty="0"/>
                        <a:t>The paragraph element</a:t>
                      </a:r>
                    </a:p>
                  </a:txBody>
                  <a:tcPr/>
                </a:tc>
                <a:extLst>
                  <a:ext uri="{0D108BD9-81ED-4DB2-BD59-A6C34878D82A}">
                    <a16:rowId xmlns:a16="http://schemas.microsoft.com/office/drawing/2014/main" val="1412731113"/>
                  </a:ext>
                </a:extLst>
              </a:tr>
              <a:tr h="370840">
                <a:tc>
                  <a:txBody>
                    <a:bodyPr/>
                    <a:lstStyle/>
                    <a:p>
                      <a:r>
                        <a:rPr lang="en-US" sz="2800" dirty="0"/>
                        <a:t>&lt;h1&gt;</a:t>
                      </a:r>
                      <a:r>
                        <a:rPr lang="en-US" sz="2000" dirty="0"/>
                        <a:t>, </a:t>
                      </a:r>
                      <a:r>
                        <a:rPr lang="en-US" sz="2600" dirty="0"/>
                        <a:t>&lt;h2&gt;</a:t>
                      </a:r>
                      <a:r>
                        <a:rPr lang="en-US" sz="2000" dirty="0"/>
                        <a:t>, </a:t>
                      </a:r>
                      <a:r>
                        <a:rPr lang="en-US" sz="2400" dirty="0"/>
                        <a:t>&lt;h3&gt;</a:t>
                      </a:r>
                      <a:r>
                        <a:rPr lang="en-US" sz="2000" dirty="0"/>
                        <a:t>, </a:t>
                      </a:r>
                      <a:r>
                        <a:rPr lang="en-US" sz="2200" dirty="0"/>
                        <a:t>&lt;h4&gt;</a:t>
                      </a:r>
                      <a:r>
                        <a:rPr lang="en-US" sz="2000" dirty="0"/>
                        <a:t>, &lt;h5&gt;, </a:t>
                      </a:r>
                      <a:r>
                        <a:rPr lang="en-US" sz="1800" dirty="0"/>
                        <a:t>&lt;h6&gt;</a:t>
                      </a:r>
                    </a:p>
                  </a:txBody>
                  <a:tcPr/>
                </a:tc>
                <a:tc>
                  <a:txBody>
                    <a:bodyPr/>
                    <a:lstStyle/>
                    <a:p>
                      <a:r>
                        <a:rPr lang="en-US" sz="2000" dirty="0"/>
                        <a:t>Headers. Largest to smallest</a:t>
                      </a:r>
                    </a:p>
                  </a:txBody>
                  <a:tcPr/>
                </a:tc>
                <a:extLst>
                  <a:ext uri="{0D108BD9-81ED-4DB2-BD59-A6C34878D82A}">
                    <a16:rowId xmlns:a16="http://schemas.microsoft.com/office/drawing/2014/main" val="1376612200"/>
                  </a:ext>
                </a:extLst>
              </a:tr>
              <a:tr h="370840">
                <a:tc>
                  <a:txBody>
                    <a:bodyPr/>
                    <a:lstStyle/>
                    <a:p>
                      <a:r>
                        <a:rPr lang="en-US" sz="2000" dirty="0"/>
                        <a:t>&lt;a </a:t>
                      </a:r>
                      <a:r>
                        <a:rPr lang="en-US" sz="2000" dirty="0" err="1"/>
                        <a:t>href</a:t>
                      </a:r>
                      <a:r>
                        <a:rPr lang="en-US" sz="2000" dirty="0"/>
                        <a:t>="https://revature.com/"&gt;Revature&lt;/a&gt;</a:t>
                      </a:r>
                    </a:p>
                  </a:txBody>
                  <a:tcPr/>
                </a:tc>
                <a:tc>
                  <a:txBody>
                    <a:bodyPr/>
                    <a:lstStyle/>
                    <a:p>
                      <a:r>
                        <a:rPr lang="en-US" sz="2000" dirty="0"/>
                        <a:t>Link to another web page with the ‘anchor’ tag.</a:t>
                      </a:r>
                    </a:p>
                  </a:txBody>
                  <a:tcPr/>
                </a:tc>
                <a:extLst>
                  <a:ext uri="{0D108BD9-81ED-4DB2-BD59-A6C34878D82A}">
                    <a16:rowId xmlns:a16="http://schemas.microsoft.com/office/drawing/2014/main" val="803886903"/>
                  </a:ext>
                </a:extLst>
              </a:tr>
              <a:tr h="370840">
                <a:tc>
                  <a:txBody>
                    <a:bodyPr/>
                    <a:lstStyle/>
                    <a:p>
                      <a:r>
                        <a:rPr lang="en-US" sz="2000" dirty="0"/>
                        <a:t>&lt;</a:t>
                      </a:r>
                      <a:r>
                        <a:rPr lang="en-US" sz="2000" dirty="0" err="1"/>
                        <a:t>img</a:t>
                      </a:r>
                      <a:r>
                        <a:rPr lang="en-US" sz="2000" dirty="0"/>
                        <a:t> </a:t>
                      </a:r>
                      <a:r>
                        <a:rPr lang="en-US" sz="2000" dirty="0" err="1"/>
                        <a:t>src</a:t>
                      </a:r>
                      <a:r>
                        <a:rPr lang="en-US" sz="2000" dirty="0"/>
                        <a:t>=“</a:t>
                      </a:r>
                      <a:r>
                        <a:rPr lang="en-US" sz="2000" dirty="0" err="1"/>
                        <a:t>routeToImage</a:t>
                      </a:r>
                      <a:r>
                        <a:rPr lang="en-US" sz="2000" dirty="0"/>
                        <a:t>" width="100px” </a:t>
                      </a:r>
                    </a:p>
                    <a:p>
                      <a:r>
                        <a:rPr lang="en-US" sz="2000" dirty="0"/>
                        <a:t>                                  alt="My Revature image"&gt;</a:t>
                      </a:r>
                    </a:p>
                  </a:txBody>
                  <a:tcPr/>
                </a:tc>
                <a:tc>
                  <a:txBody>
                    <a:bodyPr/>
                    <a:lstStyle/>
                    <a:p>
                      <a:r>
                        <a:rPr lang="en-US" sz="2000" dirty="0"/>
                        <a:t>Link to an image on your computer or online. ‘alt’ is for when the </a:t>
                      </a:r>
                      <a:r>
                        <a:rPr lang="en-US" sz="2000" dirty="0" err="1"/>
                        <a:t>img</a:t>
                      </a:r>
                      <a:r>
                        <a:rPr lang="en-US" sz="2000" dirty="0"/>
                        <a:t> is not found.</a:t>
                      </a:r>
                    </a:p>
                  </a:txBody>
                  <a:tcPr/>
                </a:tc>
                <a:extLst>
                  <a:ext uri="{0D108BD9-81ED-4DB2-BD59-A6C34878D82A}">
                    <a16:rowId xmlns:a16="http://schemas.microsoft.com/office/drawing/2014/main" val="3651299066"/>
                  </a:ext>
                </a:extLst>
              </a:tr>
              <a:tr h="370840">
                <a:tc>
                  <a:txBody>
                    <a:bodyPr/>
                    <a:lstStyle/>
                    <a:p>
                      <a:r>
                        <a:rPr lang="en-US" sz="2000" dirty="0"/>
                        <a:t>&lt;</a:t>
                      </a:r>
                      <a:r>
                        <a:rPr lang="en-US" sz="2000" dirty="0" err="1"/>
                        <a:t>img</a:t>
                      </a:r>
                      <a:r>
                        <a:rPr lang="en-US" sz="2000" dirty="0"/>
                        <a:t> </a:t>
                      </a:r>
                      <a:r>
                        <a:rPr lang="en-US" sz="2000" dirty="0" err="1"/>
                        <a:t>src</a:t>
                      </a:r>
                      <a:r>
                        <a:rPr lang="en-US" sz="2000" dirty="0"/>
                        <a:t>=“</a:t>
                      </a:r>
                      <a:r>
                        <a:rPr lang="en-US" sz="2000" dirty="0" err="1"/>
                        <a:t>routeToImage</a:t>
                      </a:r>
                      <a:r>
                        <a:rPr lang="en-US" sz="2000" dirty="0"/>
                        <a:t>" width="100px” </a:t>
                      </a:r>
                    </a:p>
                    <a:p>
                      <a:r>
                        <a:rPr lang="en-US" sz="2000" dirty="0"/>
                        <a:t>                               alt="My Revature image” /&gt;</a:t>
                      </a:r>
                    </a:p>
                  </a:txBody>
                  <a:tcPr/>
                </a:tc>
                <a:tc>
                  <a:txBody>
                    <a:bodyPr/>
                    <a:lstStyle/>
                    <a:p>
                      <a:r>
                        <a:rPr lang="en-US" sz="2000" dirty="0"/>
                        <a:t>This is an alternate XML-style syntax for elements with no closing tag.</a:t>
                      </a:r>
                    </a:p>
                  </a:txBody>
                  <a:tcPr/>
                </a:tc>
                <a:extLst>
                  <a:ext uri="{0D108BD9-81ED-4DB2-BD59-A6C34878D82A}">
                    <a16:rowId xmlns:a16="http://schemas.microsoft.com/office/drawing/2014/main" val="2449172189"/>
                  </a:ext>
                </a:extLst>
              </a:tr>
            </a:tbl>
          </a:graphicData>
        </a:graphic>
      </p:graphicFrame>
    </p:spTree>
    <p:extLst>
      <p:ext uri="{BB962C8B-B14F-4D97-AF65-F5344CB8AC3E}">
        <p14:creationId xmlns:p14="http://schemas.microsoft.com/office/powerpoint/2010/main" val="363081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B7A2-CAA7-40D1-AE45-C6A77D3B1AFE}"/>
              </a:ext>
            </a:extLst>
          </p:cNvPr>
          <p:cNvSpPr>
            <a:spLocks noGrp="1"/>
          </p:cNvSpPr>
          <p:nvPr>
            <p:ph type="title"/>
          </p:nvPr>
        </p:nvSpPr>
        <p:spPr/>
        <p:txBody>
          <a:bodyPr>
            <a:normAutofit/>
          </a:bodyPr>
          <a:lstStyle/>
          <a:p>
            <a:r>
              <a:rPr lang="en-US" dirty="0"/>
              <a:t>HTML – Lists</a:t>
            </a:r>
            <a:br>
              <a:rPr lang="en-US" dirty="0"/>
            </a:br>
            <a:r>
              <a:rPr lang="en-US" sz="1400" dirty="0">
                <a:hlinkClick r:id="rId2"/>
              </a:rPr>
              <a:t>https://developer.mozilla.org/en-US/docs/Learn/Getting_started_with_the_web/HTML_basics</a:t>
            </a:r>
            <a:endParaRPr lang="en-US" dirty="0"/>
          </a:p>
        </p:txBody>
      </p:sp>
      <p:sp>
        <p:nvSpPr>
          <p:cNvPr id="5" name="Content Placeholder 4">
            <a:extLst>
              <a:ext uri="{FF2B5EF4-FFF2-40B4-BE49-F238E27FC236}">
                <a16:creationId xmlns:a16="http://schemas.microsoft.com/office/drawing/2014/main" id="{A9DA1E51-5951-4456-895F-B10900CEC113}"/>
              </a:ext>
            </a:extLst>
          </p:cNvPr>
          <p:cNvSpPr>
            <a:spLocks noGrp="1"/>
          </p:cNvSpPr>
          <p:nvPr>
            <p:ph idx="1"/>
          </p:nvPr>
        </p:nvSpPr>
        <p:spPr>
          <a:xfrm>
            <a:off x="707923" y="1901726"/>
            <a:ext cx="10795819" cy="1305639"/>
          </a:xfrm>
        </p:spPr>
        <p:txBody>
          <a:bodyPr>
            <a:normAutofit fontScale="92500"/>
          </a:bodyPr>
          <a:lstStyle/>
          <a:p>
            <a:pPr marL="0" indent="0">
              <a:buNone/>
            </a:pPr>
            <a:r>
              <a:rPr lang="en-US" sz="2800" b="1" i="1" dirty="0"/>
              <a:t>HTML</a:t>
            </a:r>
            <a:r>
              <a:rPr lang="en-US" sz="2800" dirty="0"/>
              <a:t> has special elements for lists. The most common list types are </a:t>
            </a:r>
            <a:r>
              <a:rPr lang="en-US" sz="2800" b="1" i="1" dirty="0"/>
              <a:t>ordered</a:t>
            </a:r>
            <a:r>
              <a:rPr lang="en-US" sz="2800" dirty="0"/>
              <a:t> and </a:t>
            </a:r>
            <a:r>
              <a:rPr lang="en-US" sz="2800" b="1" i="1" dirty="0"/>
              <a:t>unordered</a:t>
            </a:r>
            <a:r>
              <a:rPr lang="en-US" sz="2800" dirty="0"/>
              <a:t> lists. Items inside the lists are put inside </a:t>
            </a:r>
            <a:r>
              <a:rPr lang="en-US" sz="2800" b="1" i="1" dirty="0"/>
              <a:t>&lt;li&gt;</a:t>
            </a:r>
            <a:r>
              <a:rPr lang="en-US" sz="2800" dirty="0"/>
              <a:t> elements.</a:t>
            </a:r>
          </a:p>
        </p:txBody>
      </p:sp>
      <p:graphicFrame>
        <p:nvGraphicFramePr>
          <p:cNvPr id="6" name="Table 6">
            <a:extLst>
              <a:ext uri="{FF2B5EF4-FFF2-40B4-BE49-F238E27FC236}">
                <a16:creationId xmlns:a16="http://schemas.microsoft.com/office/drawing/2014/main" id="{C7F1AF2C-8A26-45BE-BA6B-FCBC30739828}"/>
              </a:ext>
            </a:extLst>
          </p:cNvPr>
          <p:cNvGraphicFramePr>
            <a:graphicFrameLocks noGrp="1"/>
          </p:cNvGraphicFramePr>
          <p:nvPr>
            <p:extLst>
              <p:ext uri="{D42A27DB-BD31-4B8C-83A1-F6EECF244321}">
                <p14:modId xmlns:p14="http://schemas.microsoft.com/office/powerpoint/2010/main" val="2964883292"/>
              </p:ext>
            </p:extLst>
          </p:nvPr>
        </p:nvGraphicFramePr>
        <p:xfrm>
          <a:off x="1036320" y="3046724"/>
          <a:ext cx="10119360" cy="3135471"/>
        </p:xfrm>
        <a:graphic>
          <a:graphicData uri="http://schemas.openxmlformats.org/drawingml/2006/table">
            <a:tbl>
              <a:tblPr firstRow="1" bandRow="1">
                <a:tableStyleId>{5C22544A-7EE6-4342-B048-85BDC9FD1C3A}</a:tableStyleId>
              </a:tblPr>
              <a:tblGrid>
                <a:gridCol w="5059680">
                  <a:extLst>
                    <a:ext uri="{9D8B030D-6E8A-4147-A177-3AD203B41FA5}">
                      <a16:colId xmlns:a16="http://schemas.microsoft.com/office/drawing/2014/main" val="1448917977"/>
                    </a:ext>
                  </a:extLst>
                </a:gridCol>
                <a:gridCol w="5059680">
                  <a:extLst>
                    <a:ext uri="{9D8B030D-6E8A-4147-A177-3AD203B41FA5}">
                      <a16:colId xmlns:a16="http://schemas.microsoft.com/office/drawing/2014/main" val="824627134"/>
                    </a:ext>
                  </a:extLst>
                </a:gridCol>
              </a:tblGrid>
              <a:tr h="1337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1" dirty="0"/>
                        <a:t>Unordered</a:t>
                      </a:r>
                      <a:r>
                        <a:rPr lang="en-US" sz="2400" b="0" i="0" dirty="0"/>
                        <a:t> lists have no defined order (shopping list). These are wrapped in a &lt;ul&gt;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1" dirty="0"/>
                        <a:t>Ordered</a:t>
                      </a:r>
                      <a:r>
                        <a:rPr lang="en-US" sz="2400" b="0" i="0" dirty="0"/>
                        <a:t> lists have a defined sequence (recipe). These are wrapped in an &lt;</a:t>
                      </a:r>
                      <a:r>
                        <a:rPr lang="en-US" sz="2400" b="0" i="0" dirty="0" err="1"/>
                        <a:t>ol</a:t>
                      </a:r>
                      <a:r>
                        <a:rPr lang="en-US" sz="2400" b="0" i="0" dirty="0"/>
                        <a:t>&gt; element.</a:t>
                      </a:r>
                    </a:p>
                  </a:txBody>
                  <a:tcPr/>
                </a:tc>
                <a:extLst>
                  <a:ext uri="{0D108BD9-81ED-4DB2-BD59-A6C34878D82A}">
                    <a16:rowId xmlns:a16="http://schemas.microsoft.com/office/drawing/2014/main" val="1562270439"/>
                  </a:ext>
                </a:extLst>
              </a:tr>
              <a:tr h="1738297">
                <a:tc>
                  <a:txBody>
                    <a:bodyPr/>
                    <a:lstStyle/>
                    <a:p>
                      <a:r>
                        <a:rPr lang="it-IT" sz="2800" dirty="0"/>
                        <a:t>&lt;ul&gt;</a:t>
                      </a:r>
                    </a:p>
                    <a:p>
                      <a:r>
                        <a:rPr lang="it-IT" sz="2800" dirty="0"/>
                        <a:t>        &lt;li&gt;bullet 1&lt;/li&gt;</a:t>
                      </a:r>
                    </a:p>
                    <a:p>
                      <a:r>
                        <a:rPr lang="it-IT" sz="2800" dirty="0"/>
                        <a:t>        &lt;li&gt;bullet 2&lt;/li&gt;</a:t>
                      </a:r>
                    </a:p>
                    <a:p>
                      <a:r>
                        <a:rPr lang="it-IT" sz="2800" dirty="0"/>
                        <a:t>&lt;/ul&gt;</a:t>
                      </a:r>
                      <a:endParaRPr lang="en-US" sz="2800" dirty="0"/>
                    </a:p>
                  </a:txBody>
                  <a:tcPr anchor="ctr"/>
                </a:tc>
                <a:tc>
                  <a:txBody>
                    <a:bodyPr/>
                    <a:lstStyle/>
                    <a:p>
                      <a:r>
                        <a:rPr lang="it-IT" sz="2800" dirty="0"/>
                        <a:t> &lt;ol&gt;</a:t>
                      </a:r>
                    </a:p>
                    <a:p>
                      <a:r>
                        <a:rPr lang="it-IT" sz="2800" dirty="0"/>
                        <a:t>        &lt;li&gt;number 1&lt;/li&gt;</a:t>
                      </a:r>
                    </a:p>
                    <a:p>
                      <a:r>
                        <a:rPr lang="it-IT" sz="2800" dirty="0"/>
                        <a:t>        &lt;li&gt;number 2&lt;/li&gt;</a:t>
                      </a:r>
                    </a:p>
                    <a:p>
                      <a:r>
                        <a:rPr lang="it-IT" sz="2800" dirty="0"/>
                        <a:t> &lt;/ol&gt;</a:t>
                      </a:r>
                      <a:endParaRPr lang="en-US" sz="2800" dirty="0"/>
                    </a:p>
                  </a:txBody>
                  <a:tcPr anchor="ctr"/>
                </a:tc>
                <a:extLst>
                  <a:ext uri="{0D108BD9-81ED-4DB2-BD59-A6C34878D82A}">
                    <a16:rowId xmlns:a16="http://schemas.microsoft.com/office/drawing/2014/main" val="2333970003"/>
                  </a:ext>
                </a:extLst>
              </a:tr>
            </a:tbl>
          </a:graphicData>
        </a:graphic>
      </p:graphicFrame>
    </p:spTree>
    <p:extLst>
      <p:ext uri="{BB962C8B-B14F-4D97-AF65-F5344CB8AC3E}">
        <p14:creationId xmlns:p14="http://schemas.microsoft.com/office/powerpoint/2010/main" val="295417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FA2B-F32C-4EEE-B2BE-1B4C835CF1B9}"/>
              </a:ext>
            </a:extLst>
          </p:cNvPr>
          <p:cNvSpPr>
            <a:spLocks noGrp="1"/>
          </p:cNvSpPr>
          <p:nvPr>
            <p:ph type="title"/>
          </p:nvPr>
        </p:nvSpPr>
        <p:spPr/>
        <p:txBody>
          <a:bodyPr/>
          <a:lstStyle/>
          <a:p>
            <a:r>
              <a:rPr lang="en-US" dirty="0"/>
              <a:t>HTML - Tables</a:t>
            </a:r>
          </a:p>
        </p:txBody>
      </p:sp>
      <p:pic>
        <p:nvPicPr>
          <p:cNvPr id="6" name="Picture 5">
            <a:extLst>
              <a:ext uri="{FF2B5EF4-FFF2-40B4-BE49-F238E27FC236}">
                <a16:creationId xmlns:a16="http://schemas.microsoft.com/office/drawing/2014/main" id="{3BAD5850-9C22-4C9E-9AD6-2BD800409621}"/>
              </a:ext>
            </a:extLst>
          </p:cNvPr>
          <p:cNvPicPr>
            <a:picLocks noChangeAspect="1"/>
          </p:cNvPicPr>
          <p:nvPr/>
        </p:nvPicPr>
        <p:blipFill>
          <a:blip r:embed="rId2"/>
          <a:stretch>
            <a:fillRect/>
          </a:stretch>
        </p:blipFill>
        <p:spPr>
          <a:xfrm>
            <a:off x="1181867" y="2188190"/>
            <a:ext cx="4914133" cy="3881941"/>
          </a:xfrm>
          <a:prstGeom prst="rect">
            <a:avLst/>
          </a:prstGeom>
          <a:effectLst>
            <a:glow rad="50800">
              <a:schemeClr val="accent2"/>
            </a:glow>
          </a:effectLst>
        </p:spPr>
      </p:pic>
      <p:pic>
        <p:nvPicPr>
          <p:cNvPr id="7" name="Picture 6">
            <a:extLst>
              <a:ext uri="{FF2B5EF4-FFF2-40B4-BE49-F238E27FC236}">
                <a16:creationId xmlns:a16="http://schemas.microsoft.com/office/drawing/2014/main" id="{39BFC8D3-87DA-4DE7-8413-81129B39092B}"/>
              </a:ext>
            </a:extLst>
          </p:cNvPr>
          <p:cNvPicPr>
            <a:picLocks noChangeAspect="1"/>
          </p:cNvPicPr>
          <p:nvPr/>
        </p:nvPicPr>
        <p:blipFill>
          <a:blip r:embed="rId3"/>
          <a:stretch>
            <a:fillRect/>
          </a:stretch>
        </p:blipFill>
        <p:spPr>
          <a:xfrm>
            <a:off x="7235102" y="2853375"/>
            <a:ext cx="3343742" cy="2267266"/>
          </a:xfrm>
          <a:prstGeom prst="rect">
            <a:avLst/>
          </a:prstGeom>
          <a:effectLst>
            <a:glow rad="50800">
              <a:schemeClr val="accent2"/>
            </a:glow>
          </a:effectLst>
        </p:spPr>
      </p:pic>
    </p:spTree>
    <p:extLst>
      <p:ext uri="{BB962C8B-B14F-4D97-AF65-F5344CB8AC3E}">
        <p14:creationId xmlns:p14="http://schemas.microsoft.com/office/powerpoint/2010/main" val="275073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31F1-8882-4AC0-A7C5-773E88C94078}"/>
              </a:ext>
            </a:extLst>
          </p:cNvPr>
          <p:cNvSpPr>
            <a:spLocks noGrp="1"/>
          </p:cNvSpPr>
          <p:nvPr>
            <p:ph type="title"/>
          </p:nvPr>
        </p:nvSpPr>
        <p:spPr/>
        <p:txBody>
          <a:bodyPr>
            <a:normAutofit/>
          </a:bodyPr>
          <a:lstStyle/>
          <a:p>
            <a:r>
              <a:rPr lang="en-US" dirty="0"/>
              <a:t>HTML – Entities/Character Codes</a:t>
            </a:r>
            <a:br>
              <a:rPr lang="en-US" dirty="0"/>
            </a:br>
            <a:r>
              <a:rPr lang="en-US" sz="1400" dirty="0">
                <a:hlinkClick r:id="rId2"/>
              </a:rPr>
              <a:t>https://www.w3schools.com/html/html_entities.asp</a:t>
            </a:r>
            <a:br>
              <a:rPr lang="en-US" sz="1400" dirty="0"/>
            </a:br>
            <a:r>
              <a:rPr lang="en-US" sz="1400" dirty="0">
                <a:hlinkClick r:id="rId3"/>
              </a:rPr>
              <a:t>https://www.w3schools.com/charsets/ref_utf_punctuation.asp</a:t>
            </a:r>
            <a:endParaRPr lang="en-US" dirty="0"/>
          </a:p>
        </p:txBody>
      </p:sp>
      <p:sp>
        <p:nvSpPr>
          <p:cNvPr id="3" name="Content Placeholder 2">
            <a:extLst>
              <a:ext uri="{FF2B5EF4-FFF2-40B4-BE49-F238E27FC236}">
                <a16:creationId xmlns:a16="http://schemas.microsoft.com/office/drawing/2014/main" id="{6EE65C12-7B30-47DE-9058-B1AD44B991C5}"/>
              </a:ext>
            </a:extLst>
          </p:cNvPr>
          <p:cNvSpPr>
            <a:spLocks noGrp="1"/>
          </p:cNvSpPr>
          <p:nvPr>
            <p:ph idx="1"/>
          </p:nvPr>
        </p:nvSpPr>
        <p:spPr>
          <a:xfrm>
            <a:off x="605481" y="1905001"/>
            <a:ext cx="4197643" cy="4472443"/>
          </a:xfrm>
        </p:spPr>
        <p:txBody>
          <a:bodyPr anchor="ctr">
            <a:normAutofit/>
          </a:bodyPr>
          <a:lstStyle/>
          <a:p>
            <a:pPr lvl="1">
              <a:buFont typeface="Arial" panose="020B0604020202020204" pitchFamily="34" charset="0"/>
              <a:buChar char="•"/>
            </a:pPr>
            <a:r>
              <a:rPr lang="en-US" sz="2800" dirty="0"/>
              <a:t>Character </a:t>
            </a:r>
            <a:r>
              <a:rPr lang="en-US" sz="2800" b="1" i="1" dirty="0"/>
              <a:t>entities</a:t>
            </a:r>
            <a:r>
              <a:rPr lang="en-US" sz="2800" dirty="0"/>
              <a:t> are used to display </a:t>
            </a:r>
            <a:r>
              <a:rPr lang="en-US" sz="2800" u="sng" dirty="0"/>
              <a:t>reserved characters </a:t>
            </a:r>
            <a:r>
              <a:rPr lang="en-US" sz="2800" dirty="0"/>
              <a:t>in HTML.</a:t>
            </a:r>
          </a:p>
          <a:p>
            <a:pPr lvl="1">
              <a:buFont typeface="Arial" panose="020B0604020202020204" pitchFamily="34" charset="0"/>
              <a:buChar char="•"/>
            </a:pPr>
            <a:r>
              <a:rPr lang="en-US" sz="2800" dirty="0"/>
              <a:t>HTML has a Numerical Reference, a Hexadecimal Reference and an Entity Code for these reserved characters.</a:t>
            </a:r>
          </a:p>
        </p:txBody>
      </p:sp>
      <p:graphicFrame>
        <p:nvGraphicFramePr>
          <p:cNvPr id="4" name="Table 4">
            <a:extLst>
              <a:ext uri="{FF2B5EF4-FFF2-40B4-BE49-F238E27FC236}">
                <a16:creationId xmlns:a16="http://schemas.microsoft.com/office/drawing/2014/main" id="{874209CC-3519-4CF1-926B-019166293373}"/>
              </a:ext>
            </a:extLst>
          </p:cNvPr>
          <p:cNvGraphicFramePr>
            <a:graphicFrameLocks noGrp="1"/>
          </p:cNvGraphicFramePr>
          <p:nvPr>
            <p:extLst>
              <p:ext uri="{D42A27DB-BD31-4B8C-83A1-F6EECF244321}">
                <p14:modId xmlns:p14="http://schemas.microsoft.com/office/powerpoint/2010/main" val="3745493317"/>
              </p:ext>
            </p:extLst>
          </p:nvPr>
        </p:nvGraphicFramePr>
        <p:xfrm>
          <a:off x="4803124" y="2350513"/>
          <a:ext cx="7263684" cy="3657600"/>
        </p:xfrm>
        <a:graphic>
          <a:graphicData uri="http://schemas.openxmlformats.org/drawingml/2006/table">
            <a:tbl>
              <a:tblPr firstRow="1" bandRow="1">
                <a:tableStyleId>{5C22544A-7EE6-4342-B048-85BDC9FD1C3A}</a:tableStyleId>
              </a:tblPr>
              <a:tblGrid>
                <a:gridCol w="3631842">
                  <a:extLst>
                    <a:ext uri="{9D8B030D-6E8A-4147-A177-3AD203B41FA5}">
                      <a16:colId xmlns:a16="http://schemas.microsoft.com/office/drawing/2014/main" val="2602254759"/>
                    </a:ext>
                  </a:extLst>
                </a:gridCol>
                <a:gridCol w="3631842">
                  <a:extLst>
                    <a:ext uri="{9D8B030D-6E8A-4147-A177-3AD203B41FA5}">
                      <a16:colId xmlns:a16="http://schemas.microsoft.com/office/drawing/2014/main" val="1734049035"/>
                    </a:ext>
                  </a:extLst>
                </a:gridCol>
              </a:tblGrid>
              <a:tr h="370840">
                <a:tc>
                  <a:txBody>
                    <a:bodyPr/>
                    <a:lstStyle/>
                    <a:p>
                      <a:pPr algn="ctr"/>
                      <a:r>
                        <a:rPr lang="en-US" sz="2400" dirty="0"/>
                        <a:t>Entity Code/numeric code</a:t>
                      </a:r>
                    </a:p>
                  </a:txBody>
                  <a:tcPr/>
                </a:tc>
                <a:tc>
                  <a:txBody>
                    <a:bodyPr/>
                    <a:lstStyle/>
                    <a:p>
                      <a:pPr algn="ctr"/>
                      <a:r>
                        <a:rPr lang="en-US" sz="2400" dirty="0"/>
                        <a:t>Symbol/Number</a:t>
                      </a:r>
                    </a:p>
                  </a:txBody>
                  <a:tcPr/>
                </a:tc>
                <a:extLst>
                  <a:ext uri="{0D108BD9-81ED-4DB2-BD59-A6C34878D82A}">
                    <a16:rowId xmlns:a16="http://schemas.microsoft.com/office/drawing/2014/main" val="4133982551"/>
                  </a:ext>
                </a:extLst>
              </a:tr>
              <a:tr h="370840">
                <a:tc>
                  <a:txBody>
                    <a:bodyPr/>
                    <a:lstStyle/>
                    <a:p>
                      <a:pPr algn="ctr"/>
                      <a:r>
                        <a:rPr lang="en-US" sz="2400" dirty="0"/>
                        <a:t>&amp;</a:t>
                      </a:r>
                      <a:r>
                        <a:rPr lang="en-US" sz="2400" dirty="0" err="1"/>
                        <a:t>lt</a:t>
                      </a:r>
                      <a:r>
                        <a:rPr lang="en-US" sz="2400" dirty="0"/>
                        <a:t>; / &amp;#60;</a:t>
                      </a:r>
                    </a:p>
                  </a:txBody>
                  <a:tcPr/>
                </a:tc>
                <a:tc>
                  <a:txBody>
                    <a:bodyPr/>
                    <a:lstStyle/>
                    <a:p>
                      <a:pPr algn="l"/>
                      <a:r>
                        <a:rPr lang="en-US" sz="2400" dirty="0"/>
                        <a:t>&lt;</a:t>
                      </a:r>
                    </a:p>
                  </a:txBody>
                  <a:tcPr/>
                </a:tc>
                <a:extLst>
                  <a:ext uri="{0D108BD9-81ED-4DB2-BD59-A6C34878D82A}">
                    <a16:rowId xmlns:a16="http://schemas.microsoft.com/office/drawing/2014/main" val="1548288821"/>
                  </a:ext>
                </a:extLst>
              </a:tr>
              <a:tr h="370840">
                <a:tc>
                  <a:txBody>
                    <a:bodyPr/>
                    <a:lstStyle/>
                    <a:p>
                      <a:pPr algn="ctr"/>
                      <a:r>
                        <a:rPr lang="en-US" sz="2400" dirty="0"/>
                        <a:t>&amp;</a:t>
                      </a:r>
                      <a:r>
                        <a:rPr lang="en-US" sz="2400" dirty="0" err="1"/>
                        <a:t>gt</a:t>
                      </a:r>
                      <a:r>
                        <a:rPr lang="en-US" sz="2400" dirty="0"/>
                        <a:t>;</a:t>
                      </a:r>
                    </a:p>
                  </a:txBody>
                  <a:tcPr/>
                </a:tc>
                <a:tc>
                  <a:txBody>
                    <a:bodyPr/>
                    <a:lstStyle/>
                    <a:p>
                      <a:pPr algn="l"/>
                      <a:r>
                        <a:rPr lang="en-US" sz="2400" dirty="0"/>
                        <a:t>&gt;</a:t>
                      </a:r>
                    </a:p>
                  </a:txBody>
                  <a:tcPr/>
                </a:tc>
                <a:extLst>
                  <a:ext uri="{0D108BD9-81ED-4DB2-BD59-A6C34878D82A}">
                    <a16:rowId xmlns:a16="http://schemas.microsoft.com/office/drawing/2014/main" val="4104877421"/>
                  </a:ext>
                </a:extLst>
              </a:tr>
              <a:tr h="370840">
                <a:tc>
                  <a:txBody>
                    <a:bodyPr/>
                    <a:lstStyle/>
                    <a:p>
                      <a:pPr algn="ctr"/>
                      <a:r>
                        <a:rPr lang="en-US" sz="2400" dirty="0"/>
                        <a:t>&amp;</a:t>
                      </a:r>
                      <a:r>
                        <a:rPr lang="en-US" sz="2400" dirty="0" err="1"/>
                        <a:t>nbsp</a:t>
                      </a:r>
                      <a:r>
                        <a:rPr lang="en-US" sz="2400" dirty="0"/>
                        <a:t>;</a:t>
                      </a:r>
                    </a:p>
                  </a:txBody>
                  <a:tcPr/>
                </a:tc>
                <a:tc>
                  <a:txBody>
                    <a:bodyPr/>
                    <a:lstStyle/>
                    <a:p>
                      <a:pPr algn="l"/>
                      <a:r>
                        <a:rPr lang="en-US" sz="2400" dirty="0"/>
                        <a:t>Non-breaking space</a:t>
                      </a:r>
                    </a:p>
                  </a:txBody>
                  <a:tcPr/>
                </a:tc>
                <a:extLst>
                  <a:ext uri="{0D108BD9-81ED-4DB2-BD59-A6C34878D82A}">
                    <a16:rowId xmlns:a16="http://schemas.microsoft.com/office/drawing/2014/main" val="3714488517"/>
                  </a:ext>
                </a:extLst>
              </a:tr>
              <a:tr h="370840">
                <a:tc>
                  <a:txBody>
                    <a:bodyPr/>
                    <a:lstStyle/>
                    <a:p>
                      <a:pPr algn="ctr"/>
                      <a:r>
                        <a:rPr lang="en-US" sz="2400" dirty="0"/>
                        <a:t>&amp;#</a:t>
                      </a:r>
                      <a:r>
                        <a:rPr lang="en-US" sz="2400" b="0" i="0" kern="1200" dirty="0">
                          <a:solidFill>
                            <a:schemeClr val="dk1"/>
                          </a:solidFill>
                          <a:effectLst/>
                          <a:latin typeface="+mn-lt"/>
                          <a:ea typeface="+mn-ea"/>
                          <a:cs typeface="+mn-cs"/>
                        </a:rPr>
                        <a:t>20B5;</a:t>
                      </a:r>
                      <a:endParaRPr lang="en-US" sz="2400" dirty="0"/>
                    </a:p>
                  </a:txBody>
                  <a:tcPr/>
                </a:tc>
                <a:tc>
                  <a:txBody>
                    <a:bodyPr/>
                    <a:lstStyle/>
                    <a:p>
                      <a:pPr algn="l"/>
                      <a:r>
                        <a:rPr lang="en-US" sz="2400" b="0" i="0" kern="1200" dirty="0">
                          <a:solidFill>
                            <a:schemeClr val="dk1"/>
                          </a:solidFill>
                          <a:effectLst/>
                          <a:latin typeface="+mn-lt"/>
                          <a:ea typeface="+mn-ea"/>
                          <a:cs typeface="+mn-cs"/>
                        </a:rPr>
                        <a:t>₵</a:t>
                      </a:r>
                      <a:endParaRPr lang="en-US" sz="2400" dirty="0"/>
                    </a:p>
                  </a:txBody>
                  <a:tcPr/>
                </a:tc>
                <a:extLst>
                  <a:ext uri="{0D108BD9-81ED-4DB2-BD59-A6C34878D82A}">
                    <a16:rowId xmlns:a16="http://schemas.microsoft.com/office/drawing/2014/main" val="4158666560"/>
                  </a:ext>
                </a:extLst>
              </a:tr>
              <a:tr h="370840">
                <a:tc>
                  <a:txBody>
                    <a:bodyPr/>
                    <a:lstStyle/>
                    <a:p>
                      <a:pPr algn="ctr"/>
                      <a:r>
                        <a:rPr lang="en-US" sz="2400" b="0" i="0" kern="1200" dirty="0">
                          <a:solidFill>
                            <a:schemeClr val="dk1"/>
                          </a:solidFill>
                          <a:effectLst/>
                          <a:latin typeface="+mn-lt"/>
                          <a:ea typeface="+mn-ea"/>
                          <a:cs typeface="+mn-cs"/>
                        </a:rPr>
                        <a:t>&amp;trade;</a:t>
                      </a:r>
                      <a:endParaRPr lang="en-US" sz="2400" dirty="0"/>
                    </a:p>
                  </a:txBody>
                  <a:tcPr/>
                </a:tc>
                <a:tc>
                  <a:txBody>
                    <a:bodyPr/>
                    <a:lstStyle/>
                    <a:p>
                      <a:pPr algn="l"/>
                      <a:r>
                        <a:rPr lang="en-US" sz="2400" b="0" i="0" kern="1200" dirty="0">
                          <a:solidFill>
                            <a:schemeClr val="dk1"/>
                          </a:solidFill>
                          <a:effectLst/>
                          <a:latin typeface="+mn-lt"/>
                          <a:ea typeface="+mn-ea"/>
                          <a:cs typeface="+mn-cs"/>
                        </a:rPr>
                        <a:t>™</a:t>
                      </a:r>
                      <a:endParaRPr lang="en-US" sz="2400" dirty="0"/>
                    </a:p>
                  </a:txBody>
                  <a:tcPr/>
                </a:tc>
                <a:extLst>
                  <a:ext uri="{0D108BD9-81ED-4DB2-BD59-A6C34878D82A}">
                    <a16:rowId xmlns:a16="http://schemas.microsoft.com/office/drawing/2014/main" val="3751908085"/>
                  </a:ext>
                </a:extLst>
              </a:tr>
              <a:tr h="370840">
                <a:tc>
                  <a:txBody>
                    <a:bodyPr/>
                    <a:lstStyle/>
                    <a:p>
                      <a:pPr algn="ctr"/>
                      <a:r>
                        <a:rPr lang="en-US" sz="2400" dirty="0"/>
                        <a:t>&amp;#</a:t>
                      </a:r>
                      <a:r>
                        <a:rPr lang="en-US" sz="2400" b="0" i="0" kern="1200" dirty="0">
                          <a:solidFill>
                            <a:schemeClr val="dk1"/>
                          </a:solidFill>
                          <a:effectLst/>
                          <a:latin typeface="+mn-lt"/>
                          <a:ea typeface="+mn-ea"/>
                          <a:cs typeface="+mn-cs"/>
                        </a:rPr>
                        <a:t>213C;</a:t>
                      </a:r>
                      <a:endParaRPr lang="en-US" sz="2400" dirty="0"/>
                    </a:p>
                  </a:txBody>
                  <a:tcPr/>
                </a:tc>
                <a:tc>
                  <a:txBody>
                    <a:bodyPr/>
                    <a:lstStyle/>
                    <a:p>
                      <a:pPr algn="l"/>
                      <a:r>
                        <a:rPr lang="en-US" sz="2400" b="0" i="0" kern="1200" dirty="0">
                          <a:solidFill>
                            <a:schemeClr val="dk1"/>
                          </a:solidFill>
                          <a:effectLst/>
                          <a:latin typeface="+mn-lt"/>
                          <a:ea typeface="+mn-ea"/>
                          <a:cs typeface="+mn-cs"/>
                        </a:rPr>
                        <a:t>ℼ (pi)</a:t>
                      </a:r>
                      <a:endParaRPr lang="en-US" sz="2400" dirty="0"/>
                    </a:p>
                  </a:txBody>
                  <a:tcPr/>
                </a:tc>
                <a:extLst>
                  <a:ext uri="{0D108BD9-81ED-4DB2-BD59-A6C34878D82A}">
                    <a16:rowId xmlns:a16="http://schemas.microsoft.com/office/drawing/2014/main" val="2635428122"/>
                  </a:ext>
                </a:extLst>
              </a:tr>
              <a:tr h="370840">
                <a:tc>
                  <a:txBody>
                    <a:bodyPr/>
                    <a:lstStyle/>
                    <a:p>
                      <a:pPr algn="ctr"/>
                      <a:r>
                        <a:rPr lang="en-US" sz="2400" dirty="0"/>
                        <a:t>&amp;#2192; / &amp;</a:t>
                      </a:r>
                      <a:r>
                        <a:rPr lang="en-US" sz="2400" dirty="0" err="1"/>
                        <a:t>rarr</a:t>
                      </a:r>
                      <a:r>
                        <a:rPr lang="en-US" sz="2400" dirty="0"/>
                        <a:t>;</a:t>
                      </a:r>
                    </a:p>
                  </a:txBody>
                  <a:tcPr/>
                </a:tc>
                <a:tc>
                  <a:txBody>
                    <a:bodyPr/>
                    <a:lstStyle/>
                    <a:p>
                      <a:pPr algn="l"/>
                      <a:r>
                        <a:rPr lang="en-US" sz="2400" b="0" i="0" kern="1200" dirty="0">
                          <a:solidFill>
                            <a:schemeClr val="dk1"/>
                          </a:solidFill>
                          <a:effectLst/>
                          <a:latin typeface="+mn-lt"/>
                          <a:ea typeface="+mn-ea"/>
                          <a:cs typeface="+mn-cs"/>
                        </a:rPr>
                        <a:t>→</a:t>
                      </a:r>
                      <a:endParaRPr lang="en-US" sz="2400" dirty="0"/>
                    </a:p>
                  </a:txBody>
                  <a:tcPr/>
                </a:tc>
                <a:extLst>
                  <a:ext uri="{0D108BD9-81ED-4DB2-BD59-A6C34878D82A}">
                    <a16:rowId xmlns:a16="http://schemas.microsoft.com/office/drawing/2014/main" val="2565222434"/>
                  </a:ext>
                </a:extLst>
              </a:tr>
            </a:tbl>
          </a:graphicData>
        </a:graphic>
      </p:graphicFrame>
      <p:sp>
        <p:nvSpPr>
          <p:cNvPr id="6" name="Rectangle 5">
            <a:extLst>
              <a:ext uri="{FF2B5EF4-FFF2-40B4-BE49-F238E27FC236}">
                <a16:creationId xmlns:a16="http://schemas.microsoft.com/office/drawing/2014/main" id="{53916DF0-527C-424F-95CA-D95536266A8A}"/>
              </a:ext>
            </a:extLst>
          </p:cNvPr>
          <p:cNvSpPr/>
          <p:nvPr/>
        </p:nvSpPr>
        <p:spPr>
          <a:xfrm>
            <a:off x="9377940" y="6008113"/>
            <a:ext cx="2350515" cy="369332"/>
          </a:xfrm>
          <a:prstGeom prst="rect">
            <a:avLst/>
          </a:prstGeom>
        </p:spPr>
        <p:txBody>
          <a:bodyPr wrap="none">
            <a:spAutoFit/>
          </a:bodyPr>
          <a:lstStyle/>
          <a:p>
            <a:r>
              <a:rPr lang="en-US" dirty="0">
                <a:highlight>
                  <a:srgbClr val="FFFF00"/>
                </a:highlight>
              </a:rPr>
              <a:t>*there are many more</a:t>
            </a:r>
          </a:p>
        </p:txBody>
      </p:sp>
    </p:spTree>
    <p:extLst>
      <p:ext uri="{BB962C8B-B14F-4D97-AF65-F5344CB8AC3E}">
        <p14:creationId xmlns:p14="http://schemas.microsoft.com/office/powerpoint/2010/main" val="116392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B16D-0A5A-4424-ACE8-43F30265E98D}"/>
              </a:ext>
            </a:extLst>
          </p:cNvPr>
          <p:cNvSpPr>
            <a:spLocks noGrp="1"/>
          </p:cNvSpPr>
          <p:nvPr>
            <p:ph type="title"/>
          </p:nvPr>
        </p:nvSpPr>
        <p:spPr/>
        <p:txBody>
          <a:bodyPr>
            <a:normAutofit/>
          </a:bodyPr>
          <a:lstStyle/>
          <a:p>
            <a:r>
              <a:rPr lang="en-US" dirty="0"/>
              <a:t>HTML – Features in HTML5</a:t>
            </a:r>
            <a:br>
              <a:rPr lang="en-US" dirty="0"/>
            </a:br>
            <a:r>
              <a:rPr lang="en-US" sz="1400" dirty="0">
                <a:hlinkClick r:id="rId2"/>
              </a:rPr>
              <a:t>https://www.w3schools.com/html/html5_intro.asp</a:t>
            </a:r>
            <a:endParaRPr lang="en-US" dirty="0"/>
          </a:p>
        </p:txBody>
      </p:sp>
      <p:graphicFrame>
        <p:nvGraphicFramePr>
          <p:cNvPr id="9" name="Table 9">
            <a:extLst>
              <a:ext uri="{FF2B5EF4-FFF2-40B4-BE49-F238E27FC236}">
                <a16:creationId xmlns:a16="http://schemas.microsoft.com/office/drawing/2014/main" id="{9BDAAF38-9883-4AA2-9CDF-0855EF7D2A68}"/>
              </a:ext>
            </a:extLst>
          </p:cNvPr>
          <p:cNvGraphicFramePr>
            <a:graphicFrameLocks noGrp="1"/>
          </p:cNvGraphicFramePr>
          <p:nvPr>
            <p:extLst>
              <p:ext uri="{D42A27DB-BD31-4B8C-83A1-F6EECF244321}">
                <p14:modId xmlns:p14="http://schemas.microsoft.com/office/powerpoint/2010/main" val="1811081020"/>
              </p:ext>
            </p:extLst>
          </p:nvPr>
        </p:nvGraphicFramePr>
        <p:xfrm>
          <a:off x="395416" y="2356833"/>
          <a:ext cx="11454713" cy="3627120"/>
        </p:xfrm>
        <a:graphic>
          <a:graphicData uri="http://schemas.openxmlformats.org/drawingml/2006/table">
            <a:tbl>
              <a:tblPr firstRow="1" bandRow="1">
                <a:tableStyleId>{5C22544A-7EE6-4342-B048-85BDC9FD1C3A}</a:tableStyleId>
              </a:tblPr>
              <a:tblGrid>
                <a:gridCol w="3487748">
                  <a:extLst>
                    <a:ext uri="{9D8B030D-6E8A-4147-A177-3AD203B41FA5}">
                      <a16:colId xmlns:a16="http://schemas.microsoft.com/office/drawing/2014/main" val="319619597"/>
                    </a:ext>
                  </a:extLst>
                </a:gridCol>
                <a:gridCol w="7966965">
                  <a:extLst>
                    <a:ext uri="{9D8B030D-6E8A-4147-A177-3AD203B41FA5}">
                      <a16:colId xmlns:a16="http://schemas.microsoft.com/office/drawing/2014/main" val="2989177288"/>
                    </a:ext>
                  </a:extLst>
                </a:gridCol>
              </a:tblGrid>
              <a:tr h="410646">
                <a:tc>
                  <a:txBody>
                    <a:bodyPr/>
                    <a:lstStyle/>
                    <a:p>
                      <a:pPr algn="ctr"/>
                      <a:r>
                        <a:rPr lang="en-US" sz="2400" dirty="0"/>
                        <a:t>New element</a:t>
                      </a:r>
                    </a:p>
                  </a:txBody>
                  <a:tcPr/>
                </a:tc>
                <a:tc>
                  <a:txBody>
                    <a:bodyPr/>
                    <a:lstStyle/>
                    <a:p>
                      <a:pPr algn="ctr"/>
                      <a:r>
                        <a:rPr lang="en-US" sz="2400" dirty="0"/>
                        <a:t>Use</a:t>
                      </a:r>
                    </a:p>
                  </a:txBody>
                  <a:tcPr/>
                </a:tc>
                <a:extLst>
                  <a:ext uri="{0D108BD9-81ED-4DB2-BD59-A6C34878D82A}">
                    <a16:rowId xmlns:a16="http://schemas.microsoft.com/office/drawing/2014/main" val="3873655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&lt;audio&gt; &lt;/audio&gt;</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audio &amp; video both support multiple formats, so the browser can choose the one it knows best. No more Flash with its security holes!</a:t>
                      </a:r>
                    </a:p>
                  </a:txBody>
                  <a:tcPr/>
                </a:tc>
                <a:extLst>
                  <a:ext uri="{0D108BD9-81ED-4DB2-BD59-A6C34878D82A}">
                    <a16:rowId xmlns:a16="http://schemas.microsoft.com/office/drawing/2014/main" val="3244508151"/>
                  </a:ext>
                </a:extLst>
              </a:tr>
              <a:tr h="295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&lt;video&gt; &lt;/video&gt;</a:t>
                      </a:r>
                    </a:p>
                  </a:txBody>
                  <a:tcPr/>
                </a:tc>
                <a:tc vMerge="1">
                  <a:txBody>
                    <a:bodyPr/>
                    <a:lstStyle/>
                    <a:p>
                      <a:endParaRPr lang="en-US" dirty="0"/>
                    </a:p>
                  </a:txBody>
                  <a:tcPr/>
                </a:tc>
                <a:extLst>
                  <a:ext uri="{0D108BD9-81ED-4DB2-BD59-A6C34878D82A}">
                    <a16:rowId xmlns:a16="http://schemas.microsoft.com/office/drawing/2014/main" val="11788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&lt;canvas&gt; &lt;/canvas&gt;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"flash games and graphics primitives"</a:t>
                      </a:r>
                    </a:p>
                  </a:txBody>
                  <a:tcPr/>
                </a:tc>
                <a:extLst>
                  <a:ext uri="{0D108BD9-81ED-4DB2-BD59-A6C34878D82A}">
                    <a16:rowId xmlns:a16="http://schemas.microsoft.com/office/drawing/2014/main" val="3559976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&lt;nav&gt;&lt;/nav&gt;</a:t>
                      </a:r>
                    </a:p>
                  </a:txBody>
                  <a:tcPr/>
                </a:tc>
                <a:tc>
                  <a:txBody>
                    <a:bodyPr/>
                    <a:lstStyle/>
                    <a:p>
                      <a:r>
                        <a:rPr lang="en-US" sz="2000" dirty="0"/>
                        <a:t>Nav bar on the page</a:t>
                      </a:r>
                    </a:p>
                  </a:txBody>
                  <a:tcPr/>
                </a:tc>
                <a:extLst>
                  <a:ext uri="{0D108BD9-81ED-4DB2-BD59-A6C34878D82A}">
                    <a16:rowId xmlns:a16="http://schemas.microsoft.com/office/drawing/2014/main" val="34432293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&lt;header&gt;&lt;/header&gt;</a:t>
                      </a:r>
                      <a:endParaRPr lang="en-US" sz="2000" dirty="0"/>
                    </a:p>
                  </a:txBody>
                  <a:tcPr/>
                </a:tc>
                <a:tc>
                  <a:txBody>
                    <a:bodyPr/>
                    <a:lstStyle/>
                    <a:p>
                      <a:r>
                        <a:rPr lang="en-US" sz="2000" b="0" i="0" kern="1200" dirty="0">
                          <a:solidFill>
                            <a:schemeClr val="dk1"/>
                          </a:solidFill>
                          <a:effectLst/>
                          <a:latin typeface="+mn-lt"/>
                          <a:ea typeface="+mn-ea"/>
                          <a:cs typeface="+mn-cs"/>
                        </a:rPr>
                        <a:t>A container for introductory content or a set of navigational links.</a:t>
                      </a:r>
                    </a:p>
                  </a:txBody>
                  <a:tcPr/>
                </a:tc>
                <a:extLst>
                  <a:ext uri="{0D108BD9-81ED-4DB2-BD59-A6C34878D82A}">
                    <a16:rowId xmlns:a16="http://schemas.microsoft.com/office/drawing/2014/main" val="3078541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4"/>
                        </a:rPr>
                        <a:t>&lt;footer&gt;&lt;/footer&gt;</a:t>
                      </a:r>
                      <a:endParaRPr lang="en-US" sz="2000" dirty="0"/>
                    </a:p>
                  </a:txBody>
                  <a:tcPr/>
                </a:tc>
                <a:tc>
                  <a:txBody>
                    <a:bodyPr/>
                    <a:lstStyle/>
                    <a:p>
                      <a:r>
                        <a:rPr lang="en-US" sz="2000" b="0" i="0" kern="1200" dirty="0">
                          <a:solidFill>
                            <a:schemeClr val="dk1"/>
                          </a:solidFill>
                          <a:effectLst/>
                          <a:latin typeface="+mn-lt"/>
                          <a:ea typeface="+mn-ea"/>
                          <a:cs typeface="+mn-cs"/>
                        </a:rPr>
                        <a:t>defines a footer for a document or section.</a:t>
                      </a:r>
                      <a:endParaRPr lang="en-US" sz="2000" dirty="0"/>
                    </a:p>
                  </a:txBody>
                  <a:tcPr/>
                </a:tc>
                <a:extLst>
                  <a:ext uri="{0D108BD9-81ED-4DB2-BD59-A6C34878D82A}">
                    <a16:rowId xmlns:a16="http://schemas.microsoft.com/office/drawing/2014/main" val="2301141105"/>
                  </a:ext>
                </a:extLst>
              </a:tr>
              <a:tr h="370840">
                <a:tc>
                  <a:txBody>
                    <a:bodyPr/>
                    <a:lstStyle/>
                    <a:p>
                      <a:r>
                        <a:rPr lang="en-US" sz="2000" dirty="0">
                          <a:hlinkClick r:id="rId5"/>
                        </a:rPr>
                        <a:t>&lt;article&gt;&lt;/article&gt;</a:t>
                      </a:r>
                      <a:endParaRPr lang="en-US" sz="2000" dirty="0"/>
                    </a:p>
                  </a:txBody>
                  <a:tcPr/>
                </a:tc>
                <a:tc>
                  <a:txBody>
                    <a:bodyPr/>
                    <a:lstStyle/>
                    <a:p>
                      <a:r>
                        <a:rPr lang="en-US" sz="2000" b="0" i="0" kern="1200" dirty="0">
                          <a:solidFill>
                            <a:schemeClr val="dk1"/>
                          </a:solidFill>
                          <a:effectLst/>
                          <a:latin typeface="+mn-lt"/>
                          <a:ea typeface="+mn-ea"/>
                          <a:cs typeface="+mn-cs"/>
                        </a:rPr>
                        <a:t>Specifies independent, self-contained content.</a:t>
                      </a:r>
                      <a:endParaRPr lang="en-US" sz="2000" dirty="0"/>
                    </a:p>
                  </a:txBody>
                  <a:tcPr/>
                </a:tc>
                <a:extLst>
                  <a:ext uri="{0D108BD9-81ED-4DB2-BD59-A6C34878D82A}">
                    <a16:rowId xmlns:a16="http://schemas.microsoft.com/office/drawing/2014/main" val="1677671246"/>
                  </a:ext>
                </a:extLst>
              </a:tr>
              <a:tr h="370840">
                <a:tc>
                  <a:txBody>
                    <a:bodyPr/>
                    <a:lstStyle/>
                    <a:p>
                      <a:r>
                        <a:rPr lang="en-US" sz="2000" dirty="0">
                          <a:hlinkClick r:id="rId6"/>
                        </a:rPr>
                        <a:t>&lt;section&gt;&lt;/section&gt;</a:t>
                      </a:r>
                      <a:endParaRPr lang="en-US" sz="2000" dirty="0"/>
                    </a:p>
                  </a:txBody>
                  <a:tcPr/>
                </a:tc>
                <a:tc>
                  <a:txBody>
                    <a:bodyPr/>
                    <a:lstStyle/>
                    <a:p>
                      <a:r>
                        <a:rPr lang="en-US" sz="2000" b="0" i="0" kern="1200" dirty="0">
                          <a:solidFill>
                            <a:schemeClr val="dk1"/>
                          </a:solidFill>
                          <a:effectLst/>
                          <a:latin typeface="+mn-lt"/>
                          <a:ea typeface="+mn-ea"/>
                          <a:cs typeface="+mn-cs"/>
                        </a:rPr>
                        <a:t>Defines sections in a document (chapters, headers, footers).</a:t>
                      </a:r>
                      <a:endParaRPr lang="en-US" sz="2000" dirty="0"/>
                    </a:p>
                  </a:txBody>
                  <a:tcPr/>
                </a:tc>
                <a:extLst>
                  <a:ext uri="{0D108BD9-81ED-4DB2-BD59-A6C34878D82A}">
                    <a16:rowId xmlns:a16="http://schemas.microsoft.com/office/drawing/2014/main" val="1948693903"/>
                  </a:ext>
                </a:extLst>
              </a:tr>
            </a:tbl>
          </a:graphicData>
        </a:graphic>
      </p:graphicFrame>
    </p:spTree>
    <p:extLst>
      <p:ext uri="{BB962C8B-B14F-4D97-AF65-F5344CB8AC3E}">
        <p14:creationId xmlns:p14="http://schemas.microsoft.com/office/powerpoint/2010/main" val="4190641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83BD-DFC8-4797-85AE-B23B203529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DFF919-8819-4A0A-857C-B87884752052}"/>
              </a:ext>
            </a:extLst>
          </p:cNvPr>
          <p:cNvSpPr>
            <a:spLocks noGrp="1"/>
          </p:cNvSpPr>
          <p:nvPr>
            <p:ph idx="1"/>
          </p:nvPr>
        </p:nvSpPr>
        <p:spPr/>
        <p:txBody>
          <a:bodyPr/>
          <a:lstStyle/>
          <a:p>
            <a:r>
              <a:rPr lang="en-US" dirty="0"/>
              <a:t>FORMs</a:t>
            </a:r>
          </a:p>
        </p:txBody>
      </p:sp>
    </p:spTree>
    <p:extLst>
      <p:ext uri="{BB962C8B-B14F-4D97-AF65-F5344CB8AC3E}">
        <p14:creationId xmlns:p14="http://schemas.microsoft.com/office/powerpoint/2010/main" val="21799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000" b="1" i="1" dirty="0"/>
              <a:t>HTML</a:t>
            </a:r>
            <a:r>
              <a:rPr lang="en-US" sz="4000" dirty="0"/>
              <a:t> is </a:t>
            </a:r>
            <a:r>
              <a:rPr lang="en-US" sz="4000" u="sng" dirty="0"/>
              <a:t>not</a:t>
            </a:r>
            <a:r>
              <a:rPr lang="en-US" sz="4000" dirty="0"/>
              <a:t> a programming language; it is a </a:t>
            </a:r>
            <a:r>
              <a:rPr lang="en-US" sz="4000" i="1" u="sng" dirty="0"/>
              <a:t>markup language</a:t>
            </a:r>
            <a:r>
              <a:rPr lang="en-US" sz="4000" u="sng" dirty="0"/>
              <a:t> </a:t>
            </a:r>
            <a:r>
              <a:rPr lang="en-US" sz="4000" dirty="0"/>
              <a:t>that defines the structure of your webpage. HTML consists of a series of </a:t>
            </a:r>
            <a:r>
              <a:rPr lang="en-US" sz="4000" b="1" i="1" dirty="0"/>
              <a:t>elements</a:t>
            </a:r>
            <a:r>
              <a:rPr lang="en-US" sz="4000" dirty="0"/>
              <a:t>, which you use to enclose, different parts of the content to make it appear or act a certain way. </a:t>
            </a: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a:bodyPr>
          <a:lstStyle/>
          <a:p>
            <a:r>
              <a:rPr lang="en-US" dirty="0">
                <a:hlinkClick r:id="rId2"/>
              </a:rPr>
              <a:t>https://developer.mozilla.org/en-US/docs/Learn/Getting_started_with_the_web/HTML_basics</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6574-2731-4B8D-8346-0BC3D7C5E068}"/>
              </a:ext>
            </a:extLst>
          </p:cNvPr>
          <p:cNvSpPr>
            <a:spLocks noGrp="1"/>
          </p:cNvSpPr>
          <p:nvPr>
            <p:ph type="title"/>
          </p:nvPr>
        </p:nvSpPr>
        <p:spPr/>
        <p:txBody>
          <a:bodyPr>
            <a:normAutofit fontScale="90000"/>
          </a:bodyPr>
          <a:lstStyle/>
          <a:p>
            <a:r>
              <a:rPr lang="en-US" dirty="0"/>
              <a:t>HTML – Method Attribute and Form</a:t>
            </a:r>
            <a:br>
              <a:rPr lang="en-US" dirty="0"/>
            </a:br>
            <a:r>
              <a:rPr lang="en-US" sz="1400" dirty="0">
                <a:hlinkClick r:id="rId2"/>
              </a:rPr>
              <a:t>https://www.w3schools.com/tags/att_form_method.asp</a:t>
            </a:r>
            <a:endParaRPr lang="en-US" dirty="0"/>
          </a:p>
        </p:txBody>
      </p:sp>
      <p:sp>
        <p:nvSpPr>
          <p:cNvPr id="3" name="Content Placeholder 2">
            <a:extLst>
              <a:ext uri="{FF2B5EF4-FFF2-40B4-BE49-F238E27FC236}">
                <a16:creationId xmlns:a16="http://schemas.microsoft.com/office/drawing/2014/main" id="{FB32888F-7C20-45A6-9072-4FE43C4C68A0}"/>
              </a:ext>
            </a:extLst>
          </p:cNvPr>
          <p:cNvSpPr>
            <a:spLocks noGrp="1"/>
          </p:cNvSpPr>
          <p:nvPr>
            <p:ph idx="1"/>
          </p:nvPr>
        </p:nvSpPr>
        <p:spPr>
          <a:xfrm>
            <a:off x="1097280" y="1908160"/>
            <a:ext cx="10058400" cy="923330"/>
          </a:xfrm>
        </p:spPr>
        <p:txBody>
          <a:bodyPr/>
          <a:lstStyle/>
          <a:p>
            <a:r>
              <a:rPr lang="en-US" dirty="0"/>
              <a:t>The form data can be sent as URL variables (with </a:t>
            </a:r>
            <a:r>
              <a:rPr lang="en-US" b="1" i="1" dirty="0"/>
              <a:t>method</a:t>
            </a:r>
            <a:r>
              <a:rPr lang="en-US" dirty="0"/>
              <a:t>="get") or as HTTP post transaction (with </a:t>
            </a:r>
            <a:r>
              <a:rPr lang="en-US" b="1" i="1" dirty="0"/>
              <a:t>method</a:t>
            </a:r>
            <a:r>
              <a:rPr lang="en-US" dirty="0"/>
              <a:t>="post").</a:t>
            </a:r>
          </a:p>
        </p:txBody>
      </p:sp>
      <p:pic>
        <p:nvPicPr>
          <p:cNvPr id="4" name="Picture 3">
            <a:extLst>
              <a:ext uri="{FF2B5EF4-FFF2-40B4-BE49-F238E27FC236}">
                <a16:creationId xmlns:a16="http://schemas.microsoft.com/office/drawing/2014/main" id="{6B5CF379-EF87-4A75-86CF-8E8CD749A7B0}"/>
              </a:ext>
            </a:extLst>
          </p:cNvPr>
          <p:cNvPicPr>
            <a:picLocks noChangeAspect="1"/>
          </p:cNvPicPr>
          <p:nvPr/>
        </p:nvPicPr>
        <p:blipFill>
          <a:blip r:embed="rId3"/>
          <a:stretch>
            <a:fillRect/>
          </a:stretch>
        </p:blipFill>
        <p:spPr>
          <a:xfrm>
            <a:off x="2537311" y="4038877"/>
            <a:ext cx="7307486" cy="2705518"/>
          </a:xfrm>
          <a:prstGeom prst="rect">
            <a:avLst/>
          </a:prstGeom>
          <a:effectLst>
            <a:glow rad="50800">
              <a:schemeClr val="accent2"/>
            </a:glow>
          </a:effectLst>
        </p:spPr>
      </p:pic>
      <p:sp>
        <p:nvSpPr>
          <p:cNvPr id="5" name="TextBox 4">
            <a:extLst>
              <a:ext uri="{FF2B5EF4-FFF2-40B4-BE49-F238E27FC236}">
                <a16:creationId xmlns:a16="http://schemas.microsoft.com/office/drawing/2014/main" id="{67A64C70-881F-484D-AB67-3095E8267FEC}"/>
              </a:ext>
            </a:extLst>
          </p:cNvPr>
          <p:cNvSpPr txBox="1"/>
          <p:nvPr/>
        </p:nvSpPr>
        <p:spPr>
          <a:xfrm>
            <a:off x="8747029" y="2748142"/>
            <a:ext cx="3213183" cy="1200329"/>
          </a:xfrm>
          <a:prstGeom prst="rect">
            <a:avLst/>
          </a:prstGeom>
          <a:noFill/>
          <a:ln w="12700">
            <a:solidFill>
              <a:schemeClr val="accent2"/>
            </a:solidFill>
          </a:ln>
        </p:spPr>
        <p:txBody>
          <a:bodyPr wrap="square" rtlCol="0">
            <a:spAutoFit/>
          </a:bodyPr>
          <a:lstStyle/>
          <a:p>
            <a:r>
              <a:rPr lang="en-US" sz="2400" dirty="0"/>
              <a:t>The </a:t>
            </a:r>
            <a:r>
              <a:rPr lang="en-US" sz="2400" b="1" i="1" dirty="0"/>
              <a:t>method</a:t>
            </a:r>
            <a:r>
              <a:rPr lang="en-US" sz="2400" dirty="0"/>
              <a:t> attribute specifies </a:t>
            </a:r>
            <a:r>
              <a:rPr lang="en-US" sz="2400" u="sng" dirty="0"/>
              <a:t>how</a:t>
            </a:r>
            <a:r>
              <a:rPr lang="en-US" sz="2400" dirty="0"/>
              <a:t> the form data is sent. GET, POST</a:t>
            </a:r>
          </a:p>
        </p:txBody>
      </p:sp>
      <p:sp>
        <p:nvSpPr>
          <p:cNvPr id="6" name="TextBox 5">
            <a:extLst>
              <a:ext uri="{FF2B5EF4-FFF2-40B4-BE49-F238E27FC236}">
                <a16:creationId xmlns:a16="http://schemas.microsoft.com/office/drawing/2014/main" id="{A0BDC8A4-0E0D-4001-8271-B1B66C0167D9}"/>
              </a:ext>
            </a:extLst>
          </p:cNvPr>
          <p:cNvSpPr txBox="1"/>
          <p:nvPr/>
        </p:nvSpPr>
        <p:spPr>
          <a:xfrm>
            <a:off x="231788" y="2728174"/>
            <a:ext cx="2857647" cy="1200329"/>
          </a:xfrm>
          <a:prstGeom prst="rect">
            <a:avLst/>
          </a:prstGeom>
          <a:noFill/>
          <a:ln w="12700">
            <a:solidFill>
              <a:schemeClr val="accent2"/>
            </a:solidFill>
          </a:ln>
        </p:spPr>
        <p:txBody>
          <a:bodyPr wrap="square" rtlCol="0">
            <a:spAutoFit/>
          </a:bodyPr>
          <a:lstStyle/>
          <a:p>
            <a:r>
              <a:rPr lang="en-US" sz="2400" dirty="0"/>
              <a:t>The </a:t>
            </a:r>
            <a:r>
              <a:rPr lang="en-US" sz="2400" b="1" i="1" dirty="0"/>
              <a:t>action</a:t>
            </a:r>
            <a:r>
              <a:rPr lang="en-US" sz="2400" dirty="0"/>
              <a:t> attribute specifies </a:t>
            </a:r>
            <a:r>
              <a:rPr lang="en-US" sz="2400" u="sng" dirty="0"/>
              <a:t>where</a:t>
            </a:r>
            <a:r>
              <a:rPr lang="en-US" sz="2400" dirty="0"/>
              <a:t> the form data is sent</a:t>
            </a:r>
          </a:p>
        </p:txBody>
      </p:sp>
      <p:cxnSp>
        <p:nvCxnSpPr>
          <p:cNvPr id="8" name="Connector: Elbow 7">
            <a:extLst>
              <a:ext uri="{FF2B5EF4-FFF2-40B4-BE49-F238E27FC236}">
                <a16:creationId xmlns:a16="http://schemas.microsoft.com/office/drawing/2014/main" id="{68CE1000-A8A8-4051-B0CA-EC183D7851EF}"/>
              </a:ext>
            </a:extLst>
          </p:cNvPr>
          <p:cNvCxnSpPr>
            <a:cxnSpLocks/>
            <a:stCxn id="6" idx="3"/>
          </p:cNvCxnSpPr>
          <p:nvPr/>
        </p:nvCxnSpPr>
        <p:spPr>
          <a:xfrm>
            <a:off x="3089435" y="3328339"/>
            <a:ext cx="826315" cy="823531"/>
          </a:xfrm>
          <a:prstGeom prst="bentConnector3">
            <a:avLst>
              <a:gd name="adj1" fmla="val 97853"/>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83B4FFFB-0E71-476B-ACB6-D29AF0C68C2F}"/>
              </a:ext>
            </a:extLst>
          </p:cNvPr>
          <p:cNvCxnSpPr>
            <a:cxnSpLocks/>
            <a:stCxn id="5" idx="1"/>
          </p:cNvCxnSpPr>
          <p:nvPr/>
        </p:nvCxnSpPr>
        <p:spPr>
          <a:xfrm rot="10800000" flipV="1">
            <a:off x="7154563" y="3348306"/>
            <a:ext cx="1592467" cy="823531"/>
          </a:xfrm>
          <a:prstGeom prst="bentConnector3">
            <a:avLst>
              <a:gd name="adj1" fmla="val 100437"/>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762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01BD-E739-4DDA-95F5-22FF43E2D6D5}"/>
              </a:ext>
            </a:extLst>
          </p:cNvPr>
          <p:cNvSpPr>
            <a:spLocks noGrp="1"/>
          </p:cNvSpPr>
          <p:nvPr>
            <p:ph type="title"/>
          </p:nvPr>
        </p:nvSpPr>
        <p:spPr/>
        <p:txBody>
          <a:bodyPr/>
          <a:lstStyle/>
          <a:p>
            <a:r>
              <a:rPr lang="en-US" dirty="0"/>
              <a:t>HTML - Input Types</a:t>
            </a:r>
          </a:p>
        </p:txBody>
      </p:sp>
      <p:pic>
        <p:nvPicPr>
          <p:cNvPr id="4" name="Content Placeholder 3">
            <a:extLst>
              <a:ext uri="{FF2B5EF4-FFF2-40B4-BE49-F238E27FC236}">
                <a16:creationId xmlns:a16="http://schemas.microsoft.com/office/drawing/2014/main" id="{0C1962AE-AD3B-478E-8889-59D90CD1C393}"/>
              </a:ext>
            </a:extLst>
          </p:cNvPr>
          <p:cNvPicPr>
            <a:picLocks noGrp="1" noChangeAspect="1"/>
          </p:cNvPicPr>
          <p:nvPr>
            <p:ph idx="1"/>
          </p:nvPr>
        </p:nvPicPr>
        <p:blipFill>
          <a:blip r:embed="rId2"/>
          <a:stretch>
            <a:fillRect/>
          </a:stretch>
        </p:blipFill>
        <p:spPr>
          <a:xfrm>
            <a:off x="6917207" y="2142066"/>
            <a:ext cx="4426303" cy="3760788"/>
          </a:xfrm>
          <a:prstGeom prst="rect">
            <a:avLst/>
          </a:prstGeom>
          <a:effectLst>
            <a:glow rad="50800">
              <a:schemeClr val="accent2"/>
            </a:glow>
          </a:effectLst>
        </p:spPr>
      </p:pic>
      <p:pic>
        <p:nvPicPr>
          <p:cNvPr id="5" name="Picture 4">
            <a:extLst>
              <a:ext uri="{FF2B5EF4-FFF2-40B4-BE49-F238E27FC236}">
                <a16:creationId xmlns:a16="http://schemas.microsoft.com/office/drawing/2014/main" id="{36CFBC24-C281-4D98-B8FD-8E9627B4350E}"/>
              </a:ext>
            </a:extLst>
          </p:cNvPr>
          <p:cNvPicPr>
            <a:picLocks noChangeAspect="1"/>
          </p:cNvPicPr>
          <p:nvPr/>
        </p:nvPicPr>
        <p:blipFill>
          <a:blip r:embed="rId3"/>
          <a:stretch>
            <a:fillRect/>
          </a:stretch>
        </p:blipFill>
        <p:spPr>
          <a:xfrm>
            <a:off x="932298" y="2142066"/>
            <a:ext cx="5984909" cy="3760788"/>
          </a:xfrm>
          <a:prstGeom prst="rect">
            <a:avLst/>
          </a:prstGeom>
          <a:effectLst>
            <a:glow rad="50800">
              <a:schemeClr val="accent2"/>
            </a:glow>
          </a:effectLst>
        </p:spPr>
      </p:pic>
    </p:spTree>
    <p:extLst>
      <p:ext uri="{BB962C8B-B14F-4D97-AF65-F5344CB8AC3E}">
        <p14:creationId xmlns:p14="http://schemas.microsoft.com/office/powerpoint/2010/main" val="193983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01BD-E739-4DDA-95F5-22FF43E2D6D5}"/>
              </a:ext>
            </a:extLst>
          </p:cNvPr>
          <p:cNvSpPr>
            <a:spLocks noGrp="1"/>
          </p:cNvSpPr>
          <p:nvPr>
            <p:ph type="title"/>
          </p:nvPr>
        </p:nvSpPr>
        <p:spPr/>
        <p:txBody>
          <a:bodyPr/>
          <a:lstStyle/>
          <a:p>
            <a:r>
              <a:rPr lang="en-US" dirty="0"/>
              <a:t>HTML – More Input Types</a:t>
            </a:r>
          </a:p>
        </p:txBody>
      </p:sp>
      <p:pic>
        <p:nvPicPr>
          <p:cNvPr id="8" name="Picture 7">
            <a:extLst>
              <a:ext uri="{FF2B5EF4-FFF2-40B4-BE49-F238E27FC236}">
                <a16:creationId xmlns:a16="http://schemas.microsoft.com/office/drawing/2014/main" id="{9E89A227-EF79-457C-A122-BFCE76E13FB8}"/>
              </a:ext>
            </a:extLst>
          </p:cNvPr>
          <p:cNvPicPr>
            <a:picLocks noChangeAspect="1"/>
          </p:cNvPicPr>
          <p:nvPr/>
        </p:nvPicPr>
        <p:blipFill>
          <a:blip r:embed="rId2"/>
          <a:stretch>
            <a:fillRect/>
          </a:stretch>
        </p:blipFill>
        <p:spPr>
          <a:xfrm>
            <a:off x="6669869" y="3765881"/>
            <a:ext cx="4898985" cy="2253153"/>
          </a:xfrm>
          <a:prstGeom prst="rect">
            <a:avLst/>
          </a:prstGeom>
          <a:effectLst>
            <a:glow rad="50800">
              <a:schemeClr val="accent2"/>
            </a:glow>
          </a:effectLst>
        </p:spPr>
      </p:pic>
      <p:pic>
        <p:nvPicPr>
          <p:cNvPr id="9" name="Picture 8">
            <a:extLst>
              <a:ext uri="{FF2B5EF4-FFF2-40B4-BE49-F238E27FC236}">
                <a16:creationId xmlns:a16="http://schemas.microsoft.com/office/drawing/2014/main" id="{A38F5AD5-DBAB-4B71-8449-D91F8A658C3D}"/>
              </a:ext>
            </a:extLst>
          </p:cNvPr>
          <p:cNvPicPr>
            <a:picLocks noChangeAspect="1"/>
          </p:cNvPicPr>
          <p:nvPr/>
        </p:nvPicPr>
        <p:blipFill>
          <a:blip r:embed="rId3"/>
          <a:stretch>
            <a:fillRect/>
          </a:stretch>
        </p:blipFill>
        <p:spPr>
          <a:xfrm>
            <a:off x="623146" y="2165166"/>
            <a:ext cx="6014721" cy="3863101"/>
          </a:xfrm>
          <a:prstGeom prst="rect">
            <a:avLst/>
          </a:prstGeom>
          <a:effectLst>
            <a:glow rad="50800">
              <a:schemeClr val="accent2"/>
            </a:glow>
          </a:effectLst>
        </p:spPr>
      </p:pic>
      <p:sp>
        <p:nvSpPr>
          <p:cNvPr id="3" name="TextBox 2">
            <a:extLst>
              <a:ext uri="{FF2B5EF4-FFF2-40B4-BE49-F238E27FC236}">
                <a16:creationId xmlns:a16="http://schemas.microsoft.com/office/drawing/2014/main" id="{599D4279-DC16-4098-8247-433AF5AAFD86}"/>
              </a:ext>
            </a:extLst>
          </p:cNvPr>
          <p:cNvSpPr txBox="1"/>
          <p:nvPr/>
        </p:nvSpPr>
        <p:spPr>
          <a:xfrm>
            <a:off x="6943724" y="2233613"/>
            <a:ext cx="4786313" cy="923330"/>
          </a:xfrm>
          <a:prstGeom prst="rect">
            <a:avLst/>
          </a:prstGeom>
          <a:noFill/>
          <a:ln w="25400">
            <a:solidFill>
              <a:schemeClr val="accent2"/>
            </a:solidFill>
          </a:ln>
        </p:spPr>
        <p:txBody>
          <a:bodyPr wrap="square" rtlCol="0">
            <a:spAutoFit/>
          </a:bodyPr>
          <a:lstStyle/>
          <a:p>
            <a:r>
              <a:rPr lang="en-US" dirty="0"/>
              <a:t>This is a Boolean Attribute. This is shorthand for </a:t>
            </a:r>
            <a:r>
              <a:rPr lang="en-US" b="1" dirty="0"/>
              <a:t>selected = “selected”. This creates a default choice.</a:t>
            </a:r>
            <a:r>
              <a:rPr lang="en-US" dirty="0"/>
              <a:t> </a:t>
            </a:r>
          </a:p>
        </p:txBody>
      </p:sp>
      <p:cxnSp>
        <p:nvCxnSpPr>
          <p:cNvPr id="5" name="Connector: Elbow 4">
            <a:extLst>
              <a:ext uri="{FF2B5EF4-FFF2-40B4-BE49-F238E27FC236}">
                <a16:creationId xmlns:a16="http://schemas.microsoft.com/office/drawing/2014/main" id="{18611FD0-258D-4D7D-8F15-8DC5F060B713}"/>
              </a:ext>
            </a:extLst>
          </p:cNvPr>
          <p:cNvCxnSpPr>
            <a:stCxn id="3" idx="2"/>
          </p:cNvCxnSpPr>
          <p:nvPr/>
        </p:nvCxnSpPr>
        <p:spPr>
          <a:xfrm rot="5400000" flipH="1">
            <a:off x="6704707" y="524770"/>
            <a:ext cx="170855" cy="5093493"/>
          </a:xfrm>
          <a:prstGeom prst="bentConnector4">
            <a:avLst>
              <a:gd name="adj1" fmla="val -133798"/>
              <a:gd name="adj2" fmla="val 99766"/>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70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EBAD-7888-4DE8-9D7B-F48795097308}"/>
              </a:ext>
            </a:extLst>
          </p:cNvPr>
          <p:cNvSpPr>
            <a:spLocks noGrp="1"/>
          </p:cNvSpPr>
          <p:nvPr>
            <p:ph type="title"/>
          </p:nvPr>
        </p:nvSpPr>
        <p:spPr/>
        <p:txBody>
          <a:bodyPr/>
          <a:lstStyle/>
          <a:p>
            <a:r>
              <a:rPr lang="en-US" dirty="0"/>
              <a:t>HTML vs CSS</a:t>
            </a:r>
          </a:p>
        </p:txBody>
      </p:sp>
      <p:sp>
        <p:nvSpPr>
          <p:cNvPr id="3" name="Content Placeholder 2">
            <a:extLst>
              <a:ext uri="{FF2B5EF4-FFF2-40B4-BE49-F238E27FC236}">
                <a16:creationId xmlns:a16="http://schemas.microsoft.com/office/drawing/2014/main" id="{D82C6BC8-791D-4ED5-A7B6-0BAECE4235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716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3B1C-BF8B-41DA-87B4-E73D8FF54A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9BD1B2-BB1D-4E5C-AB8F-7CF1625FD7A6}"/>
              </a:ext>
            </a:extLst>
          </p:cNvPr>
          <p:cNvSpPr>
            <a:spLocks noGrp="1"/>
          </p:cNvSpPr>
          <p:nvPr>
            <p:ph idx="1"/>
          </p:nvPr>
        </p:nvSpPr>
        <p:spPr/>
        <p:txBody>
          <a:bodyPr/>
          <a:lstStyle/>
          <a:p>
            <a:endParaRPr lang="en-US" dirty="0"/>
          </a:p>
          <a:p>
            <a:r>
              <a:rPr lang="en-US" dirty="0" err="1"/>
              <a:t>Philisophical</a:t>
            </a:r>
            <a:r>
              <a:rPr lang="en-US" dirty="0"/>
              <a:t> differences. Html 4 vs html 5</a:t>
            </a:r>
          </a:p>
          <a:p>
            <a:r>
              <a:rPr lang="en-US" dirty="0"/>
              <a:t>What’s new in html 5… </a:t>
            </a:r>
            <a:r>
              <a:rPr lang="en-US" u="sng" dirty="0"/>
              <a:t>living standard</a:t>
            </a:r>
            <a:r>
              <a:rPr lang="en-US" dirty="0"/>
              <a:t>. Browsers work together more now. </a:t>
            </a:r>
            <a:r>
              <a:rPr lang="en-US" dirty="0" err="1"/>
              <a:t>Enphasis</a:t>
            </a:r>
            <a:r>
              <a:rPr lang="en-US" dirty="0"/>
              <a:t> on accessibility and adding support for </a:t>
            </a:r>
            <a:r>
              <a:rPr lang="en-US" dirty="0" err="1"/>
              <a:t>mjltimedia</a:t>
            </a:r>
            <a:r>
              <a:rPr lang="en-US" dirty="0"/>
              <a:t>(without plugins) More structural elements.</a:t>
            </a:r>
          </a:p>
        </p:txBody>
      </p:sp>
    </p:spTree>
    <p:extLst>
      <p:ext uri="{BB962C8B-B14F-4D97-AF65-F5344CB8AC3E}">
        <p14:creationId xmlns:p14="http://schemas.microsoft.com/office/powerpoint/2010/main" val="397697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5BB3-198B-4DCB-BBB9-07FEB4E9CCC3}"/>
              </a:ext>
            </a:extLst>
          </p:cNvPr>
          <p:cNvSpPr>
            <a:spLocks noGrp="1"/>
          </p:cNvSpPr>
          <p:nvPr>
            <p:ph type="title"/>
          </p:nvPr>
        </p:nvSpPr>
        <p:spPr>
          <a:xfrm>
            <a:off x="1024391" y="3627"/>
            <a:ext cx="10058400" cy="1012107"/>
          </a:xfrm>
        </p:spPr>
        <p:txBody>
          <a:bodyPr anchor="t">
            <a:normAutofit/>
          </a:bodyPr>
          <a:lstStyle/>
          <a:p>
            <a:r>
              <a:rPr lang="en-US" dirty="0"/>
              <a:t>HTML – Anatomy of a Web Page</a:t>
            </a:r>
            <a:br>
              <a:rPr lang="en-US" dirty="0"/>
            </a:br>
            <a:r>
              <a:rPr lang="en-US" sz="1400" dirty="0">
                <a:hlinkClick r:id="rId2"/>
              </a:rPr>
              <a:t>https://developer.mozilla.org/en-US/docs/Learn/Getting_started_with_the_web/HTML_basics</a:t>
            </a:r>
            <a:endParaRPr lang="en-US" dirty="0"/>
          </a:p>
        </p:txBody>
      </p:sp>
      <p:pic>
        <p:nvPicPr>
          <p:cNvPr id="4" name="Picture 3">
            <a:extLst>
              <a:ext uri="{FF2B5EF4-FFF2-40B4-BE49-F238E27FC236}">
                <a16:creationId xmlns:a16="http://schemas.microsoft.com/office/drawing/2014/main" id="{D451EE59-B1C9-4D5A-AF1A-3B6069354902}"/>
              </a:ext>
            </a:extLst>
          </p:cNvPr>
          <p:cNvPicPr>
            <a:picLocks noChangeAspect="1"/>
          </p:cNvPicPr>
          <p:nvPr/>
        </p:nvPicPr>
        <p:blipFill>
          <a:blip r:embed="rId3"/>
          <a:stretch>
            <a:fillRect/>
          </a:stretch>
        </p:blipFill>
        <p:spPr>
          <a:xfrm>
            <a:off x="0" y="1015734"/>
            <a:ext cx="12169999" cy="5424933"/>
          </a:xfrm>
          <a:prstGeom prst="rect">
            <a:avLst/>
          </a:prstGeom>
        </p:spPr>
      </p:pic>
      <p:sp>
        <p:nvSpPr>
          <p:cNvPr id="5" name="Rectangle 4">
            <a:extLst>
              <a:ext uri="{FF2B5EF4-FFF2-40B4-BE49-F238E27FC236}">
                <a16:creationId xmlns:a16="http://schemas.microsoft.com/office/drawing/2014/main" id="{DA69F503-09AB-4EA3-B3E1-5B97EE138E68}"/>
              </a:ext>
            </a:extLst>
          </p:cNvPr>
          <p:cNvSpPr/>
          <p:nvPr/>
        </p:nvSpPr>
        <p:spPr>
          <a:xfrm>
            <a:off x="911145" y="1235814"/>
            <a:ext cx="11205845" cy="414501"/>
          </a:xfrm>
          <a:prstGeom prst="rect">
            <a:avLst/>
          </a:prstGeom>
          <a:solidFill>
            <a:srgbClr val="92D050">
              <a:alpha val="40000"/>
            </a:srgb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The required HTML5 document type declaration.</a:t>
            </a:r>
          </a:p>
        </p:txBody>
      </p:sp>
      <p:sp>
        <p:nvSpPr>
          <p:cNvPr id="6" name="Rectangle 5">
            <a:extLst>
              <a:ext uri="{FF2B5EF4-FFF2-40B4-BE49-F238E27FC236}">
                <a16:creationId xmlns:a16="http://schemas.microsoft.com/office/drawing/2014/main" id="{E2C8C402-9608-4E7A-A006-D3A0FC9E8442}"/>
              </a:ext>
            </a:extLst>
          </p:cNvPr>
          <p:cNvSpPr/>
          <p:nvPr/>
        </p:nvSpPr>
        <p:spPr>
          <a:xfrm>
            <a:off x="917562" y="1676913"/>
            <a:ext cx="11252437" cy="4644374"/>
          </a:xfrm>
          <a:prstGeom prst="rect">
            <a:avLst/>
          </a:prstGeom>
          <a:solidFill>
            <a:schemeClr val="accent3">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chemeClr val="tx1"/>
                </a:solidFill>
              </a:rPr>
              <a:t>Wraps all the content on the page. Sometimes known as the root element.</a:t>
            </a:r>
          </a:p>
        </p:txBody>
      </p:sp>
      <p:sp>
        <p:nvSpPr>
          <p:cNvPr id="7" name="Rectangle 6">
            <a:extLst>
              <a:ext uri="{FF2B5EF4-FFF2-40B4-BE49-F238E27FC236}">
                <a16:creationId xmlns:a16="http://schemas.microsoft.com/office/drawing/2014/main" id="{D85A80AD-FF70-4DEC-8124-CEC409483C4A}"/>
              </a:ext>
            </a:extLst>
          </p:cNvPr>
          <p:cNvSpPr/>
          <p:nvPr/>
        </p:nvSpPr>
        <p:spPr>
          <a:xfrm>
            <a:off x="1227706" y="2241783"/>
            <a:ext cx="10889283" cy="2046974"/>
          </a:xfrm>
          <a:prstGeom prst="rect">
            <a:avLst/>
          </a:prstGeom>
          <a:solidFill>
            <a:srgbClr val="00B0F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chemeClr val="bg1"/>
                </a:solidFill>
              </a:rPr>
              <a:t>The head is a container for metadata (not to be displayed).</a:t>
            </a:r>
          </a:p>
        </p:txBody>
      </p:sp>
      <p:sp>
        <p:nvSpPr>
          <p:cNvPr id="8" name="Rectangle 7">
            <a:extLst>
              <a:ext uri="{FF2B5EF4-FFF2-40B4-BE49-F238E27FC236}">
                <a16:creationId xmlns:a16="http://schemas.microsoft.com/office/drawing/2014/main" id="{5B90AD27-E385-4B42-87F0-D68ADCC594EB}"/>
              </a:ext>
            </a:extLst>
          </p:cNvPr>
          <p:cNvSpPr/>
          <p:nvPr/>
        </p:nvSpPr>
        <p:spPr>
          <a:xfrm>
            <a:off x="1227706" y="4289091"/>
            <a:ext cx="10889285" cy="1595500"/>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636AC9-A20F-4126-AC25-F13F119FDF99}"/>
              </a:ext>
            </a:extLst>
          </p:cNvPr>
          <p:cNvSpPr/>
          <p:nvPr/>
        </p:nvSpPr>
        <p:spPr>
          <a:xfrm>
            <a:off x="1739347" y="4870186"/>
            <a:ext cx="10330071" cy="354660"/>
          </a:xfrm>
          <a:prstGeom prst="rect">
            <a:avLst/>
          </a:prstGeom>
          <a:solidFill>
            <a:srgbClr val="00B0F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ECC07C-22B8-4D8D-A8DC-B808451FE964}"/>
              </a:ext>
            </a:extLst>
          </p:cNvPr>
          <p:cNvSpPr/>
          <p:nvPr/>
        </p:nvSpPr>
        <p:spPr>
          <a:xfrm>
            <a:off x="5817703" y="2821446"/>
            <a:ext cx="6299287" cy="646331"/>
          </a:xfrm>
          <a:prstGeom prst="rect">
            <a:avLst/>
          </a:prstGeom>
        </p:spPr>
        <p:txBody>
          <a:bodyPr wrap="square">
            <a:spAutoFit/>
          </a:bodyPr>
          <a:lstStyle/>
          <a:p>
            <a:pPr algn="r"/>
            <a:r>
              <a:rPr lang="en-US" dirty="0">
                <a:solidFill>
                  <a:schemeClr val="bg1"/>
                </a:solidFill>
              </a:rPr>
              <a:t>Unicode Transformation Format-8. A set of chars you’ll need for text.</a:t>
            </a:r>
          </a:p>
        </p:txBody>
      </p:sp>
      <p:sp>
        <p:nvSpPr>
          <p:cNvPr id="11" name="Rectangle 10">
            <a:extLst>
              <a:ext uri="{FF2B5EF4-FFF2-40B4-BE49-F238E27FC236}">
                <a16:creationId xmlns:a16="http://schemas.microsoft.com/office/drawing/2014/main" id="{BD3BBFF3-5AA8-4A5C-8AB6-A814A5FFE0E5}"/>
              </a:ext>
            </a:extLst>
          </p:cNvPr>
          <p:cNvSpPr/>
          <p:nvPr/>
        </p:nvSpPr>
        <p:spPr>
          <a:xfrm>
            <a:off x="6100504" y="3341259"/>
            <a:ext cx="6096000" cy="646331"/>
          </a:xfrm>
          <a:prstGeom prst="rect">
            <a:avLst/>
          </a:prstGeom>
        </p:spPr>
        <p:txBody>
          <a:bodyPr>
            <a:spAutoFit/>
          </a:bodyPr>
          <a:lstStyle/>
          <a:p>
            <a:pPr algn="r"/>
            <a:r>
              <a:rPr lang="en-US" dirty="0">
                <a:solidFill>
                  <a:schemeClr val="bg1"/>
                </a:solidFill>
              </a:rPr>
              <a:t>The title appears in the browser tab when the page is </a:t>
            </a:r>
          </a:p>
          <a:p>
            <a:pPr algn="r"/>
            <a:r>
              <a:rPr lang="en-US" dirty="0">
                <a:solidFill>
                  <a:schemeClr val="bg1"/>
                </a:solidFill>
              </a:rPr>
              <a:t>loaded and in bookmarks.</a:t>
            </a:r>
          </a:p>
        </p:txBody>
      </p:sp>
      <p:sp>
        <p:nvSpPr>
          <p:cNvPr id="12" name="Rectangle 11">
            <a:extLst>
              <a:ext uri="{FF2B5EF4-FFF2-40B4-BE49-F238E27FC236}">
                <a16:creationId xmlns:a16="http://schemas.microsoft.com/office/drawing/2014/main" id="{4E7839F8-F64D-4A82-B4D8-760D71CA9CA4}"/>
              </a:ext>
            </a:extLst>
          </p:cNvPr>
          <p:cNvSpPr/>
          <p:nvPr/>
        </p:nvSpPr>
        <p:spPr>
          <a:xfrm>
            <a:off x="6957391" y="4305285"/>
            <a:ext cx="5159598" cy="646331"/>
          </a:xfrm>
          <a:prstGeom prst="rect">
            <a:avLst/>
          </a:prstGeom>
        </p:spPr>
        <p:txBody>
          <a:bodyPr wrap="square">
            <a:spAutoFit/>
          </a:bodyPr>
          <a:lstStyle/>
          <a:p>
            <a:r>
              <a:rPr lang="en-US" dirty="0">
                <a:solidFill>
                  <a:schemeClr val="bg1"/>
                </a:solidFill>
              </a:rPr>
              <a:t>The body contains all the content that you want to show web users. (text, images, videos, </a:t>
            </a:r>
            <a:r>
              <a:rPr lang="en-US" dirty="0" err="1">
                <a:solidFill>
                  <a:schemeClr val="bg1"/>
                </a:solidFill>
              </a:rPr>
              <a:t>games,etc</a:t>
            </a:r>
            <a:r>
              <a:rPr lang="en-US" dirty="0">
                <a:solidFill>
                  <a:schemeClr val="bg1"/>
                </a:solidFill>
              </a:rPr>
              <a:t>)</a:t>
            </a:r>
          </a:p>
        </p:txBody>
      </p:sp>
    </p:spTree>
    <p:extLst>
      <p:ext uri="{BB962C8B-B14F-4D97-AF65-F5344CB8AC3E}">
        <p14:creationId xmlns:p14="http://schemas.microsoft.com/office/powerpoint/2010/main" val="48490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8758-7CFE-4706-BCE3-3C146A4AF373}"/>
              </a:ext>
            </a:extLst>
          </p:cNvPr>
          <p:cNvSpPr>
            <a:spLocks noGrp="1"/>
          </p:cNvSpPr>
          <p:nvPr>
            <p:ph type="title"/>
          </p:nvPr>
        </p:nvSpPr>
        <p:spPr/>
        <p:txBody>
          <a:bodyPr>
            <a:normAutofit/>
          </a:bodyPr>
          <a:lstStyle/>
          <a:p>
            <a:r>
              <a:rPr lang="en-US" dirty="0"/>
              <a:t>HTML  - Anatomy of an Element</a:t>
            </a:r>
            <a:br>
              <a:rPr lang="en-US" dirty="0"/>
            </a:br>
            <a:r>
              <a:rPr lang="en-US" sz="1400" dirty="0">
                <a:hlinkClick r:id="rId2"/>
              </a:rPr>
              <a:t>https://developer.mozilla.org/en-US/docs/Learn/Getting_started_with_the_web/HTML_basics</a:t>
            </a:r>
            <a:br>
              <a:rPr lang="en-US" sz="1400" dirty="0"/>
            </a:br>
            <a:r>
              <a:rPr lang="en-US" sz="1400" dirty="0">
                <a:hlinkClick r:id="rId3"/>
              </a:rPr>
              <a:t>https://devdocs.io/html/</a:t>
            </a:r>
            <a:endParaRPr lang="en-US" dirty="0"/>
          </a:p>
        </p:txBody>
      </p:sp>
      <p:sp>
        <p:nvSpPr>
          <p:cNvPr id="3" name="Content Placeholder 2">
            <a:extLst>
              <a:ext uri="{FF2B5EF4-FFF2-40B4-BE49-F238E27FC236}">
                <a16:creationId xmlns:a16="http://schemas.microsoft.com/office/drawing/2014/main" id="{3EC2777E-1FAB-4C66-8882-F126722F35EC}"/>
              </a:ext>
            </a:extLst>
          </p:cNvPr>
          <p:cNvSpPr>
            <a:spLocks noGrp="1"/>
          </p:cNvSpPr>
          <p:nvPr>
            <p:ph idx="1"/>
          </p:nvPr>
        </p:nvSpPr>
        <p:spPr>
          <a:xfrm>
            <a:off x="1097280" y="1921955"/>
            <a:ext cx="10058400" cy="1477027"/>
          </a:xfrm>
        </p:spPr>
        <p:txBody>
          <a:bodyPr>
            <a:normAutofit fontScale="92500" lnSpcReduction="20000"/>
          </a:bodyPr>
          <a:lstStyle/>
          <a:p>
            <a:pPr lvl="1">
              <a:buFont typeface="Arial" panose="020B0604020202020204" pitchFamily="34" charset="0"/>
              <a:buChar char="•"/>
            </a:pPr>
            <a:r>
              <a:rPr lang="en-US" sz="2600" dirty="0"/>
              <a:t>An </a:t>
            </a:r>
            <a:r>
              <a:rPr lang="en-US" sz="2600" b="1" i="1" dirty="0"/>
              <a:t>Element</a:t>
            </a:r>
            <a:r>
              <a:rPr lang="en-US" sz="2600" dirty="0"/>
              <a:t> designates a section of </a:t>
            </a:r>
            <a:r>
              <a:rPr lang="en-US" sz="2600" b="1" i="1" dirty="0"/>
              <a:t>HTML</a:t>
            </a:r>
            <a:r>
              <a:rPr lang="en-US" sz="2600" dirty="0"/>
              <a:t> for a specific purpose according to the </a:t>
            </a:r>
            <a:r>
              <a:rPr lang="en-US" sz="2600" b="1" i="1" dirty="0"/>
              <a:t>tags</a:t>
            </a:r>
            <a:r>
              <a:rPr lang="en-US" sz="2600" dirty="0"/>
              <a:t> on the </a:t>
            </a:r>
            <a:r>
              <a:rPr lang="en-US" sz="2600" b="1" i="1" dirty="0"/>
              <a:t>element</a:t>
            </a:r>
            <a:r>
              <a:rPr lang="en-US" sz="2600" dirty="0"/>
              <a:t>. It’s also known as the </a:t>
            </a:r>
            <a:r>
              <a:rPr lang="en-US" sz="2600" b="1" i="1" dirty="0"/>
              <a:t>Root Element</a:t>
            </a:r>
            <a:r>
              <a:rPr lang="en-US" sz="2600" dirty="0"/>
              <a:t>.</a:t>
            </a:r>
          </a:p>
          <a:p>
            <a:pPr lvl="1">
              <a:buFont typeface="Arial" panose="020B0604020202020204" pitchFamily="34" charset="0"/>
              <a:buChar char="•"/>
            </a:pPr>
            <a:r>
              <a:rPr lang="en-US" sz="2600" dirty="0"/>
              <a:t>Text without any </a:t>
            </a:r>
            <a:r>
              <a:rPr lang="en-US" sz="2600" b="1" i="1" dirty="0"/>
              <a:t>tag</a:t>
            </a:r>
            <a:r>
              <a:rPr lang="en-US" sz="2600" dirty="0"/>
              <a:t> prints on the webpage. Text inside element </a:t>
            </a:r>
            <a:r>
              <a:rPr lang="en-US" sz="2600" b="1" i="1" dirty="0"/>
              <a:t>tags</a:t>
            </a:r>
            <a:r>
              <a:rPr lang="en-US" sz="2600" dirty="0"/>
              <a:t> will have a styling and purpose.</a:t>
            </a:r>
          </a:p>
          <a:p>
            <a:endParaRPr lang="en-US" dirty="0"/>
          </a:p>
        </p:txBody>
      </p:sp>
      <p:pic>
        <p:nvPicPr>
          <p:cNvPr id="4" name="Picture 3">
            <a:extLst>
              <a:ext uri="{FF2B5EF4-FFF2-40B4-BE49-F238E27FC236}">
                <a16:creationId xmlns:a16="http://schemas.microsoft.com/office/drawing/2014/main" id="{2FC614AE-B95E-428E-B35F-B03542BA1877}"/>
              </a:ext>
            </a:extLst>
          </p:cNvPr>
          <p:cNvPicPr>
            <a:picLocks noChangeAspect="1"/>
          </p:cNvPicPr>
          <p:nvPr/>
        </p:nvPicPr>
        <p:blipFill>
          <a:blip r:embed="rId4"/>
          <a:stretch>
            <a:fillRect/>
          </a:stretch>
        </p:blipFill>
        <p:spPr>
          <a:xfrm>
            <a:off x="3526793" y="4152452"/>
            <a:ext cx="5138413" cy="1579531"/>
          </a:xfrm>
          <a:prstGeom prst="rect">
            <a:avLst/>
          </a:prstGeom>
        </p:spPr>
      </p:pic>
      <p:sp>
        <p:nvSpPr>
          <p:cNvPr id="5" name="TextBox 4">
            <a:extLst>
              <a:ext uri="{FF2B5EF4-FFF2-40B4-BE49-F238E27FC236}">
                <a16:creationId xmlns:a16="http://schemas.microsoft.com/office/drawing/2014/main" id="{2DA6CE89-BCD3-4DBB-B3DC-40EF87DA0803}"/>
              </a:ext>
            </a:extLst>
          </p:cNvPr>
          <p:cNvSpPr txBox="1"/>
          <p:nvPr/>
        </p:nvSpPr>
        <p:spPr>
          <a:xfrm>
            <a:off x="259645" y="4152452"/>
            <a:ext cx="2619022" cy="923330"/>
          </a:xfrm>
          <a:prstGeom prst="rect">
            <a:avLst/>
          </a:prstGeom>
          <a:noFill/>
          <a:ln>
            <a:solidFill>
              <a:schemeClr val="accent2"/>
            </a:solidFill>
          </a:ln>
        </p:spPr>
        <p:txBody>
          <a:bodyPr wrap="square" rtlCol="0">
            <a:spAutoFit/>
          </a:bodyPr>
          <a:lstStyle/>
          <a:p>
            <a:r>
              <a:rPr lang="en-US" dirty="0"/>
              <a:t>p means paragraph. All </a:t>
            </a:r>
            <a:r>
              <a:rPr lang="en-US" b="1" i="1" dirty="0"/>
              <a:t>tags</a:t>
            </a:r>
            <a:r>
              <a:rPr lang="en-US" dirty="0"/>
              <a:t> have angle brackets on each side.</a:t>
            </a:r>
          </a:p>
        </p:txBody>
      </p:sp>
      <p:cxnSp>
        <p:nvCxnSpPr>
          <p:cNvPr id="7" name="Straight Arrow Connector 6">
            <a:extLst>
              <a:ext uri="{FF2B5EF4-FFF2-40B4-BE49-F238E27FC236}">
                <a16:creationId xmlns:a16="http://schemas.microsoft.com/office/drawing/2014/main" id="{3AB106EB-4D12-4D51-8A19-1DA3C7C984D8}"/>
              </a:ext>
            </a:extLst>
          </p:cNvPr>
          <p:cNvCxnSpPr>
            <a:stCxn id="5" idx="3"/>
          </p:cNvCxnSpPr>
          <p:nvPr/>
        </p:nvCxnSpPr>
        <p:spPr>
          <a:xfrm>
            <a:off x="2878667" y="4614117"/>
            <a:ext cx="891822" cy="19495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ADCB5E8-EC5F-4576-856F-3EAEE6CE4B6B}"/>
              </a:ext>
            </a:extLst>
          </p:cNvPr>
          <p:cNvSpPr txBox="1"/>
          <p:nvPr/>
        </p:nvSpPr>
        <p:spPr>
          <a:xfrm>
            <a:off x="1945480" y="6052856"/>
            <a:ext cx="8301038" cy="369332"/>
          </a:xfrm>
          <a:prstGeom prst="rect">
            <a:avLst/>
          </a:prstGeom>
          <a:solidFill>
            <a:schemeClr val="accent2"/>
          </a:solidFill>
          <a:ln>
            <a:solidFill>
              <a:schemeClr val="accent1"/>
            </a:solidFill>
          </a:ln>
        </p:spPr>
        <p:txBody>
          <a:bodyPr wrap="square" rtlCol="0">
            <a:spAutoFit/>
          </a:bodyPr>
          <a:lstStyle/>
          <a:p>
            <a:r>
              <a:rPr lang="en-US" dirty="0"/>
              <a:t>The opening and closing </a:t>
            </a:r>
            <a:r>
              <a:rPr lang="en-US" b="1" i="1" dirty="0"/>
              <a:t>tags</a:t>
            </a:r>
            <a:r>
              <a:rPr lang="en-US" dirty="0"/>
              <a:t>, along with everything between them, is the </a:t>
            </a:r>
            <a:r>
              <a:rPr lang="en-US" b="1" i="1" dirty="0"/>
              <a:t>element</a:t>
            </a:r>
            <a:r>
              <a:rPr lang="en-US" dirty="0"/>
              <a:t>.</a:t>
            </a:r>
          </a:p>
        </p:txBody>
      </p:sp>
      <p:cxnSp>
        <p:nvCxnSpPr>
          <p:cNvPr id="9" name="Straight Arrow Connector 8">
            <a:extLst>
              <a:ext uri="{FF2B5EF4-FFF2-40B4-BE49-F238E27FC236}">
                <a16:creationId xmlns:a16="http://schemas.microsoft.com/office/drawing/2014/main" id="{902E4FD7-5123-49B9-982F-113EDA5DE8E6}"/>
              </a:ext>
            </a:extLst>
          </p:cNvPr>
          <p:cNvCxnSpPr>
            <a:cxnSpLocks/>
            <a:stCxn id="8" idx="0"/>
            <a:endCxn id="4" idx="2"/>
          </p:cNvCxnSpPr>
          <p:nvPr/>
        </p:nvCxnSpPr>
        <p:spPr>
          <a:xfrm flipV="1">
            <a:off x="6095999" y="5731983"/>
            <a:ext cx="1" cy="32087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CB11511-225E-48E6-AE33-A76447824AD2}"/>
              </a:ext>
            </a:extLst>
          </p:cNvPr>
          <p:cNvSpPr txBox="1"/>
          <p:nvPr/>
        </p:nvSpPr>
        <p:spPr>
          <a:xfrm>
            <a:off x="1945480" y="3398982"/>
            <a:ext cx="8768778" cy="369332"/>
          </a:xfrm>
          <a:prstGeom prst="rect">
            <a:avLst/>
          </a:prstGeom>
          <a:noFill/>
          <a:ln>
            <a:solidFill>
              <a:schemeClr val="accent2"/>
            </a:solidFill>
          </a:ln>
        </p:spPr>
        <p:txBody>
          <a:bodyPr wrap="square" rtlCol="0">
            <a:spAutoFit/>
          </a:bodyPr>
          <a:lstStyle/>
          <a:p>
            <a:pPr algn="ctr"/>
            <a:r>
              <a:rPr lang="en-US" dirty="0"/>
              <a:t>Between the opening and closing tags is the </a:t>
            </a:r>
            <a:r>
              <a:rPr lang="en-US" b="1" i="1" dirty="0"/>
              <a:t>content</a:t>
            </a:r>
            <a:r>
              <a:rPr lang="en-US" dirty="0"/>
              <a:t>. The content prints to the webpage.</a:t>
            </a:r>
          </a:p>
        </p:txBody>
      </p:sp>
      <p:cxnSp>
        <p:nvCxnSpPr>
          <p:cNvPr id="18" name="Straight Arrow Connector 17">
            <a:extLst>
              <a:ext uri="{FF2B5EF4-FFF2-40B4-BE49-F238E27FC236}">
                <a16:creationId xmlns:a16="http://schemas.microsoft.com/office/drawing/2014/main" id="{154F9D81-2E8B-4DEC-8FF1-90030784A75A}"/>
              </a:ext>
            </a:extLst>
          </p:cNvPr>
          <p:cNvCxnSpPr>
            <a:cxnSpLocks/>
            <a:stCxn id="17" idx="2"/>
          </p:cNvCxnSpPr>
          <p:nvPr/>
        </p:nvCxnSpPr>
        <p:spPr>
          <a:xfrm flipH="1">
            <a:off x="6200002" y="3768314"/>
            <a:ext cx="129867" cy="104075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F85267C-DBCC-43FF-A3D2-43A273523458}"/>
              </a:ext>
            </a:extLst>
          </p:cNvPr>
          <p:cNvSpPr txBox="1"/>
          <p:nvPr/>
        </p:nvSpPr>
        <p:spPr>
          <a:xfrm>
            <a:off x="9313332" y="4366186"/>
            <a:ext cx="2619022" cy="923330"/>
          </a:xfrm>
          <a:prstGeom prst="rect">
            <a:avLst/>
          </a:prstGeom>
          <a:noFill/>
          <a:ln>
            <a:solidFill>
              <a:schemeClr val="accent2"/>
            </a:solidFill>
          </a:ln>
        </p:spPr>
        <p:txBody>
          <a:bodyPr wrap="square" rtlCol="0">
            <a:spAutoFit/>
          </a:bodyPr>
          <a:lstStyle/>
          <a:p>
            <a:r>
              <a:rPr lang="en-US" dirty="0"/>
              <a:t>The closing </a:t>
            </a:r>
            <a:r>
              <a:rPr lang="en-US" b="1" i="1" dirty="0"/>
              <a:t>tag</a:t>
            </a:r>
            <a:r>
              <a:rPr lang="en-US" dirty="0"/>
              <a:t> has a ‘/’ before the closing </a:t>
            </a:r>
            <a:r>
              <a:rPr lang="en-US" b="1" i="1" dirty="0"/>
              <a:t>tag</a:t>
            </a:r>
            <a:r>
              <a:rPr lang="en-US" dirty="0"/>
              <a:t> type.</a:t>
            </a:r>
          </a:p>
        </p:txBody>
      </p:sp>
      <p:cxnSp>
        <p:nvCxnSpPr>
          <p:cNvPr id="29" name="Straight Arrow Connector 28">
            <a:extLst>
              <a:ext uri="{FF2B5EF4-FFF2-40B4-BE49-F238E27FC236}">
                <a16:creationId xmlns:a16="http://schemas.microsoft.com/office/drawing/2014/main" id="{1EAEEF13-C267-4D3C-9A7E-450CE118060E}"/>
              </a:ext>
            </a:extLst>
          </p:cNvPr>
          <p:cNvCxnSpPr>
            <a:cxnSpLocks/>
            <a:stCxn id="28" idx="1"/>
          </p:cNvCxnSpPr>
          <p:nvPr/>
        </p:nvCxnSpPr>
        <p:spPr>
          <a:xfrm flipH="1" flipV="1">
            <a:off x="8486775" y="4809067"/>
            <a:ext cx="826557" cy="1878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A86B55-845D-4138-97DD-DCFF9F365A08}"/>
              </a:ext>
            </a:extLst>
          </p:cNvPr>
          <p:cNvSpPr txBox="1"/>
          <p:nvPr/>
        </p:nvSpPr>
        <p:spPr>
          <a:xfrm>
            <a:off x="4277652" y="6455317"/>
            <a:ext cx="7740367" cy="369332"/>
          </a:xfrm>
          <a:prstGeom prst="rect">
            <a:avLst/>
          </a:prstGeom>
          <a:solidFill>
            <a:srgbClr val="FFFF00"/>
          </a:solidFill>
        </p:spPr>
        <p:txBody>
          <a:bodyPr wrap="square" rtlCol="0">
            <a:spAutoFit/>
          </a:bodyPr>
          <a:lstStyle/>
          <a:p>
            <a:r>
              <a:rPr lang="en-US" dirty="0"/>
              <a:t>* Some elements don’t have contents or a closing tag. (&lt;</a:t>
            </a:r>
            <a:r>
              <a:rPr lang="en-US" dirty="0" err="1"/>
              <a:t>img</a:t>
            </a:r>
            <a:r>
              <a:rPr lang="en-US" dirty="0"/>
              <a:t>&gt;, &lt;</a:t>
            </a:r>
            <a:r>
              <a:rPr lang="en-US" dirty="0" err="1"/>
              <a:t>br</a:t>
            </a:r>
            <a:r>
              <a:rPr lang="en-US" dirty="0"/>
              <a:t>&gt;, &lt;input&gt;) </a:t>
            </a:r>
          </a:p>
        </p:txBody>
      </p:sp>
    </p:spTree>
    <p:extLst>
      <p:ext uri="{BB962C8B-B14F-4D97-AF65-F5344CB8AC3E}">
        <p14:creationId xmlns:p14="http://schemas.microsoft.com/office/powerpoint/2010/main" val="259542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5D70-D83F-4338-BE08-B0E8EF75A778}"/>
              </a:ext>
            </a:extLst>
          </p:cNvPr>
          <p:cNvSpPr>
            <a:spLocks noGrp="1"/>
          </p:cNvSpPr>
          <p:nvPr>
            <p:ph type="title"/>
          </p:nvPr>
        </p:nvSpPr>
        <p:spPr/>
        <p:txBody>
          <a:bodyPr/>
          <a:lstStyle/>
          <a:p>
            <a:r>
              <a:rPr lang="en-US" dirty="0"/>
              <a:t>HTML - Nested Elements</a:t>
            </a:r>
          </a:p>
        </p:txBody>
      </p:sp>
      <p:pic>
        <p:nvPicPr>
          <p:cNvPr id="4" name="Content Placeholder 3">
            <a:extLst>
              <a:ext uri="{FF2B5EF4-FFF2-40B4-BE49-F238E27FC236}">
                <a16:creationId xmlns:a16="http://schemas.microsoft.com/office/drawing/2014/main" id="{55B1B9E5-8106-4634-AF6E-B1836FE5188D}"/>
              </a:ext>
            </a:extLst>
          </p:cNvPr>
          <p:cNvPicPr>
            <a:picLocks noGrp="1" noChangeAspect="1"/>
          </p:cNvPicPr>
          <p:nvPr>
            <p:ph idx="1"/>
          </p:nvPr>
        </p:nvPicPr>
        <p:blipFill>
          <a:blip r:embed="rId2"/>
          <a:stretch>
            <a:fillRect/>
          </a:stretch>
        </p:blipFill>
        <p:spPr>
          <a:xfrm>
            <a:off x="874643" y="2995093"/>
            <a:ext cx="10058400" cy="673693"/>
          </a:xfrm>
          <a:prstGeom prst="rect">
            <a:avLst/>
          </a:prstGeom>
        </p:spPr>
      </p:pic>
      <p:sp>
        <p:nvSpPr>
          <p:cNvPr id="5" name="Rectangle 4">
            <a:extLst>
              <a:ext uri="{FF2B5EF4-FFF2-40B4-BE49-F238E27FC236}">
                <a16:creationId xmlns:a16="http://schemas.microsoft.com/office/drawing/2014/main" id="{DBF1B4E6-F67E-44D7-A9F5-6997E91408E9}"/>
              </a:ext>
            </a:extLst>
          </p:cNvPr>
          <p:cNvSpPr/>
          <p:nvPr/>
        </p:nvSpPr>
        <p:spPr>
          <a:xfrm>
            <a:off x="821635" y="2114515"/>
            <a:ext cx="10111408" cy="523220"/>
          </a:xfrm>
          <a:prstGeom prst="rect">
            <a:avLst/>
          </a:prstGeom>
        </p:spPr>
        <p:txBody>
          <a:bodyPr wrap="square">
            <a:spAutoFit/>
          </a:bodyPr>
          <a:lstStyle/>
          <a:p>
            <a:r>
              <a:rPr lang="en-US" sz="2800" dirty="0"/>
              <a:t>You can nest elements inside other elements. </a:t>
            </a:r>
          </a:p>
        </p:txBody>
      </p:sp>
      <p:pic>
        <p:nvPicPr>
          <p:cNvPr id="6" name="Picture 5">
            <a:extLst>
              <a:ext uri="{FF2B5EF4-FFF2-40B4-BE49-F238E27FC236}">
                <a16:creationId xmlns:a16="http://schemas.microsoft.com/office/drawing/2014/main" id="{0F717AF2-6FDA-4C41-A419-028D99DEFB15}"/>
              </a:ext>
            </a:extLst>
          </p:cNvPr>
          <p:cNvPicPr>
            <a:picLocks noChangeAspect="1"/>
          </p:cNvPicPr>
          <p:nvPr/>
        </p:nvPicPr>
        <p:blipFill>
          <a:blip r:embed="rId3"/>
          <a:stretch>
            <a:fillRect/>
          </a:stretch>
        </p:blipFill>
        <p:spPr>
          <a:xfrm>
            <a:off x="874643" y="5223058"/>
            <a:ext cx="10058400" cy="676856"/>
          </a:xfrm>
          <a:prstGeom prst="rect">
            <a:avLst/>
          </a:prstGeom>
        </p:spPr>
      </p:pic>
      <p:sp>
        <p:nvSpPr>
          <p:cNvPr id="7" name="Rectangle 6">
            <a:extLst>
              <a:ext uri="{FF2B5EF4-FFF2-40B4-BE49-F238E27FC236}">
                <a16:creationId xmlns:a16="http://schemas.microsoft.com/office/drawing/2014/main" id="{3CEF350F-3B31-44AC-B903-DCAEE0D425EC}"/>
              </a:ext>
            </a:extLst>
          </p:cNvPr>
          <p:cNvSpPr/>
          <p:nvPr/>
        </p:nvSpPr>
        <p:spPr>
          <a:xfrm>
            <a:off x="821635" y="4218613"/>
            <a:ext cx="10111408" cy="954107"/>
          </a:xfrm>
          <a:prstGeom prst="rect">
            <a:avLst/>
          </a:prstGeom>
        </p:spPr>
        <p:txBody>
          <a:bodyPr wrap="square">
            <a:spAutoFit/>
          </a:bodyPr>
          <a:lstStyle/>
          <a:p>
            <a:r>
              <a:rPr lang="en-US" sz="2800" dirty="0"/>
              <a:t>A nested element must be closed before it’s enclosing element is closed. The below will compile but the styling will not be applied.</a:t>
            </a:r>
          </a:p>
        </p:txBody>
      </p:sp>
    </p:spTree>
    <p:extLst>
      <p:ext uri="{BB962C8B-B14F-4D97-AF65-F5344CB8AC3E}">
        <p14:creationId xmlns:p14="http://schemas.microsoft.com/office/powerpoint/2010/main" val="222101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5D70-D83F-4338-BE08-B0E8EF75A778}"/>
              </a:ext>
            </a:extLst>
          </p:cNvPr>
          <p:cNvSpPr>
            <a:spLocks noGrp="1"/>
          </p:cNvSpPr>
          <p:nvPr>
            <p:ph type="title"/>
          </p:nvPr>
        </p:nvSpPr>
        <p:spPr/>
        <p:txBody>
          <a:bodyPr>
            <a:normAutofit/>
          </a:bodyPr>
          <a:lstStyle/>
          <a:p>
            <a:r>
              <a:rPr lang="en-US" dirty="0"/>
              <a:t>HTML – Basic Text Elements</a:t>
            </a:r>
            <a:br>
              <a:rPr lang="en-US" dirty="0"/>
            </a:br>
            <a:r>
              <a:rPr lang="en-US" sz="1400" dirty="0">
                <a:hlinkClick r:id="rId2"/>
              </a:rPr>
              <a:t>https://www.w3schools.com/html/html_formatting.asp</a:t>
            </a:r>
            <a:endParaRPr lang="en-US" dirty="0"/>
          </a:p>
        </p:txBody>
      </p:sp>
      <p:sp>
        <p:nvSpPr>
          <p:cNvPr id="5" name="Rectangle 4">
            <a:extLst>
              <a:ext uri="{FF2B5EF4-FFF2-40B4-BE49-F238E27FC236}">
                <a16:creationId xmlns:a16="http://schemas.microsoft.com/office/drawing/2014/main" id="{DBF1B4E6-F67E-44D7-A9F5-6997E91408E9}"/>
              </a:ext>
            </a:extLst>
          </p:cNvPr>
          <p:cNvSpPr/>
          <p:nvPr/>
        </p:nvSpPr>
        <p:spPr>
          <a:xfrm>
            <a:off x="821635" y="1979605"/>
            <a:ext cx="10111408" cy="523220"/>
          </a:xfrm>
          <a:prstGeom prst="rect">
            <a:avLst/>
          </a:prstGeom>
        </p:spPr>
        <p:txBody>
          <a:bodyPr wrap="square">
            <a:spAutoFit/>
          </a:bodyPr>
          <a:lstStyle/>
          <a:p>
            <a:pPr algn="ctr"/>
            <a:r>
              <a:rPr lang="en-US" sz="2800" dirty="0"/>
              <a:t>Here are some examples of how to format elements. </a:t>
            </a:r>
          </a:p>
        </p:txBody>
      </p:sp>
      <p:grpSp>
        <p:nvGrpSpPr>
          <p:cNvPr id="12" name="Group 11">
            <a:extLst>
              <a:ext uri="{FF2B5EF4-FFF2-40B4-BE49-F238E27FC236}">
                <a16:creationId xmlns:a16="http://schemas.microsoft.com/office/drawing/2014/main" id="{00E04EA0-F39C-4632-8E36-BFAC714011F1}"/>
              </a:ext>
            </a:extLst>
          </p:cNvPr>
          <p:cNvGrpSpPr/>
          <p:nvPr/>
        </p:nvGrpSpPr>
        <p:grpSpPr>
          <a:xfrm>
            <a:off x="1784641" y="2502825"/>
            <a:ext cx="5831365" cy="3477875"/>
            <a:chOff x="2908591" y="2637735"/>
            <a:chExt cx="5831365" cy="3477875"/>
          </a:xfrm>
        </p:grpSpPr>
        <p:sp>
          <p:nvSpPr>
            <p:cNvPr id="9" name="Rectangle 8">
              <a:extLst>
                <a:ext uri="{FF2B5EF4-FFF2-40B4-BE49-F238E27FC236}">
                  <a16:creationId xmlns:a16="http://schemas.microsoft.com/office/drawing/2014/main" id="{10B01317-52DA-41A4-B784-2C4CBB86ED5A}"/>
                </a:ext>
              </a:extLst>
            </p:cNvPr>
            <p:cNvSpPr/>
            <p:nvPr/>
          </p:nvSpPr>
          <p:spPr>
            <a:xfrm>
              <a:off x="2908591" y="2637735"/>
              <a:ext cx="3562662" cy="3477875"/>
            </a:xfrm>
            <a:prstGeom prst="rect">
              <a:avLst/>
            </a:prstGeom>
          </p:spPr>
          <p:txBody>
            <a:bodyPr wrap="square">
              <a:spAutoFit/>
            </a:bodyPr>
            <a:lstStyle/>
            <a:p>
              <a:r>
                <a:rPr lang="en-US" sz="2000" dirty="0"/>
                <a:t>&lt;b&gt;Bold text &lt;/b&gt;</a:t>
              </a:r>
            </a:p>
            <a:p>
              <a:r>
                <a:rPr lang="en-US" sz="2000" dirty="0"/>
                <a:t>&lt;strong&gt;Important text &lt;/strong&gt;</a:t>
              </a:r>
            </a:p>
            <a:p>
              <a:r>
                <a:rPr lang="en-US" sz="2000" dirty="0"/>
                <a:t>&lt;</a:t>
              </a:r>
              <a:r>
                <a:rPr lang="en-US" sz="2000" dirty="0" err="1"/>
                <a:t>i</a:t>
              </a:r>
              <a:r>
                <a:rPr lang="en-US" sz="2000" dirty="0"/>
                <a:t>&gt;italic text&lt;/</a:t>
              </a:r>
              <a:r>
                <a:rPr lang="en-US" sz="2000" dirty="0" err="1"/>
                <a:t>i</a:t>
              </a:r>
              <a:r>
                <a:rPr lang="en-US" sz="2000" dirty="0"/>
                <a:t>&gt;</a:t>
              </a:r>
            </a:p>
            <a:p>
              <a:r>
                <a:rPr lang="en-US" sz="2000" dirty="0"/>
                <a:t>&lt;</a:t>
              </a:r>
              <a:r>
                <a:rPr lang="en-US" sz="2000" dirty="0" err="1"/>
                <a:t>em</a:t>
              </a:r>
              <a:r>
                <a:rPr lang="en-US" sz="2000" dirty="0"/>
                <a:t>&gt; Emphasized text &lt;/</a:t>
              </a:r>
              <a:r>
                <a:rPr lang="en-US" sz="2000" dirty="0" err="1"/>
                <a:t>em</a:t>
              </a:r>
              <a:r>
                <a:rPr lang="en-US" sz="2000" dirty="0"/>
                <a:t>&gt; </a:t>
              </a:r>
            </a:p>
            <a:p>
              <a:r>
                <a:rPr lang="en-US" sz="2000" dirty="0"/>
                <a:t>&lt;mark&gt;Marked text &lt;/mark&gt;</a:t>
              </a:r>
            </a:p>
            <a:p>
              <a:r>
                <a:rPr lang="en-US" sz="2000" dirty="0"/>
                <a:t>&lt;small&gt;Small text&lt;/small&gt;</a:t>
              </a:r>
            </a:p>
            <a:p>
              <a:r>
                <a:rPr lang="en-US" sz="2000" dirty="0"/>
                <a:t>&lt;del&gt;Deleted text &lt;/del&gt;</a:t>
              </a:r>
            </a:p>
            <a:p>
              <a:r>
                <a:rPr lang="en-US" sz="2000" dirty="0"/>
                <a:t>&lt;ins&gt;Inserted text &lt;/ins&gt;</a:t>
              </a:r>
            </a:p>
            <a:p>
              <a:r>
                <a:rPr lang="en-US" sz="2000" dirty="0"/>
                <a:t>&lt;sub&gt;Subscript text&lt;/sub&gt;</a:t>
              </a:r>
            </a:p>
            <a:p>
              <a:r>
                <a:rPr lang="en-US" sz="2000" dirty="0"/>
                <a:t>&lt;sup&gt;Superscript text&lt;/sup&gt;</a:t>
              </a:r>
            </a:p>
          </p:txBody>
        </p:sp>
        <p:pic>
          <p:nvPicPr>
            <p:cNvPr id="10" name="Picture 9">
              <a:extLst>
                <a:ext uri="{FF2B5EF4-FFF2-40B4-BE49-F238E27FC236}">
                  <a16:creationId xmlns:a16="http://schemas.microsoft.com/office/drawing/2014/main" id="{972C3BEB-5AC6-4AD2-B83E-68EFC249DF97}"/>
                </a:ext>
              </a:extLst>
            </p:cNvPr>
            <p:cNvPicPr>
              <a:picLocks noChangeAspect="1"/>
            </p:cNvPicPr>
            <p:nvPr/>
          </p:nvPicPr>
          <p:blipFill>
            <a:blip r:embed="rId3"/>
            <a:stretch>
              <a:fillRect/>
            </a:stretch>
          </p:blipFill>
          <p:spPr>
            <a:xfrm>
              <a:off x="6606164" y="2667715"/>
              <a:ext cx="2133792" cy="3416855"/>
            </a:xfrm>
            <a:prstGeom prst="rect">
              <a:avLst/>
            </a:prstGeom>
          </p:spPr>
        </p:pic>
      </p:grpSp>
      <p:sp>
        <p:nvSpPr>
          <p:cNvPr id="13" name="Rectangle 12">
            <a:extLst>
              <a:ext uri="{FF2B5EF4-FFF2-40B4-BE49-F238E27FC236}">
                <a16:creationId xmlns:a16="http://schemas.microsoft.com/office/drawing/2014/main" id="{A2458B78-047C-4EE7-A4A8-1778673CB4B6}"/>
              </a:ext>
            </a:extLst>
          </p:cNvPr>
          <p:cNvSpPr/>
          <p:nvPr/>
        </p:nvSpPr>
        <p:spPr>
          <a:xfrm>
            <a:off x="8203002" y="5286076"/>
            <a:ext cx="3114856" cy="954107"/>
          </a:xfrm>
          <a:prstGeom prst="rect">
            <a:avLst/>
          </a:prstGeom>
          <a:ln>
            <a:solidFill>
              <a:schemeClr val="accent2"/>
            </a:solidFill>
          </a:ln>
        </p:spPr>
        <p:txBody>
          <a:bodyPr wrap="square">
            <a:spAutoFit/>
          </a:bodyPr>
          <a:lstStyle/>
          <a:p>
            <a:r>
              <a:rPr lang="en-US" sz="2800" dirty="0"/>
              <a:t>*use </a:t>
            </a:r>
            <a:r>
              <a:rPr lang="en-US" sz="2800" b="1" dirty="0"/>
              <a:t>&lt;</a:t>
            </a:r>
            <a:r>
              <a:rPr lang="en-US" sz="2800" b="1" dirty="0" err="1"/>
              <a:t>br</a:t>
            </a:r>
            <a:r>
              <a:rPr lang="en-US" sz="2800" b="1" dirty="0"/>
              <a:t>&gt; </a:t>
            </a:r>
            <a:r>
              <a:rPr lang="en-US" sz="2800" dirty="0"/>
              <a:t>to create a line break.</a:t>
            </a:r>
          </a:p>
        </p:txBody>
      </p:sp>
    </p:spTree>
    <p:extLst>
      <p:ext uri="{BB962C8B-B14F-4D97-AF65-F5344CB8AC3E}">
        <p14:creationId xmlns:p14="http://schemas.microsoft.com/office/powerpoint/2010/main" val="314029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F104D5-CF41-409F-9A92-20DE2B5426FC}"/>
              </a:ext>
            </a:extLst>
          </p:cNvPr>
          <p:cNvSpPr>
            <a:spLocks noGrp="1"/>
          </p:cNvSpPr>
          <p:nvPr>
            <p:ph type="title"/>
          </p:nvPr>
        </p:nvSpPr>
        <p:spPr>
          <a:xfrm>
            <a:off x="1096963" y="287338"/>
            <a:ext cx="10058400" cy="1449387"/>
          </a:xfrm>
        </p:spPr>
        <p:txBody>
          <a:bodyPr>
            <a:normAutofit fontScale="90000"/>
          </a:bodyPr>
          <a:lstStyle/>
          <a:p>
            <a:r>
              <a:rPr lang="en-US" dirty="0"/>
              <a:t>HTML - &lt;span&gt; and &lt;div&gt; Elements</a:t>
            </a:r>
            <a:br>
              <a:rPr lang="en-US" dirty="0"/>
            </a:br>
            <a:r>
              <a:rPr lang="en-US" sz="1400" dirty="0">
                <a:hlinkClick r:id="rId2"/>
              </a:rPr>
              <a:t>https://www.w3schools.com/tags/tag_span.asp</a:t>
            </a:r>
            <a:endParaRPr lang="en-US" dirty="0"/>
          </a:p>
        </p:txBody>
      </p:sp>
      <p:graphicFrame>
        <p:nvGraphicFramePr>
          <p:cNvPr id="5" name="Table 5">
            <a:extLst>
              <a:ext uri="{FF2B5EF4-FFF2-40B4-BE49-F238E27FC236}">
                <a16:creationId xmlns:a16="http://schemas.microsoft.com/office/drawing/2014/main" id="{9F5B7787-04AB-4C45-8428-4AD31881CABF}"/>
              </a:ext>
            </a:extLst>
          </p:cNvPr>
          <p:cNvGraphicFramePr>
            <a:graphicFrameLocks noGrp="1"/>
          </p:cNvGraphicFramePr>
          <p:nvPr>
            <p:extLst>
              <p:ext uri="{D42A27DB-BD31-4B8C-83A1-F6EECF244321}">
                <p14:modId xmlns:p14="http://schemas.microsoft.com/office/powerpoint/2010/main" val="1673059769"/>
              </p:ext>
            </p:extLst>
          </p:nvPr>
        </p:nvGraphicFramePr>
        <p:xfrm>
          <a:off x="773722" y="2168638"/>
          <a:ext cx="10944666" cy="2438400"/>
        </p:xfrm>
        <a:graphic>
          <a:graphicData uri="http://schemas.openxmlformats.org/drawingml/2006/table">
            <a:tbl>
              <a:tblPr firstRow="1" bandRow="1">
                <a:tableStyleId>{5C22544A-7EE6-4342-B048-85BDC9FD1C3A}</a:tableStyleId>
              </a:tblPr>
              <a:tblGrid>
                <a:gridCol w="5444198">
                  <a:extLst>
                    <a:ext uri="{9D8B030D-6E8A-4147-A177-3AD203B41FA5}">
                      <a16:colId xmlns:a16="http://schemas.microsoft.com/office/drawing/2014/main" val="3152843970"/>
                    </a:ext>
                  </a:extLst>
                </a:gridCol>
                <a:gridCol w="5500468">
                  <a:extLst>
                    <a:ext uri="{9D8B030D-6E8A-4147-A177-3AD203B41FA5}">
                      <a16:colId xmlns:a16="http://schemas.microsoft.com/office/drawing/2014/main" val="1100624717"/>
                    </a:ext>
                  </a:extLst>
                </a:gridCol>
              </a:tblGrid>
              <a:tr h="370840">
                <a:tc>
                  <a:txBody>
                    <a:bodyPr/>
                    <a:lstStyle/>
                    <a:p>
                      <a:pPr algn="ctr"/>
                      <a:r>
                        <a:rPr lang="en-US" sz="2800" dirty="0"/>
                        <a:t>&lt;span&gt;</a:t>
                      </a:r>
                    </a:p>
                  </a:txBody>
                  <a:tcPr/>
                </a:tc>
                <a:tc>
                  <a:txBody>
                    <a:bodyPr/>
                    <a:lstStyle/>
                    <a:p>
                      <a:pPr algn="ctr"/>
                      <a:r>
                        <a:rPr lang="en-US" sz="2800" dirty="0"/>
                        <a:t>&lt;div&gt;</a:t>
                      </a:r>
                    </a:p>
                  </a:txBody>
                  <a:tcPr/>
                </a:tc>
                <a:extLst>
                  <a:ext uri="{0D108BD9-81ED-4DB2-BD59-A6C34878D82A}">
                    <a16:rowId xmlns:a16="http://schemas.microsoft.com/office/drawing/2014/main" val="3634632331"/>
                  </a:ext>
                </a:extLst>
              </a:tr>
              <a:tr h="370840">
                <a:tc>
                  <a:txBody>
                    <a:bodyPr/>
                    <a:lstStyle/>
                    <a:p>
                      <a:pPr lvl="1">
                        <a:buFont typeface="Arial" panose="020B0604020202020204" pitchFamily="34" charset="0"/>
                        <a:buChar char="•"/>
                      </a:pPr>
                      <a:r>
                        <a:rPr lang="en-US" sz="2000" dirty="0"/>
                        <a:t>used to group inline-elements in a document.</a:t>
                      </a:r>
                    </a:p>
                    <a:p>
                      <a:pPr lvl="1">
                        <a:buFont typeface="Arial" panose="020B0604020202020204" pitchFamily="34" charset="0"/>
                        <a:buChar char="•"/>
                      </a:pPr>
                      <a:r>
                        <a:rPr lang="en-US" sz="2000" dirty="0"/>
                        <a:t>provides no visual change by itself.</a:t>
                      </a:r>
                    </a:p>
                    <a:p>
                      <a:pPr lvl="1">
                        <a:buFont typeface="Arial" panose="020B0604020202020204" pitchFamily="34" charset="0"/>
                        <a:buChar char="•"/>
                      </a:pPr>
                      <a:r>
                        <a:rPr lang="en-US" sz="2000" dirty="0"/>
                        <a:t>CSS can hook onto that part of the HTML doc using the value of the span.</a:t>
                      </a:r>
                    </a:p>
                    <a:p>
                      <a:endParaRPr lang="en-US" sz="2000" dirty="0"/>
                    </a:p>
                  </a:txBody>
                  <a:tcPr/>
                </a:tc>
                <a:tc>
                  <a:txBody>
                    <a:bodyPr/>
                    <a:lstStyle/>
                    <a:p>
                      <a:pPr marL="742950" lvl="1" indent="-285750">
                        <a:buFont typeface="Arial" panose="020B0604020202020204" pitchFamily="34" charset="0"/>
                        <a:buChar char="•"/>
                      </a:pPr>
                      <a:r>
                        <a:rPr lang="en-US" sz="2000" b="0" i="0" kern="1200" dirty="0">
                          <a:solidFill>
                            <a:schemeClr val="dk1"/>
                          </a:solidFill>
                          <a:effectLst/>
                          <a:latin typeface="+mn-lt"/>
                          <a:ea typeface="+mn-ea"/>
                          <a:cs typeface="+mn-cs"/>
                        </a:rPr>
                        <a:t>defines a division or a section in an HTML document. </a:t>
                      </a:r>
                    </a:p>
                    <a:p>
                      <a:pPr marL="742950" lvl="1" indent="-285750">
                        <a:buFont typeface="Arial" panose="020B0604020202020204" pitchFamily="34" charset="0"/>
                        <a:buChar char="•"/>
                      </a:pPr>
                      <a:r>
                        <a:rPr lang="en-US" sz="2000" b="0" i="0" kern="1200" dirty="0">
                          <a:solidFill>
                            <a:schemeClr val="dk1"/>
                          </a:solidFill>
                          <a:effectLst/>
                          <a:latin typeface="+mn-lt"/>
                          <a:ea typeface="+mn-ea"/>
                          <a:cs typeface="+mn-cs"/>
                        </a:rPr>
                        <a:t>often used as a container for other HTML elements to style them with CSS or to perform certain tasks with JavaScript.</a:t>
                      </a:r>
                    </a:p>
                  </a:txBody>
                  <a:tcPr/>
                </a:tc>
                <a:extLst>
                  <a:ext uri="{0D108BD9-81ED-4DB2-BD59-A6C34878D82A}">
                    <a16:rowId xmlns:a16="http://schemas.microsoft.com/office/drawing/2014/main" val="3111063377"/>
                  </a:ext>
                </a:extLst>
              </a:tr>
            </a:tbl>
          </a:graphicData>
        </a:graphic>
      </p:graphicFrame>
      <p:sp>
        <p:nvSpPr>
          <p:cNvPr id="7" name="Rectangle 6">
            <a:extLst>
              <a:ext uri="{FF2B5EF4-FFF2-40B4-BE49-F238E27FC236}">
                <a16:creationId xmlns:a16="http://schemas.microsoft.com/office/drawing/2014/main" id="{3DAD7BE9-9DB5-4091-96D7-2532EC2BBD90}"/>
              </a:ext>
            </a:extLst>
          </p:cNvPr>
          <p:cNvSpPr/>
          <p:nvPr/>
        </p:nvSpPr>
        <p:spPr>
          <a:xfrm>
            <a:off x="773722" y="4698088"/>
            <a:ext cx="7793503" cy="369332"/>
          </a:xfrm>
          <a:prstGeom prst="rect">
            <a:avLst/>
          </a:prstGeom>
          <a:ln>
            <a:solidFill>
              <a:schemeClr val="accent2"/>
            </a:solidFill>
          </a:ln>
        </p:spPr>
        <p:txBody>
          <a:bodyPr wrap="square">
            <a:spAutoFit/>
          </a:bodyPr>
          <a:lstStyle/>
          <a:p>
            <a:pPr lvl="0">
              <a:buFont typeface="Arial" panose="020B0604020202020204" pitchFamily="34" charset="0"/>
              <a:buNone/>
            </a:pPr>
            <a:r>
              <a:rPr lang="en-US" dirty="0"/>
              <a:t>&lt;p&gt;My mother has &lt;span style="</a:t>
            </a:r>
            <a:r>
              <a:rPr lang="en-US" dirty="0" err="1"/>
              <a:t>color:blue</a:t>
            </a:r>
            <a:r>
              <a:rPr lang="en-US" dirty="0"/>
              <a:t>"&gt;blue&lt;/span&gt; eyes.&lt;/p&gt;</a:t>
            </a:r>
          </a:p>
        </p:txBody>
      </p:sp>
      <p:sp>
        <p:nvSpPr>
          <p:cNvPr id="8" name="Rectangle 7">
            <a:extLst>
              <a:ext uri="{FF2B5EF4-FFF2-40B4-BE49-F238E27FC236}">
                <a16:creationId xmlns:a16="http://schemas.microsoft.com/office/drawing/2014/main" id="{13222B58-B48B-4E04-88EC-C62BDA0B837A}"/>
              </a:ext>
            </a:extLst>
          </p:cNvPr>
          <p:cNvSpPr/>
          <p:nvPr/>
        </p:nvSpPr>
        <p:spPr>
          <a:xfrm>
            <a:off x="6246054" y="5154875"/>
            <a:ext cx="5472333" cy="1200329"/>
          </a:xfrm>
          <a:prstGeom prst="rect">
            <a:avLst/>
          </a:prstGeom>
          <a:ln>
            <a:solidFill>
              <a:schemeClr val="accent2"/>
            </a:solidFill>
          </a:ln>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style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background-color:lightblue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h3</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This is a heading</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/h3</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This is a paragraph.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239403927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1943</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Consolas</vt:lpstr>
      <vt:lpstr>Franklin Gothic Book</vt:lpstr>
      <vt:lpstr>1_RetrospectVTI</vt:lpstr>
      <vt:lpstr>HTML Fundamentals</vt:lpstr>
      <vt:lpstr>HTML is not a programming language; it is a markup language that defines the structure of your webpage. HTML consists of a series of elements, which you use to enclose, different parts of the content to make it appear or act a certain way. </vt:lpstr>
      <vt:lpstr>HTML vs CSS</vt:lpstr>
      <vt:lpstr>PowerPoint Presentation</vt:lpstr>
      <vt:lpstr>HTML – Anatomy of a Web Page https://developer.mozilla.org/en-US/docs/Learn/Getting_started_with_the_web/HTML_basics</vt:lpstr>
      <vt:lpstr>HTML  - Anatomy of an Element https://developer.mozilla.org/en-US/docs/Learn/Getting_started_with_the_web/HTML_basics https://devdocs.io/html/</vt:lpstr>
      <vt:lpstr>HTML - Nested Elements</vt:lpstr>
      <vt:lpstr>HTML – Basic Text Elements https://www.w3schools.com/html/html_formatting.asp</vt:lpstr>
      <vt:lpstr>HTML - &lt;span&gt; and &lt;div&gt; Elements https://www.w3schools.com/tags/tag_span.asp</vt:lpstr>
      <vt:lpstr>HTML – Attributes https://developer.mozilla.org/en-US/docs/Learn/Getting_started_with_the_web/HTML_basics https://en.wikipedia.org/wiki/HTML_attribute</vt:lpstr>
      <vt:lpstr>HTML – Global Attributes https://developer.mozilla.org/en-US/docs/Learn/Getting_started_with_the_web/HTML_basics https://en.wikipedia.org/wiki/HTML_attribute</vt:lpstr>
      <vt:lpstr>HTML – Metadata https://itseeze.com/blog/seo-101-everything-you-need-to-know-about-metadata/</vt:lpstr>
      <vt:lpstr>HTML – Metadata inside &lt;head&gt; https://itseeze.com/blog/seo-101-everything-you-need-to-know-about-metadata/</vt:lpstr>
      <vt:lpstr>HTML – Elements inside &lt;body&gt; https://developer.mozilla.org/en-US/docs/Learn/Getting_started_with_the_web/HTML_basics</vt:lpstr>
      <vt:lpstr>HTML – Lists https://developer.mozilla.org/en-US/docs/Learn/Getting_started_with_the_web/HTML_basics</vt:lpstr>
      <vt:lpstr>HTML - Tables</vt:lpstr>
      <vt:lpstr>HTML – Entities/Character Codes https://www.w3schools.com/html/html_entities.asp https://www.w3schools.com/charsets/ref_utf_punctuation.asp</vt:lpstr>
      <vt:lpstr>HTML – Features in HTML5 https://www.w3schools.com/html/html5_intro.asp</vt:lpstr>
      <vt:lpstr>PowerPoint Presentation</vt:lpstr>
      <vt:lpstr>HTML – Method Attribute and Form https://www.w3schools.com/tags/att_form_method.asp</vt:lpstr>
      <vt:lpstr>HTML - Input Types</vt:lpstr>
      <vt:lpstr>HTML – More Input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2020-03-20T13:38:29Z</dcterms:created>
  <dcterms:modified xsi:type="dcterms:W3CDTF">2020-03-23T01:47:50Z</dcterms:modified>
</cp:coreProperties>
</file>