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2" r:id="rId4"/>
    <p:sldId id="283" r:id="rId5"/>
    <p:sldId id="278" r:id="rId6"/>
    <p:sldId id="270" r:id="rId7"/>
    <p:sldId id="267" r:id="rId8"/>
    <p:sldId id="269" r:id="rId9"/>
    <p:sldId id="274" r:id="rId10"/>
    <p:sldId id="275" r:id="rId11"/>
    <p:sldId id="260" r:id="rId12"/>
    <p:sldId id="268" r:id="rId13"/>
    <p:sldId id="264" r:id="rId14"/>
    <p:sldId id="271" r:id="rId15"/>
    <p:sldId id="272" r:id="rId16"/>
    <p:sldId id="273" r:id="rId17"/>
    <p:sldId id="276" r:id="rId18"/>
    <p:sldId id="277" r:id="rId19"/>
    <p:sldId id="284" r:id="rId20"/>
    <p:sldId id="279" r:id="rId21"/>
    <p:sldId id="280" r:id="rId22"/>
    <p:sldId id="281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39BCE7-EF66-40D6-8F24-EEACAF4A940A}">
          <p14:sldIdLst>
            <p14:sldId id="257"/>
            <p14:sldId id="258"/>
            <p14:sldId id="282"/>
            <p14:sldId id="283"/>
            <p14:sldId id="278"/>
            <p14:sldId id="270"/>
            <p14:sldId id="267"/>
            <p14:sldId id="269"/>
            <p14:sldId id="274"/>
            <p14:sldId id="275"/>
            <p14:sldId id="260"/>
            <p14:sldId id="268"/>
            <p14:sldId id="264"/>
            <p14:sldId id="271"/>
            <p14:sldId id="272"/>
            <p14:sldId id="273"/>
            <p14:sldId id="276"/>
            <p14:sldId id="277"/>
            <p14:sldId id="284"/>
            <p14:sldId id="279"/>
            <p14:sldId id="280"/>
            <p14:sldId id="28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9F809-87EB-400F-9FEE-DF38C53D631C}" v="238" dt="2020-03-23T01:47:41.343"/>
    <p1510:client id="{AD5BF68D-663B-4311-933A-F5DBA4837355}" v="92" dt="2020-03-24T00:48:56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pan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utf_punctuation.asp" TargetMode="External"/><Relationship Id="rId2" Type="http://schemas.openxmlformats.org/officeDocument/2006/relationships/hyperlink" Target="https://www.w3schools.com/html/html_entitie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Forms/Your_first_form" TargetMode="External"/><Relationship Id="rId2" Type="http://schemas.openxmlformats.org/officeDocument/2006/relationships/hyperlink" Target="https://developer.mozilla.org/en-US/docs/Learn/For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tags/att_form_method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w3schools.com/html/html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w3schools.com/css/css_intro.asp" TargetMode="External"/><Relationship Id="rId4" Type="http://schemas.openxmlformats.org/officeDocument/2006/relationships/hyperlink" Target="https://en.wikipedia.org/wiki/Cascading_Style_Shee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wg.org/" TargetMode="External"/><Relationship Id="rId2" Type="http://schemas.openxmlformats.org/officeDocument/2006/relationships/hyperlink" Target="https://html.spec.whatwg.org/multipage/introduction.html#is-this-html5?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eader.asp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section.asp" TargetMode="External"/><Relationship Id="rId5" Type="http://schemas.openxmlformats.org/officeDocument/2006/relationships/hyperlink" Target="https://www.w3schools.com/tags/tag_article.asp" TargetMode="External"/><Relationship Id="rId4" Type="http://schemas.openxmlformats.org/officeDocument/2006/relationships/hyperlink" Target="https://www.w3schools.com/tags/tag_footer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html/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104D5-CF41-409F-9A92-20DE2B54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- &lt;span&gt; and &lt;div&gt;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https://www.w3schools.com/tags/tag_span.asp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B7787-04AB-4C45-8428-4AD31881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9769"/>
              </p:ext>
            </p:extLst>
          </p:nvPr>
        </p:nvGraphicFramePr>
        <p:xfrm>
          <a:off x="773722" y="2168638"/>
          <a:ext cx="1094466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4198">
                  <a:extLst>
                    <a:ext uri="{9D8B030D-6E8A-4147-A177-3AD203B41FA5}">
                      <a16:colId xmlns:a16="http://schemas.microsoft.com/office/drawing/2014/main" val="3152843970"/>
                    </a:ext>
                  </a:extLst>
                </a:gridCol>
                <a:gridCol w="5500468">
                  <a:extLst>
                    <a:ext uri="{9D8B030D-6E8A-4147-A177-3AD203B41FA5}">
                      <a16:colId xmlns:a16="http://schemas.microsoft.com/office/drawing/2014/main" val="110062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3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used to group inline-elements in a document.</a:t>
                      </a:r>
                    </a:p>
                    <a:p>
                      <a:pPr lvl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provides no visual change by itself.</a:t>
                      </a:r>
                    </a:p>
                    <a:p>
                      <a:pPr lvl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CSS can hook onto that part of the HTML doc using the value of the span.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division or a section in an HTML document.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often used as a container for other HTML elements to style them with CSS or to perform certain tasks with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337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DAD7BE9-9DB5-4091-96D7-2532EC2BBD90}"/>
              </a:ext>
            </a:extLst>
          </p:cNvPr>
          <p:cNvSpPr/>
          <p:nvPr/>
        </p:nvSpPr>
        <p:spPr>
          <a:xfrm>
            <a:off x="773722" y="4698088"/>
            <a:ext cx="7793503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buFont typeface="Arial" panose="020B0604020202020204" pitchFamily="34" charset="0"/>
              <a:buNone/>
            </a:pPr>
            <a:r>
              <a:rPr lang="en-US" dirty="0"/>
              <a:t>&lt;p&gt;My mother has &lt;span style="</a:t>
            </a:r>
            <a:r>
              <a:rPr lang="en-US" dirty="0" err="1"/>
              <a:t>color:blue</a:t>
            </a:r>
            <a:r>
              <a:rPr lang="en-US" dirty="0"/>
              <a:t>"&gt;blue&lt;/span&gt; eyes.&lt;/p&gt;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22B58-B48B-4E04-88EC-C62BDA0B837A}"/>
              </a:ext>
            </a:extLst>
          </p:cNvPr>
          <p:cNvSpPr/>
          <p:nvPr/>
        </p:nvSpPr>
        <p:spPr>
          <a:xfrm>
            <a:off x="6246054" y="5154875"/>
            <a:ext cx="5472333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Attributes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2CE6-0568-46FE-B030-6ABDC6CE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77"/>
            <a:ext cx="10058400" cy="2097723"/>
          </a:xfrm>
        </p:spPr>
        <p:txBody>
          <a:bodyPr>
            <a:normAutofit lnSpcReduction="10000"/>
          </a:bodyPr>
          <a:lstStyle/>
          <a:p>
            <a:r>
              <a:rPr lang="en-US" sz="3200" b="1" i="1" dirty="0"/>
              <a:t>Attributes</a:t>
            </a:r>
            <a:r>
              <a:rPr lang="en-US" sz="3200" dirty="0"/>
              <a:t> are modifiers placed inside the opening </a:t>
            </a:r>
            <a:r>
              <a:rPr lang="en-US" sz="3200" b="1" i="1" dirty="0"/>
              <a:t>tag of</a:t>
            </a:r>
            <a:r>
              <a:rPr lang="en-US" sz="3200" dirty="0"/>
              <a:t> the </a:t>
            </a:r>
            <a:r>
              <a:rPr lang="en-US" sz="3200" b="1" i="1" dirty="0"/>
              <a:t>element</a:t>
            </a:r>
            <a:r>
              <a:rPr lang="en-US" sz="3200" dirty="0"/>
              <a:t>. The </a:t>
            </a:r>
            <a:r>
              <a:rPr lang="en-US" sz="3200" b="1" i="1" dirty="0"/>
              <a:t>Attribute</a:t>
            </a:r>
            <a:r>
              <a:rPr lang="en-US" sz="3200" dirty="0"/>
              <a:t> is a key-value pair. Different Tags have some specific Attributes but most share from four main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6C124-11D6-4FB0-B394-ABD5F69E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28140"/>
            <a:ext cx="10058400" cy="12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Global Attributes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AD693D-AD82-4A08-A67F-B7837425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42524"/>
              </p:ext>
            </p:extLst>
          </p:nvPr>
        </p:nvGraphicFramePr>
        <p:xfrm>
          <a:off x="384313" y="2070534"/>
          <a:ext cx="11423374" cy="3475144"/>
        </p:xfrm>
        <a:graphic>
          <a:graphicData uri="http://schemas.openxmlformats.org/drawingml/2006/table">
            <a:tbl>
              <a:tblPr firstRow="1" bandRow="1">
                <a:effectLst>
                  <a:outerShdw blurRad="25400" dist="25400" dir="5400000" algn="ctr" rotWithShape="0">
                    <a:schemeClr val="accent2"/>
                  </a:outerShdw>
                </a:effectLst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1282325140"/>
                    </a:ext>
                  </a:extLst>
                </a:gridCol>
                <a:gridCol w="10376452">
                  <a:extLst>
                    <a:ext uri="{9D8B030D-6E8A-4147-A177-3AD203B41FA5}">
                      <a16:colId xmlns:a16="http://schemas.microsoft.com/office/drawing/2014/main" val="429122900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and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document-wide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unique identifier for an element. Must be a unique value on the page.</a:t>
                      </a:r>
                    </a:p>
                    <a:p>
                      <a:r>
                        <a:rPr lang="en-US" b="1" dirty="0"/>
                        <a:t>&lt;p id=“id-green”&gt;This is an example of an id&lt;/p&gt;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1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way of classifying similar elements. NOT unique. Can be shared with other elements and in other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&lt;p class=“class-blue”&gt;This is an example of the ‘class=“class-blue”’ attribute&lt;/p&gt;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styling directly to the element. NOT recommended. It is better to use </a:t>
                      </a:r>
                      <a:r>
                        <a:rPr lang="en-US" b="1" i="1" dirty="0"/>
                        <a:t>external</a:t>
                      </a:r>
                      <a:r>
                        <a:rPr lang="en-US" dirty="0"/>
                        <a:t> CSS for all styling.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&lt;p style=“</a:t>
                      </a:r>
                      <a:r>
                        <a:rPr lang="en-US" b="1" dirty="0" err="1"/>
                        <a:t>color:red</a:t>
                      </a:r>
                      <a:r>
                        <a:rPr lang="en-US" b="1" dirty="0"/>
                        <a:t>”&gt;This is an example of  the ‘style=“</a:t>
                      </a:r>
                      <a:r>
                        <a:rPr lang="en-US" b="1" dirty="0" err="1"/>
                        <a:t>color:red</a:t>
                      </a:r>
                      <a:r>
                        <a:rPr lang="en-US" b="1" dirty="0"/>
                        <a:t>”’ attribute&lt;/p&gt;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attach </a:t>
                      </a:r>
                      <a:r>
                        <a:rPr lang="en-US" dirty="0" err="1"/>
                        <a:t>subtextual</a:t>
                      </a:r>
                      <a:r>
                        <a:rPr lang="en-US" dirty="0"/>
                        <a:t> explanation to an element. It’s the small popup when you hover over something.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&lt;p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Language“&gt;</a:t>
                      </a:r>
                      <a:r>
                        <a:rPr lang="en-US" b="1" dirty="0"/>
                        <a:t>This is an example of the ‘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Language“’</a:t>
                      </a:r>
                      <a:r>
                        <a:rPr lang="en-US" b="1" dirty="0"/>
                        <a:t> attribute&lt;/p&gt;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5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3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E2B6-9D8A-4123-9013-2418D0A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Metadata</a:t>
            </a:r>
            <a:br>
              <a:rPr lang="en-US" dirty="0"/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7B9E-F37A-4BC1-8A6D-1846A9A0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5061"/>
            <a:ext cx="5035826" cy="450573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/>
              <a:t>Metadata</a:t>
            </a:r>
            <a:r>
              <a:rPr lang="en-US" sz="2400" dirty="0"/>
              <a:t> is data that describes other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webpages, </a:t>
            </a:r>
            <a:r>
              <a:rPr lang="en-US" sz="2400" b="1" i="1" dirty="0"/>
              <a:t>metadata</a:t>
            </a:r>
            <a:r>
              <a:rPr lang="en-US" sz="2400" dirty="0"/>
              <a:t> is used for Search Engine Optimization (SEO).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Website </a:t>
            </a:r>
            <a:r>
              <a:rPr lang="en-US" sz="2400" b="1" i="1" dirty="0"/>
              <a:t>metadata</a:t>
            </a:r>
            <a:r>
              <a:rPr lang="en-US" sz="2400" dirty="0"/>
              <a:t> consists of a page </a:t>
            </a:r>
            <a:r>
              <a:rPr lang="en-US" sz="2400" b="1" i="1" dirty="0"/>
              <a:t>title</a:t>
            </a:r>
            <a:r>
              <a:rPr lang="en-US" sz="2400" dirty="0"/>
              <a:t> and &lt;</a:t>
            </a:r>
            <a:r>
              <a:rPr lang="en-US" sz="2400" b="1" i="1" dirty="0"/>
              <a:t>meta&gt;</a:t>
            </a:r>
            <a:r>
              <a:rPr lang="en-US" sz="2400" dirty="0"/>
              <a:t> description for every page.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Located in the </a:t>
            </a:r>
            <a:r>
              <a:rPr lang="en-US" sz="2400" b="1" i="1" dirty="0"/>
              <a:t>&lt;head&gt; </a:t>
            </a:r>
            <a:r>
              <a:rPr lang="en-US" sz="2400" dirty="0"/>
              <a:t>of an HTML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i="1" dirty="0"/>
              <a:t>&lt;meta&gt; </a:t>
            </a:r>
            <a:r>
              <a:rPr lang="en-US" sz="2400" dirty="0"/>
              <a:t>elements provide search engines with information about the content and purpose of pages of a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D7B36-6433-49FD-A93C-577C54DF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26" y="2482320"/>
            <a:ext cx="5764337" cy="309698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76987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0C1BFF-03F2-474F-80BE-78E07452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81227"/>
              </p:ext>
            </p:extLst>
          </p:nvPr>
        </p:nvGraphicFramePr>
        <p:xfrm>
          <a:off x="388288" y="2099254"/>
          <a:ext cx="1107881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3347">
                  <a:extLst>
                    <a:ext uri="{9D8B030D-6E8A-4147-A177-3AD203B41FA5}">
                      <a16:colId xmlns:a16="http://schemas.microsoft.com/office/drawing/2014/main" val="2821607968"/>
                    </a:ext>
                  </a:extLst>
                </a:gridCol>
                <a:gridCol w="3025471">
                  <a:extLst>
                    <a:ext uri="{9D8B030D-6E8A-4147-A177-3AD203B41FA5}">
                      <a16:colId xmlns:a16="http://schemas.microsoft.com/office/drawing/2014/main" val="3740378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&lt;meta name="viewport" content="width=device-width, initial-scale=1.0"&gt;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This has to do with mobile initial zoom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95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&lt;meta http-</a:t>
                      </a:r>
                      <a:r>
                        <a:rPr lang="en-US" sz="2000" dirty="0" err="1"/>
                        <a:t>equiv</a:t>
                      </a:r>
                      <a:r>
                        <a:rPr lang="en-US" sz="2000" dirty="0"/>
                        <a:t>="X-UA-Compatible" content="</a:t>
                      </a:r>
                      <a:r>
                        <a:rPr lang="en-US" sz="2000" dirty="0" err="1"/>
                        <a:t>ie</a:t>
                      </a:r>
                      <a:r>
                        <a:rPr lang="en-US" sz="2000" dirty="0"/>
                        <a:t>=edge"&gt;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This switches off Microsoft Edge's old-IE-compatibility behaviors.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1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&lt;meta name=“Tech Lead" content="Nick </a:t>
                      </a:r>
                      <a:r>
                        <a:rPr lang="en-US" sz="2000" dirty="0" err="1"/>
                        <a:t>Escalona</a:t>
                      </a:r>
                      <a:r>
                        <a:rPr lang="en-US" sz="2000" dirty="0"/>
                        <a:t>"&gt;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Self Explanatory.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52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&lt;meta name="description" content="description of this page"&gt;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&lt;meta name="keywords" content="search engine keywords"&gt;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These used to be very important for search engine results.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82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70AA3C8-928B-4CA1-B41B-355D76FA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HTML – Metadata inside &lt;head&gt;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934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Elements inside &lt;body&gt;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B2A23-A678-4888-8CAE-856919CBE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92649"/>
              </p:ext>
            </p:extLst>
          </p:nvPr>
        </p:nvGraphicFramePr>
        <p:xfrm>
          <a:off x="518984" y="2392407"/>
          <a:ext cx="111828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178">
                  <a:extLst>
                    <a:ext uri="{9D8B030D-6E8A-4147-A177-3AD203B41FA5}">
                      <a16:colId xmlns:a16="http://schemas.microsoft.com/office/drawing/2014/main" val="2343594790"/>
                    </a:ext>
                  </a:extLst>
                </a:gridCol>
                <a:gridCol w="5461687">
                  <a:extLst>
                    <a:ext uri="{9D8B030D-6E8A-4147-A177-3AD203B41FA5}">
                      <a16:colId xmlns:a16="http://schemas.microsoft.com/office/drawing/2014/main" val="304922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paragraph element. For 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&lt;h1&gt;</a:t>
                      </a:r>
                      <a:r>
                        <a:rPr lang="en-US" sz="2000" dirty="0"/>
                        <a:t>, </a:t>
                      </a:r>
                      <a:r>
                        <a:rPr lang="en-US" sz="2600" dirty="0"/>
                        <a:t>&lt;h2&gt;</a:t>
                      </a:r>
                      <a:r>
                        <a:rPr lang="en-US" sz="2000" dirty="0"/>
                        <a:t>, </a:t>
                      </a:r>
                      <a:r>
                        <a:rPr lang="en-US" sz="2400" dirty="0"/>
                        <a:t>&lt;h3&gt;</a:t>
                      </a:r>
                      <a:r>
                        <a:rPr lang="en-US" sz="2000" dirty="0"/>
                        <a:t>, </a:t>
                      </a:r>
                      <a:r>
                        <a:rPr lang="en-US" sz="2200" dirty="0"/>
                        <a:t>&lt;h4&gt;</a:t>
                      </a:r>
                      <a:r>
                        <a:rPr lang="en-US" sz="2000" dirty="0"/>
                        <a:t>, &lt;h5&gt;, </a:t>
                      </a:r>
                      <a:r>
                        <a:rPr lang="en-US" sz="1800" dirty="0"/>
                        <a:t>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Headers. Largest to smallest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1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&lt;a </a:t>
                      </a:r>
                      <a:r>
                        <a:rPr lang="en-US" sz="2000" dirty="0" err="1"/>
                        <a:t>href</a:t>
                      </a:r>
                      <a:r>
                        <a:rPr lang="en-US" sz="2000" dirty="0"/>
                        <a:t>="https://revature.com/"&gt;Revature&lt;/a&gt;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 to another web page with the ‘anchor’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8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img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=“</a:t>
                      </a:r>
                      <a:r>
                        <a:rPr lang="en-US" sz="2000" dirty="0" err="1"/>
                        <a:t>routeToImage</a:t>
                      </a:r>
                      <a:r>
                        <a:rPr lang="en-US" sz="2000" dirty="0"/>
                        <a:t>" width="100px” </a:t>
                      </a:r>
                    </a:p>
                    <a:p>
                      <a:r>
                        <a:rPr lang="en-US" sz="2000" dirty="0"/>
                        <a:t>                                  alt="My Revature image"&gt;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 to an image on your computer or online. ‘alt’ is for when the </a:t>
                      </a:r>
                      <a:r>
                        <a:rPr lang="en-US" sz="2000" dirty="0" err="1"/>
                        <a:t>img</a:t>
                      </a:r>
                      <a:r>
                        <a:rPr lang="en-US" sz="2000" dirty="0"/>
                        <a:t> is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img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=“</a:t>
                      </a:r>
                      <a:r>
                        <a:rPr lang="en-US" sz="2000" dirty="0" err="1"/>
                        <a:t>routeToImage</a:t>
                      </a:r>
                      <a:r>
                        <a:rPr lang="en-US" sz="2000" dirty="0"/>
                        <a:t>" width="100px” </a:t>
                      </a:r>
                    </a:p>
                    <a:p>
                      <a:r>
                        <a:rPr lang="en-US" sz="2000" dirty="0"/>
                        <a:t>                               alt="My Revature image”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is an alternate XML-style syntax for elements with no closing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1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Lists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A1E51-5951-4456-895F-B10900CE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1901726"/>
            <a:ext cx="10795819" cy="13056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1" dirty="0"/>
              <a:t>HTML</a:t>
            </a:r>
            <a:r>
              <a:rPr lang="en-US" sz="2800" dirty="0"/>
              <a:t> has special elements for lists. The most common list types are </a:t>
            </a:r>
            <a:r>
              <a:rPr lang="en-US" sz="2800" b="1" i="1" dirty="0"/>
              <a:t>ordered</a:t>
            </a:r>
            <a:r>
              <a:rPr lang="en-US" sz="2800" dirty="0"/>
              <a:t> and </a:t>
            </a:r>
            <a:r>
              <a:rPr lang="en-US" sz="2800" b="1" i="1" dirty="0"/>
              <a:t>unordered</a:t>
            </a:r>
            <a:r>
              <a:rPr lang="en-US" sz="2800" dirty="0"/>
              <a:t> lists. Items inside the lists are put inside </a:t>
            </a:r>
            <a:r>
              <a:rPr lang="en-US" sz="2800" b="1" i="1" dirty="0"/>
              <a:t>&lt;li&gt;</a:t>
            </a:r>
            <a:r>
              <a:rPr lang="en-US" sz="2800" dirty="0"/>
              <a:t> elements.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F1AF2C-8A26-45BE-BA6B-FCBC3073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83292"/>
              </p:ext>
            </p:extLst>
          </p:nvPr>
        </p:nvGraphicFramePr>
        <p:xfrm>
          <a:off x="1036320" y="3046724"/>
          <a:ext cx="10119360" cy="313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680">
                  <a:extLst>
                    <a:ext uri="{9D8B030D-6E8A-4147-A177-3AD203B41FA5}">
                      <a16:colId xmlns:a16="http://schemas.microsoft.com/office/drawing/2014/main" val="1448917977"/>
                    </a:ext>
                  </a:extLst>
                </a:gridCol>
                <a:gridCol w="5059680">
                  <a:extLst>
                    <a:ext uri="{9D8B030D-6E8A-4147-A177-3AD203B41FA5}">
                      <a16:colId xmlns:a16="http://schemas.microsoft.com/office/drawing/2014/main" val="824627134"/>
                    </a:ext>
                  </a:extLst>
                </a:gridCol>
              </a:tblGrid>
              <a:tr h="1337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Unordered</a:t>
                      </a:r>
                      <a:r>
                        <a:rPr lang="en-US" sz="2400" b="0" i="0" dirty="0"/>
                        <a:t> lists have no defined order (shopping list). These are wrapped in a &lt;ul&gt;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Ordered</a:t>
                      </a:r>
                      <a:r>
                        <a:rPr lang="en-US" sz="2400" b="0" i="0" dirty="0"/>
                        <a:t> lists have a defined sequence (recipe). These are wrapped in an &lt;</a:t>
                      </a:r>
                      <a:r>
                        <a:rPr lang="en-US" sz="2400" b="0" i="0" dirty="0" err="1"/>
                        <a:t>ol</a:t>
                      </a:r>
                      <a:r>
                        <a:rPr lang="en-US" sz="2400" b="0" i="0" dirty="0"/>
                        <a:t>&gt;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70439"/>
                  </a:ext>
                </a:extLst>
              </a:tr>
              <a:tr h="1738297">
                <a:tc>
                  <a:txBody>
                    <a:bodyPr/>
                    <a:lstStyle/>
                    <a:p>
                      <a:r>
                        <a:rPr lang="it-IT" sz="2800" dirty="0"/>
                        <a:t>&lt;ul&gt;</a:t>
                      </a:r>
                    </a:p>
                    <a:p>
                      <a:r>
                        <a:rPr lang="it-IT" sz="2800" dirty="0"/>
                        <a:t>        &lt;li&gt;bullet 1&lt;/li&gt;</a:t>
                      </a:r>
                    </a:p>
                    <a:p>
                      <a:r>
                        <a:rPr lang="it-IT" sz="2800" dirty="0"/>
                        <a:t>        &lt;li&gt;bullet 2&lt;/li&gt;</a:t>
                      </a:r>
                    </a:p>
                    <a:p>
                      <a:r>
                        <a:rPr lang="it-IT" sz="2800" dirty="0"/>
                        <a:t>&lt;/ul&gt;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 &lt;ol&gt;</a:t>
                      </a:r>
                    </a:p>
                    <a:p>
                      <a:r>
                        <a:rPr lang="it-IT" sz="2800" dirty="0"/>
                        <a:t>        &lt;li&gt;number 1&lt;/li&gt;</a:t>
                      </a:r>
                    </a:p>
                    <a:p>
                      <a:r>
                        <a:rPr lang="it-IT" sz="2800" dirty="0"/>
                        <a:t>        &lt;li&gt;number 2&lt;/li&gt;</a:t>
                      </a:r>
                    </a:p>
                    <a:p>
                      <a:r>
                        <a:rPr lang="it-IT" sz="2800" dirty="0"/>
                        <a:t> &lt;/ol&gt;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97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7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A2B-F32C-4EEE-B2BE-1B4C835C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D5850-9C22-4C9E-9AD6-2BD80040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7" y="2027672"/>
            <a:ext cx="5422133" cy="428323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FC8D3-87DA-4DE7-8413-81129B39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72" y="2853375"/>
            <a:ext cx="3776133" cy="25604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75073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31F1-8882-4AC0-A7C5-773E88C9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Entities/Character Codes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https://www.w3schools.com/html/html_entities.asp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https://www.w3schools.com/charsets/ref_utf_punctuation.asp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5C12-7B30-47DE-9058-B1AD44B9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1" y="1905001"/>
            <a:ext cx="4197643" cy="447244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Character </a:t>
            </a:r>
            <a:r>
              <a:rPr lang="en-US" sz="2800" b="1" i="1" dirty="0"/>
              <a:t>entities</a:t>
            </a:r>
            <a:r>
              <a:rPr lang="en-US" sz="2800" dirty="0"/>
              <a:t> are used to display </a:t>
            </a:r>
            <a:r>
              <a:rPr lang="en-US" sz="2800" u="sng" dirty="0"/>
              <a:t>reserved characters </a:t>
            </a:r>
            <a:r>
              <a:rPr lang="en-US" sz="2800" dirty="0"/>
              <a:t>in 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HTML has a Numerical Reference, a Hexadecimal Reference and an Entity Code for these reserved characters.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4209CC-3519-4CF1-926B-019166293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93317"/>
              </p:ext>
            </p:extLst>
          </p:nvPr>
        </p:nvGraphicFramePr>
        <p:xfrm>
          <a:off x="4803124" y="2350513"/>
          <a:ext cx="72636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842">
                  <a:extLst>
                    <a:ext uri="{9D8B030D-6E8A-4147-A177-3AD203B41FA5}">
                      <a16:colId xmlns:a16="http://schemas.microsoft.com/office/drawing/2014/main" val="2602254759"/>
                    </a:ext>
                  </a:extLst>
                </a:gridCol>
                <a:gridCol w="3631842">
                  <a:extLst>
                    <a:ext uri="{9D8B030D-6E8A-4147-A177-3AD203B41FA5}">
                      <a16:colId xmlns:a16="http://schemas.microsoft.com/office/drawing/2014/main" val="1734049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Entity Code/numeric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Symbol/Number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8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lt</a:t>
                      </a:r>
                      <a:r>
                        <a:rPr lang="en-US" sz="2400" dirty="0"/>
                        <a:t>; / &amp;#60;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8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gt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nbsp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Non-breaking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20B5;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&amp;trade;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0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213C;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ℼ (pi)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2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&amp;#2192; / &amp;</a:t>
                      </a:r>
                      <a:r>
                        <a:rPr lang="en-US" sz="2400" dirty="0" err="1"/>
                        <a:t>rarr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224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916DF0-527C-424F-95CA-D95536266A8A}"/>
              </a:ext>
            </a:extLst>
          </p:cNvPr>
          <p:cNvSpPr/>
          <p:nvPr/>
        </p:nvSpPr>
        <p:spPr>
          <a:xfrm>
            <a:off x="9377940" y="6008113"/>
            <a:ext cx="235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*there are many more</a:t>
            </a:r>
          </a:p>
        </p:txBody>
      </p:sp>
    </p:spTree>
    <p:extLst>
      <p:ext uri="{BB962C8B-B14F-4D97-AF65-F5344CB8AC3E}">
        <p14:creationId xmlns:p14="http://schemas.microsoft.com/office/powerpoint/2010/main" val="116392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3BD-DFC8-4797-85AE-B23B2035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99" y="286603"/>
            <a:ext cx="5280942" cy="1450757"/>
          </a:xfrm>
        </p:spPr>
        <p:txBody>
          <a:bodyPr>
            <a:normAutofit/>
          </a:bodyPr>
          <a:lstStyle/>
          <a:p>
            <a:r>
              <a:rPr lang="en-US" dirty="0"/>
              <a:t>HTML – Forms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https://developer.mozilla.org/en-US/docs/Learn/Forms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https://developer.mozilla.org/en-US/docs/Learn/Forms/Your_first_form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F919-8819-4A0A-857C-B878847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44" y="1896533"/>
            <a:ext cx="5170312" cy="4492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Forms allow users to enter data which is sent to a web server for processing or used on the client-side to immediately update the interface in some way (add another item to a list, or show or hide a UI feature)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form's </a:t>
            </a:r>
            <a:r>
              <a:rPr lang="en-US" dirty="0"/>
              <a:t>HTML is made up of one or more </a:t>
            </a:r>
            <a:r>
              <a:rPr lang="en-US" b="1" i="1" dirty="0"/>
              <a:t>form controls</a:t>
            </a:r>
            <a:r>
              <a:rPr lang="en-US" dirty="0"/>
              <a:t>, plus some additional elements to help structure the overall form. </a:t>
            </a:r>
          </a:p>
          <a:p>
            <a:pPr marL="0">
              <a:buNone/>
            </a:pPr>
            <a:r>
              <a:rPr lang="en-US" dirty="0"/>
              <a:t>They are mostly created using the </a:t>
            </a:r>
            <a:r>
              <a:rPr lang="en-US" b="1" i="1" dirty="0"/>
              <a:t>&lt;input&gt; </a:t>
            </a:r>
            <a:r>
              <a:rPr lang="en-US" dirty="0"/>
              <a:t>element, although there are some other elements, too</a:t>
            </a:r>
          </a:p>
          <a:p>
            <a:pPr marL="0" indent="0">
              <a:buNone/>
            </a:pPr>
            <a:r>
              <a:rPr lang="en-US" dirty="0"/>
              <a:t>Form controls can be programmed to enforce specific formats or values to be entered (</a:t>
            </a:r>
            <a:r>
              <a:rPr lang="en-US" b="1" i="1" dirty="0"/>
              <a:t>form validation</a:t>
            </a:r>
            <a:r>
              <a:rPr lang="en-US" dirty="0"/>
              <a:t>) and paired with text labels that describe their purpose. Controls can be: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F8F7A-98E3-4AB2-B407-8ABFF138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94" y="286603"/>
            <a:ext cx="6157884" cy="464664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08886E-8809-434E-A202-49A22064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61632"/>
              </p:ext>
            </p:extLst>
          </p:nvPr>
        </p:nvGraphicFramePr>
        <p:xfrm>
          <a:off x="2325512" y="5788376"/>
          <a:ext cx="9708444" cy="60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55">
                  <a:extLst>
                    <a:ext uri="{9D8B030D-6E8A-4147-A177-3AD203B41FA5}">
                      <a16:colId xmlns:a16="http://schemas.microsoft.com/office/drawing/2014/main" val="1075329658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3512368791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668404486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820822304"/>
                    </a:ext>
                  </a:extLst>
                </a:gridCol>
                <a:gridCol w="1349818">
                  <a:extLst>
                    <a:ext uri="{9D8B030D-6E8A-4147-A177-3AD203B41FA5}">
                      <a16:colId xmlns:a16="http://schemas.microsoft.com/office/drawing/2014/main" val="3643358504"/>
                    </a:ext>
                  </a:extLst>
                </a:gridCol>
                <a:gridCol w="1653027">
                  <a:extLst>
                    <a:ext uri="{9D8B030D-6E8A-4147-A177-3AD203B41FA5}">
                      <a16:colId xmlns:a16="http://schemas.microsoft.com/office/drawing/2014/main" val="2236899460"/>
                    </a:ext>
                  </a:extLst>
                </a:gridCol>
              </a:tblGrid>
              <a:tr h="601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Single text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multi-line text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dropdown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buttons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checkboxes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radio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70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b="1" i="1" dirty="0"/>
              <a:t>HTML</a:t>
            </a:r>
            <a:r>
              <a:rPr lang="en-US" sz="4000" dirty="0"/>
              <a:t> is </a:t>
            </a:r>
            <a:r>
              <a:rPr lang="en-US" sz="4000" u="sng" dirty="0"/>
              <a:t>not</a:t>
            </a:r>
            <a:r>
              <a:rPr lang="en-US" sz="4000" dirty="0"/>
              <a:t> a programming language; it is a </a:t>
            </a:r>
            <a:r>
              <a:rPr lang="en-US" sz="4000" i="1" u="sng" dirty="0"/>
              <a:t>markup language</a:t>
            </a:r>
            <a:r>
              <a:rPr lang="en-US" sz="4000" u="sng" dirty="0"/>
              <a:t> </a:t>
            </a:r>
            <a:r>
              <a:rPr lang="en-US" sz="4000" dirty="0"/>
              <a:t>that defines the structure of your webpage. HTML consists of a series of </a:t>
            </a:r>
            <a:r>
              <a:rPr lang="en-US" sz="4000" b="1" i="1" dirty="0"/>
              <a:t>elements</a:t>
            </a:r>
            <a:r>
              <a:rPr lang="en-US" sz="4000" dirty="0"/>
              <a:t>, which you use to enclose, different parts of the content to make it appear or act a certain way. 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https://developer.mozilla.org/en-US/docs/Learn/Getting_started_with_the_web/HTML_basics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6574-2731-4B8D-8346-0BC3D7C5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Method Attribute and Form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https://www.w3schools.com/tags/att_form_method.asp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888F-7C20-45A6-9072-4FE43C4C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160"/>
            <a:ext cx="10058400" cy="923330"/>
          </a:xfrm>
        </p:spPr>
        <p:txBody>
          <a:bodyPr/>
          <a:lstStyle/>
          <a:p>
            <a:r>
              <a:rPr lang="en-US" dirty="0"/>
              <a:t>The form data can be sent as URL variables (with </a:t>
            </a:r>
            <a:r>
              <a:rPr lang="en-US" b="1" i="1" dirty="0"/>
              <a:t>method</a:t>
            </a:r>
            <a:r>
              <a:rPr lang="en-US" dirty="0"/>
              <a:t>="get") or as HTTP post transaction (with </a:t>
            </a:r>
            <a:r>
              <a:rPr lang="en-US" b="1" i="1" dirty="0"/>
              <a:t>method</a:t>
            </a:r>
            <a:r>
              <a:rPr lang="en-US" dirty="0"/>
              <a:t>="post").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CF379-EF87-4A75-86CF-8E8CD749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11" y="4038877"/>
            <a:ext cx="7307486" cy="270551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64C70-881F-484D-AB67-3095E8267FEC}"/>
              </a:ext>
            </a:extLst>
          </p:cNvPr>
          <p:cNvSpPr txBox="1"/>
          <p:nvPr/>
        </p:nvSpPr>
        <p:spPr>
          <a:xfrm>
            <a:off x="6287002" y="2341699"/>
            <a:ext cx="5631130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method</a:t>
            </a:r>
            <a:r>
              <a:rPr lang="en-US" sz="2400" dirty="0"/>
              <a:t> attribute specifies </a:t>
            </a:r>
            <a:r>
              <a:rPr lang="en-US" sz="2400" u="sng" dirty="0"/>
              <a:t>how</a:t>
            </a:r>
            <a:r>
              <a:rPr lang="en-US" sz="2400" dirty="0"/>
              <a:t> the form data is sent. </a:t>
            </a:r>
          </a:p>
          <a:p>
            <a:r>
              <a:rPr lang="en-US" sz="2400" dirty="0"/>
              <a:t>*ONLY GET and POST are valid for 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C8A4-0E0D-4001-8271-B1B66C0167D9}"/>
              </a:ext>
            </a:extLst>
          </p:cNvPr>
          <p:cNvSpPr txBox="1"/>
          <p:nvPr/>
        </p:nvSpPr>
        <p:spPr>
          <a:xfrm>
            <a:off x="231788" y="2728174"/>
            <a:ext cx="2857647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action</a:t>
            </a:r>
            <a:r>
              <a:rPr lang="en-US" sz="2400" dirty="0"/>
              <a:t> attribute specifies </a:t>
            </a:r>
            <a:r>
              <a:rPr lang="en-US" sz="2400" u="sng" dirty="0"/>
              <a:t>where</a:t>
            </a:r>
            <a:r>
              <a:rPr lang="en-US" sz="2400" dirty="0"/>
              <a:t> the form data is sent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8CE1000-A8A8-4051-B0CA-EC183D7851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89435" y="3328339"/>
            <a:ext cx="826315" cy="823531"/>
          </a:xfrm>
          <a:prstGeom prst="bentConnector3">
            <a:avLst>
              <a:gd name="adj1" fmla="val 97853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B4FFFB-0E71-476B-ACB6-D29AF0C68C2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6287002" y="2941864"/>
            <a:ext cx="1028200" cy="1204502"/>
          </a:xfrm>
          <a:prstGeom prst="bentConnector4">
            <a:avLst>
              <a:gd name="adj1" fmla="val -22233"/>
              <a:gd name="adj2" fmla="val 7491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6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Input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962AE-AD3B-478E-8889-59D90CD1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395" y="2100231"/>
            <a:ext cx="4426303" cy="376078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FBC24-C281-4D98-B8FD-8E9627B4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6" y="2100231"/>
            <a:ext cx="5984909" cy="376078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D7C67-C9C4-4546-AE7A-8DAB1F4858DF}"/>
              </a:ext>
            </a:extLst>
          </p:cNvPr>
          <p:cNvSpPr txBox="1"/>
          <p:nvPr/>
        </p:nvSpPr>
        <p:spPr>
          <a:xfrm>
            <a:off x="834655" y="6442844"/>
            <a:ext cx="112833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*the </a:t>
            </a:r>
            <a:r>
              <a:rPr lang="en-US" b="1" i="1" dirty="0"/>
              <a:t>name attribute is the name sent back to the server so you can access the user inputted value in the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5F51A-F3ED-4D83-B70A-041A6046B61B}"/>
              </a:ext>
            </a:extLst>
          </p:cNvPr>
          <p:cNvSpPr/>
          <p:nvPr/>
        </p:nvSpPr>
        <p:spPr>
          <a:xfrm>
            <a:off x="3147237" y="4109484"/>
            <a:ext cx="1297172" cy="26049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DA661-A027-4818-A1E0-C3E7B3B66E27}"/>
              </a:ext>
            </a:extLst>
          </p:cNvPr>
          <p:cNvSpPr/>
          <p:nvPr/>
        </p:nvSpPr>
        <p:spPr>
          <a:xfrm>
            <a:off x="4556051" y="3613298"/>
            <a:ext cx="1749437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4F7FD-4805-4807-93D3-9A0A71C927F3}"/>
              </a:ext>
            </a:extLst>
          </p:cNvPr>
          <p:cNvSpPr/>
          <p:nvPr/>
        </p:nvSpPr>
        <p:spPr>
          <a:xfrm>
            <a:off x="3907465" y="2618446"/>
            <a:ext cx="1749437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3BFB9-15BE-4794-97F2-039EC471F619}"/>
              </a:ext>
            </a:extLst>
          </p:cNvPr>
          <p:cNvSpPr/>
          <p:nvPr/>
        </p:nvSpPr>
        <p:spPr>
          <a:xfrm>
            <a:off x="3258879" y="5572168"/>
            <a:ext cx="1972340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More Input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9A227-EF79-457C-A122-BFCE76E1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869" y="3765881"/>
            <a:ext cx="4898985" cy="225315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F5AD5-DBAB-4B71-8449-D91F8A65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" y="2165166"/>
            <a:ext cx="6014721" cy="3863101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D4279-DC16-4098-8247-433AF5AAFD86}"/>
              </a:ext>
            </a:extLst>
          </p:cNvPr>
          <p:cNvSpPr txBox="1"/>
          <p:nvPr/>
        </p:nvSpPr>
        <p:spPr>
          <a:xfrm>
            <a:off x="6943724" y="2233613"/>
            <a:ext cx="4786313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a Boolean Attribute. This is shorthand for </a:t>
            </a:r>
            <a:r>
              <a:rPr lang="en-US" b="1" dirty="0"/>
              <a:t>selected = “selected”. This creates a default choice.</a:t>
            </a:r>
            <a:r>
              <a:rPr lang="en-US" dirty="0"/>
              <a:t> 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8611FD0-258D-4D7D-8F15-8DC5F060B713}"/>
              </a:ext>
            </a:extLst>
          </p:cNvPr>
          <p:cNvCxnSpPr>
            <a:stCxn id="3" idx="2"/>
          </p:cNvCxnSpPr>
          <p:nvPr/>
        </p:nvCxnSpPr>
        <p:spPr>
          <a:xfrm rot="5400000" flipH="1">
            <a:off x="6704707" y="524770"/>
            <a:ext cx="170855" cy="5093493"/>
          </a:xfrm>
          <a:prstGeom prst="bentConnector4">
            <a:avLst>
              <a:gd name="adj1" fmla="val -133798"/>
              <a:gd name="adj2" fmla="val 99766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0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949-188A-40F4-A733-EC2AB2D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2694-CF3D-4EB4-9BD6-0C57B938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id=“”</a:t>
            </a:r>
          </a:p>
          <a:p>
            <a:r>
              <a:rPr lang="en-US" dirty="0"/>
              <a:t>type=“”</a:t>
            </a:r>
          </a:p>
          <a:p>
            <a:r>
              <a:rPr lang="en-US" dirty="0"/>
              <a:t>name=“”</a:t>
            </a:r>
          </a:p>
          <a:p>
            <a:r>
              <a:rPr lang="en-US" dirty="0"/>
              <a:t>for=“”</a:t>
            </a:r>
          </a:p>
          <a:p>
            <a:r>
              <a:rPr lang="en-US" dirty="0"/>
              <a:t>placeholder=“”</a:t>
            </a:r>
          </a:p>
          <a:p>
            <a:r>
              <a:rPr lang="en-US" dirty="0"/>
              <a:t>value=“”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EBAD-7888-4DE8-9D7B-F4879509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HTML vs CSS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https://www.w3schools.com/html/html_intro.asp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https://en.wikipedia.org/wiki/Cascading_Style_Sheets</a:t>
            </a:r>
            <a:br>
              <a:rPr lang="en-US" sz="1400" dirty="0"/>
            </a:br>
            <a:r>
              <a:rPr lang="en-US" sz="1600" dirty="0">
                <a:hlinkClick r:id="rId5"/>
              </a:rPr>
              <a:t>https://www.w3schools.com/css/css_intro.asp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4B2CC-C86F-4D06-A854-08DBDF834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196094"/>
              </p:ext>
            </p:extLst>
          </p:nvPr>
        </p:nvGraphicFramePr>
        <p:xfrm>
          <a:off x="677333" y="2017888"/>
          <a:ext cx="1085991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956">
                  <a:extLst>
                    <a:ext uri="{9D8B030D-6E8A-4147-A177-3AD203B41FA5}">
                      <a16:colId xmlns:a16="http://schemas.microsoft.com/office/drawing/2014/main" val="1360480852"/>
                    </a:ext>
                  </a:extLst>
                </a:gridCol>
                <a:gridCol w="5429956">
                  <a:extLst>
                    <a:ext uri="{9D8B030D-6E8A-4147-A177-3AD203B41FA5}">
                      <a16:colId xmlns:a16="http://schemas.microsoft.com/office/drawing/2014/main" val="422051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 (Hyper Text Markup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CSS (Cascading Style Sheets)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7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1989, Tim Berners-Lee invented the Web with HTML as its publishing language.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(Hyper Text Markup Language) was created to help programmers </a:t>
                      </a:r>
                      <a:r>
                        <a:rPr lang="en-US" sz="2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content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 website.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uses </a:t>
                      </a:r>
                      <a:r>
                        <a:rPr lang="en-US" sz="2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help you add paragraphs, headers, pictures, bullets and other structural components.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like you would write something on a word document, HTML helps you write something on a website.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was proposed by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Hakom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Lie and co-created by Bert Bos around 1996.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to </a:t>
                      </a:r>
                      <a:r>
                        <a:rPr lang="en-US" sz="2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compliment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HTML, CSS is what makes a website look amazing.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more involved with changing a websites style rather than its content. Kind of like changing the font size, font color and positioning on a word document.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oversees the way the content looks on a page and what else goes on it to compliment that content.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94762"/>
                  </a:ext>
                </a:extLst>
              </a:tr>
            </a:tbl>
          </a:graphicData>
        </a:graphic>
      </p:graphicFrame>
      <p:pic>
        <p:nvPicPr>
          <p:cNvPr id="1026" name="Picture 2" descr="html">
            <a:extLst>
              <a:ext uri="{FF2B5EF4-FFF2-40B4-BE49-F238E27FC236}">
                <a16:creationId xmlns:a16="http://schemas.microsoft.com/office/drawing/2014/main" id="{C7202E77-C837-4007-8917-56DC26A8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8" y="56445"/>
            <a:ext cx="1769977" cy="17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">
            <a:extLst>
              <a:ext uri="{FF2B5EF4-FFF2-40B4-BE49-F238E27FC236}">
                <a16:creationId xmlns:a16="http://schemas.microsoft.com/office/drawing/2014/main" id="{B85E2140-64BD-4599-8DF8-F76024A6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83" y="69991"/>
            <a:ext cx="1903984" cy="1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B1C-BF8B-41DA-87B4-E73D8FF5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HTML4 vs HTML5</a:t>
            </a:r>
            <a:br>
              <a:rPr lang="en-US" dirty="0"/>
            </a:br>
            <a:r>
              <a:rPr lang="en-US" sz="1400" dirty="0">
                <a:hlinkClick r:id="rId2"/>
              </a:rPr>
              <a:t>https://html.spec.whatwg.org/multipage/introduction.html#is-this-html5?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D1B2-BB1D-4E5C-AB8F-7CF1625F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 is the result of a collaboration between the </a:t>
            </a:r>
            <a:r>
              <a:rPr lang="en-US" b="1" i="1" dirty="0"/>
              <a:t>World Wide Web Consortium</a:t>
            </a:r>
            <a:r>
              <a:rPr lang="en-US" dirty="0"/>
              <a:t>, or </a:t>
            </a:r>
            <a:r>
              <a:rPr lang="en-US" b="1" i="1" dirty="0"/>
              <a:t>W3C</a:t>
            </a:r>
            <a:r>
              <a:rPr lang="en-US" dirty="0"/>
              <a:t>, and the </a:t>
            </a:r>
            <a:r>
              <a:rPr lang="en-US" b="1" i="1" dirty="0"/>
              <a:t>Web Hypertext Application Technology Working Group, or </a:t>
            </a:r>
            <a:r>
              <a:rPr lang="en-US" b="1" i="1" dirty="0">
                <a:hlinkClick r:id="rId3"/>
              </a:rPr>
              <a:t>WHATWG</a:t>
            </a:r>
            <a:r>
              <a:rPr lang="en-US" dirty="0"/>
              <a:t>. </a:t>
            </a:r>
          </a:p>
          <a:p>
            <a:r>
              <a:rPr lang="en-US" dirty="0"/>
              <a:t>These organizations teamed up in 2006 to reduce HTML4’s reliance on plugins, improve error handling and replace scripting with more markups. </a:t>
            </a:r>
          </a:p>
          <a:p>
            <a:r>
              <a:rPr lang="en-US" dirty="0"/>
              <a:t>For several years, both groups worked together. In 2011, however, the groups came to the conclusion that they had different goals: the W3C wanted to publish a "finished" version of "HTML5", while the WHATWG wanted to continue working on a </a:t>
            </a:r>
            <a:r>
              <a:rPr lang="en-US" b="1" i="1" dirty="0"/>
              <a:t>Living Standard </a:t>
            </a:r>
            <a:r>
              <a:rPr lang="en-US" dirty="0"/>
              <a:t>for HTML, continuously maintaining the specification rather than freezing it in a state with known problems, and adding new features as needed to evolve the platform.</a:t>
            </a:r>
          </a:p>
          <a:p>
            <a:r>
              <a:rPr lang="en-US" dirty="0"/>
              <a:t>In 2019, the </a:t>
            </a:r>
            <a:r>
              <a:rPr lang="en-US" b="1" i="1" dirty="0"/>
              <a:t>WHATWG</a:t>
            </a:r>
            <a:r>
              <a:rPr lang="en-US" dirty="0"/>
              <a:t> and </a:t>
            </a:r>
            <a:r>
              <a:rPr lang="en-US" b="1" i="1" dirty="0"/>
              <a:t>W3C</a:t>
            </a:r>
            <a:r>
              <a:rPr lang="en-US" dirty="0"/>
              <a:t> signed an agreement to collaborate on a single version of HTML going forward.</a:t>
            </a:r>
          </a:p>
          <a:p>
            <a:r>
              <a:rPr lang="en-US" dirty="0"/>
              <a:t>Consequently, HTML5 has </a:t>
            </a:r>
            <a:r>
              <a:rPr lang="en-US" b="1" dirty="0"/>
              <a:t>greatly simplified</a:t>
            </a:r>
            <a:r>
              <a:rPr lang="en-US" dirty="0"/>
              <a:t> the process of creating web applications.</a:t>
            </a:r>
          </a:p>
          <a:p>
            <a:r>
              <a:rPr lang="en-US" dirty="0"/>
              <a:t>In HTML5, browsers work together and emphasis on accessibility and support for multimedia(without plugins) results in a </a:t>
            </a:r>
            <a:r>
              <a:rPr lang="en-US" b="1" dirty="0"/>
              <a:t>greatly simplified</a:t>
            </a:r>
            <a:r>
              <a:rPr lang="en-US" dirty="0"/>
              <a:t> the process of creating web applications and a more secure, stable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97697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16D-0A5A-4424-ACE8-43F30265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Features in HTML5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https://www.w3schools.com/html/html5_intro.asp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BDAAF38-9883-4AA2-9CDF-0855EF7D2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81020"/>
              </p:ext>
            </p:extLst>
          </p:nvPr>
        </p:nvGraphicFramePr>
        <p:xfrm>
          <a:off x="395416" y="2356833"/>
          <a:ext cx="1145471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748">
                  <a:extLst>
                    <a:ext uri="{9D8B030D-6E8A-4147-A177-3AD203B41FA5}">
                      <a16:colId xmlns:a16="http://schemas.microsoft.com/office/drawing/2014/main" val="319619597"/>
                    </a:ext>
                  </a:extLst>
                </a:gridCol>
                <a:gridCol w="7966965">
                  <a:extLst>
                    <a:ext uri="{9D8B030D-6E8A-4147-A177-3AD203B41FA5}">
                      <a16:colId xmlns:a16="http://schemas.microsoft.com/office/drawing/2014/main" val="2989177288"/>
                    </a:ext>
                  </a:extLst>
                </a:gridCol>
              </a:tblGrid>
              <a:tr h="410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5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&lt;audio&gt; &lt;/audio&gt;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audio &amp; video both support multiple formats, so the browser can choose the one it knows best. No more Flash with its security holes!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08151"/>
                  </a:ext>
                </a:extLst>
              </a:tr>
              <a:tr h="295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&lt;video&gt; &lt;/video&gt;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&lt;canvas&gt; &lt;/canvas&gt;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"flash games and graphics primitives"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7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&lt;nav&gt;&lt;/nav&gt;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Nav bar on the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&lt;header&gt;&lt;/header&gt;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container for introductory content or a set of navigational links.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4"/>
                        </a:rPr>
                        <a:t>&lt;footer&gt;&lt;/footer&gt;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footer for a document or section.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4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&lt;article&gt;&lt;/article&gt;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independent, self-contained content.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7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&lt;section&gt;&lt;/section&gt;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sections in a document (chapters, headers, footers).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9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BB3-198B-4DCB-BBB9-07FEB4E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3627"/>
            <a:ext cx="10058400" cy="1012107"/>
          </a:xfrm>
        </p:spPr>
        <p:txBody>
          <a:bodyPr anchor="t">
            <a:normAutofit/>
          </a:bodyPr>
          <a:lstStyle/>
          <a:p>
            <a:r>
              <a:rPr lang="en-US" dirty="0"/>
              <a:t>HTML – Anatomy of a Web Page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1EE59-B1C9-4D5A-AF1A-3B606935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5734"/>
            <a:ext cx="12169999" cy="542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69F503-09AB-4EA3-B3E1-5B97EE138E68}"/>
              </a:ext>
            </a:extLst>
          </p:cNvPr>
          <p:cNvSpPr/>
          <p:nvPr/>
        </p:nvSpPr>
        <p:spPr>
          <a:xfrm>
            <a:off x="911145" y="1235814"/>
            <a:ext cx="11205845" cy="414501"/>
          </a:xfrm>
          <a:prstGeom prst="rect">
            <a:avLst/>
          </a:prstGeom>
          <a:solidFill>
            <a:srgbClr val="92D05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The required HTML5 document type declaration.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8C402-9608-4E7A-A006-D3A0FC9E8442}"/>
              </a:ext>
            </a:extLst>
          </p:cNvPr>
          <p:cNvSpPr/>
          <p:nvPr/>
        </p:nvSpPr>
        <p:spPr>
          <a:xfrm>
            <a:off x="917562" y="1676913"/>
            <a:ext cx="11252437" cy="4644374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Wraps all the content on the page. Sometimes known as the root element.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A80AD-FF70-4DEC-8124-CEC409483C4A}"/>
              </a:ext>
            </a:extLst>
          </p:cNvPr>
          <p:cNvSpPr/>
          <p:nvPr/>
        </p:nvSpPr>
        <p:spPr>
          <a:xfrm>
            <a:off x="1227706" y="2241783"/>
            <a:ext cx="10889283" cy="2046974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head is a container for metadata (not to be displayed).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0AD27-E385-4B42-87F0-D68ADCC594EB}"/>
              </a:ext>
            </a:extLst>
          </p:cNvPr>
          <p:cNvSpPr/>
          <p:nvPr/>
        </p:nvSpPr>
        <p:spPr>
          <a:xfrm>
            <a:off x="1227706" y="4289091"/>
            <a:ext cx="10889285" cy="15955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36AC9-A20F-4126-AC25-F13F119FDF99}"/>
              </a:ext>
            </a:extLst>
          </p:cNvPr>
          <p:cNvSpPr/>
          <p:nvPr/>
        </p:nvSpPr>
        <p:spPr>
          <a:xfrm>
            <a:off x="1673413" y="4868420"/>
            <a:ext cx="10396006" cy="35466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CC07C-22B8-4D8D-A8DC-B808451FE964}"/>
              </a:ext>
            </a:extLst>
          </p:cNvPr>
          <p:cNvSpPr/>
          <p:nvPr/>
        </p:nvSpPr>
        <p:spPr>
          <a:xfrm>
            <a:off x="5817703" y="2821446"/>
            <a:ext cx="629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Unicode Transformation Format-8. A set of chars you’ll need for text.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BBFF3-5AA8-4A5C-8AB6-A814A5FFE0E5}"/>
              </a:ext>
            </a:extLst>
          </p:cNvPr>
          <p:cNvSpPr/>
          <p:nvPr/>
        </p:nvSpPr>
        <p:spPr>
          <a:xfrm>
            <a:off x="6100504" y="33412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title appears in the browser tab when the page is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loaded and in bookmarks.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839F8-F64D-4A82-B4D8-760D71CA9CA4}"/>
              </a:ext>
            </a:extLst>
          </p:cNvPr>
          <p:cNvSpPr/>
          <p:nvPr/>
        </p:nvSpPr>
        <p:spPr>
          <a:xfrm>
            <a:off x="6957391" y="4305285"/>
            <a:ext cx="5159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body contains all the content that you want to show web users. (text, images, videos, games, etc)</a:t>
            </a:r>
          </a:p>
        </p:txBody>
      </p:sp>
    </p:spTree>
    <p:extLst>
      <p:ext uri="{BB962C8B-B14F-4D97-AF65-F5344CB8AC3E}">
        <p14:creationId xmlns:p14="http://schemas.microsoft.com/office/powerpoint/2010/main" val="4849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8758-7CFE-4706-BCE3-3C146A4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 - Anatomy of an Element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https://devdocs.io/html/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777E-1FAB-4C66-8882-F126722F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955"/>
            <a:ext cx="10058400" cy="1477027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An </a:t>
            </a:r>
            <a:r>
              <a:rPr lang="en-US" sz="2600" b="1" i="1" dirty="0"/>
              <a:t>Element</a:t>
            </a:r>
            <a:r>
              <a:rPr lang="en-US" sz="2600" dirty="0"/>
              <a:t> designates a section of </a:t>
            </a:r>
            <a:r>
              <a:rPr lang="en-US" sz="2600" b="1" i="1" dirty="0"/>
              <a:t>HTML</a:t>
            </a:r>
            <a:r>
              <a:rPr lang="en-US" sz="2600" dirty="0"/>
              <a:t> for a specific purpose according to the </a:t>
            </a:r>
            <a:r>
              <a:rPr lang="en-US" sz="2600" b="1" i="1" dirty="0"/>
              <a:t>tags</a:t>
            </a:r>
            <a:r>
              <a:rPr lang="en-US" sz="2600" dirty="0"/>
              <a:t> on the </a:t>
            </a:r>
            <a:r>
              <a:rPr lang="en-US" sz="2600" b="1" i="1" dirty="0"/>
              <a:t>element</a:t>
            </a:r>
            <a:r>
              <a:rPr lang="en-US" sz="2600" dirty="0"/>
              <a:t>. It’s also known as the </a:t>
            </a:r>
            <a:r>
              <a:rPr lang="en-US" sz="2600" b="1" i="1" dirty="0"/>
              <a:t>Root Element</a:t>
            </a:r>
            <a:r>
              <a:rPr lang="en-US" sz="2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Text without any </a:t>
            </a:r>
            <a:r>
              <a:rPr lang="en-US" sz="2600" b="1" i="1" dirty="0"/>
              <a:t>tag</a:t>
            </a:r>
            <a:r>
              <a:rPr lang="en-US" sz="2600" dirty="0"/>
              <a:t> prints on the webpage. Text inside element </a:t>
            </a:r>
            <a:r>
              <a:rPr lang="en-US" sz="2600" b="1" i="1" dirty="0"/>
              <a:t>tags</a:t>
            </a:r>
            <a:r>
              <a:rPr lang="en-US" sz="2600" dirty="0"/>
              <a:t> will have a styling and purpose.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614AE-B95E-428E-B35F-B03542BA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93" y="4152452"/>
            <a:ext cx="5138413" cy="1579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6CE89-BCD3-4DBB-B3DC-40EF87DA0803}"/>
              </a:ext>
            </a:extLst>
          </p:cNvPr>
          <p:cNvSpPr txBox="1"/>
          <p:nvPr/>
        </p:nvSpPr>
        <p:spPr>
          <a:xfrm>
            <a:off x="259645" y="4152452"/>
            <a:ext cx="261902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means paragraph. All </a:t>
            </a:r>
            <a:r>
              <a:rPr lang="en-US" b="1" i="1" dirty="0"/>
              <a:t>tags</a:t>
            </a:r>
            <a:r>
              <a:rPr lang="en-US" dirty="0"/>
              <a:t> have angle brackets on each side.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B106EB-4D12-4D51-8A19-1DA3C7C984D8}"/>
              </a:ext>
            </a:extLst>
          </p:cNvPr>
          <p:cNvCxnSpPr>
            <a:stCxn id="5" idx="3"/>
          </p:cNvCxnSpPr>
          <p:nvPr/>
        </p:nvCxnSpPr>
        <p:spPr>
          <a:xfrm>
            <a:off x="2878667" y="4614117"/>
            <a:ext cx="891822" cy="194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DCB5E8-EC5F-4576-856F-3EAEE6CE4B6B}"/>
              </a:ext>
            </a:extLst>
          </p:cNvPr>
          <p:cNvSpPr txBox="1"/>
          <p:nvPr/>
        </p:nvSpPr>
        <p:spPr>
          <a:xfrm>
            <a:off x="1945480" y="6052856"/>
            <a:ext cx="8301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opening and closing </a:t>
            </a:r>
            <a:r>
              <a:rPr lang="en-US" b="1" i="1" dirty="0"/>
              <a:t>tags</a:t>
            </a:r>
            <a:r>
              <a:rPr lang="en-US" dirty="0"/>
              <a:t>, along with everything between them, is the </a:t>
            </a:r>
            <a:r>
              <a:rPr lang="en-US" b="1" i="1" dirty="0"/>
              <a:t>element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E4FD7-5123-49B9-982F-113EDA5DE8E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6095999" y="5731983"/>
            <a:ext cx="1" cy="3208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B11511-225E-48E6-AE33-A76447824AD2}"/>
              </a:ext>
            </a:extLst>
          </p:cNvPr>
          <p:cNvSpPr txBox="1"/>
          <p:nvPr/>
        </p:nvSpPr>
        <p:spPr>
          <a:xfrm>
            <a:off x="1945480" y="3398982"/>
            <a:ext cx="87687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the opening and closing tags is the </a:t>
            </a:r>
            <a:r>
              <a:rPr lang="en-US" b="1" i="1" dirty="0"/>
              <a:t>content</a:t>
            </a:r>
            <a:r>
              <a:rPr lang="en-US" dirty="0"/>
              <a:t>. The content prints to the webpage.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F9D81-2E8B-4DEC-8FF1-90030784A75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200002" y="3768314"/>
            <a:ext cx="129867" cy="10407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85267C-DBCC-43FF-A3D2-43A273523458}"/>
              </a:ext>
            </a:extLst>
          </p:cNvPr>
          <p:cNvSpPr txBox="1"/>
          <p:nvPr/>
        </p:nvSpPr>
        <p:spPr>
          <a:xfrm>
            <a:off x="9313332" y="4366186"/>
            <a:ext cx="261902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closing </a:t>
            </a:r>
            <a:r>
              <a:rPr lang="en-US" b="1" i="1" dirty="0"/>
              <a:t>tag</a:t>
            </a:r>
            <a:r>
              <a:rPr lang="en-US" dirty="0"/>
              <a:t> has a ‘/’ before the closing </a:t>
            </a:r>
            <a:r>
              <a:rPr lang="en-US" b="1" i="1" dirty="0"/>
              <a:t>tag</a:t>
            </a:r>
            <a:r>
              <a:rPr lang="en-US" dirty="0"/>
              <a:t> type.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AEEF13-C267-4D3C-9A7E-450CE118060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8486775" y="4809067"/>
            <a:ext cx="826557" cy="187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A86B55-845D-4138-97DD-DCFF9F365A08}"/>
              </a:ext>
            </a:extLst>
          </p:cNvPr>
          <p:cNvSpPr txBox="1"/>
          <p:nvPr/>
        </p:nvSpPr>
        <p:spPr>
          <a:xfrm>
            <a:off x="4277652" y="6455317"/>
            <a:ext cx="774036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 Some elements don’t have contents or a closing tag. (&lt;</a:t>
            </a:r>
            <a:r>
              <a:rPr lang="en-US" dirty="0" err="1"/>
              <a:t>img</a:t>
            </a:r>
            <a:r>
              <a:rPr lang="en-US" dirty="0"/>
              <a:t>&gt;, &lt;</a:t>
            </a:r>
            <a:r>
              <a:rPr lang="en-US" dirty="0" err="1"/>
              <a:t>br</a:t>
            </a:r>
            <a:r>
              <a:rPr lang="en-US" dirty="0"/>
              <a:t>&gt;, &lt;input&gt;) </a:t>
            </a:r>
          </a:p>
        </p:txBody>
      </p:sp>
    </p:spTree>
    <p:extLst>
      <p:ext uri="{BB962C8B-B14F-4D97-AF65-F5344CB8AC3E}">
        <p14:creationId xmlns:p14="http://schemas.microsoft.com/office/powerpoint/2010/main" val="25954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Nested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1B9E5-8106-4634-AF6E-B1836FE51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643" y="2995093"/>
            <a:ext cx="10058400" cy="673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821635" y="2114515"/>
            <a:ext cx="1011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can nest elements inside other elements.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17AF2-6FDA-4C41-A419-028D99DE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" y="5223058"/>
            <a:ext cx="10058400" cy="6768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EF350F-3B31-44AC-B903-DCAEE0D425EC}"/>
              </a:ext>
            </a:extLst>
          </p:cNvPr>
          <p:cNvSpPr/>
          <p:nvPr/>
        </p:nvSpPr>
        <p:spPr>
          <a:xfrm>
            <a:off x="821635" y="4218613"/>
            <a:ext cx="10111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nested element must be closed before it’s enclosing element is closed. The below will display but the styling will not be applied.</a:t>
            </a:r>
          </a:p>
        </p:txBody>
      </p:sp>
    </p:spTree>
    <p:extLst>
      <p:ext uri="{BB962C8B-B14F-4D97-AF65-F5344CB8AC3E}">
        <p14:creationId xmlns:p14="http://schemas.microsoft.com/office/powerpoint/2010/main" val="22210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Basic Text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https://www.w3schools.com/html/html_formatting.asp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821635" y="1979605"/>
            <a:ext cx="1011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Here are some examples of how to format elements </a:t>
            </a:r>
            <a:r>
              <a:rPr lang="en-US" sz="2800" b="1" i="1" dirty="0"/>
              <a:t>inline</a:t>
            </a:r>
            <a:r>
              <a:rPr lang="en-US" sz="2800" dirty="0"/>
              <a:t>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E04EA0-F39C-4632-8E36-BFAC714011F1}"/>
              </a:ext>
            </a:extLst>
          </p:cNvPr>
          <p:cNvGrpSpPr/>
          <p:nvPr/>
        </p:nvGrpSpPr>
        <p:grpSpPr>
          <a:xfrm>
            <a:off x="1784641" y="2502825"/>
            <a:ext cx="5831365" cy="3477875"/>
            <a:chOff x="2908591" y="2637735"/>
            <a:chExt cx="5831365" cy="3477875"/>
          </a:xfrm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B01317-52DA-41A4-B784-2C4CBB86ED5A}"/>
                </a:ext>
              </a:extLst>
            </p:cNvPr>
            <p:cNvSpPr/>
            <p:nvPr/>
          </p:nvSpPr>
          <p:spPr>
            <a:xfrm>
              <a:off x="2908591" y="2637735"/>
              <a:ext cx="3562662" cy="347787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&lt;b&gt;Bold text &lt;/b&gt;</a:t>
              </a:r>
            </a:p>
            <a:p>
              <a:r>
                <a:rPr lang="en-US" sz="2000" dirty="0"/>
                <a:t>&lt;strong&gt;Important text &lt;/strong&gt;</a:t>
              </a:r>
            </a:p>
            <a:p>
              <a:r>
                <a:rPr lang="en-US" sz="2000" dirty="0"/>
                <a:t>&lt;</a:t>
              </a:r>
              <a:r>
                <a:rPr lang="en-US" sz="2000" dirty="0" err="1"/>
                <a:t>i</a:t>
              </a:r>
              <a:r>
                <a:rPr lang="en-US" sz="2000" dirty="0"/>
                <a:t>&gt;italic text&lt;/</a:t>
              </a:r>
              <a:r>
                <a:rPr lang="en-US" sz="2000" dirty="0" err="1"/>
                <a:t>i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&lt;</a:t>
              </a:r>
              <a:r>
                <a:rPr lang="en-US" sz="2000" dirty="0" err="1"/>
                <a:t>em</a:t>
              </a:r>
              <a:r>
                <a:rPr lang="en-US" sz="2000" dirty="0"/>
                <a:t>&gt; Emphasized text &lt;/</a:t>
              </a:r>
              <a:r>
                <a:rPr lang="en-US" sz="2000" dirty="0" err="1"/>
                <a:t>em</a:t>
              </a:r>
              <a:r>
                <a:rPr lang="en-US" sz="2000" dirty="0"/>
                <a:t>&gt; </a:t>
              </a:r>
            </a:p>
            <a:p>
              <a:r>
                <a:rPr lang="en-US" sz="2000" dirty="0"/>
                <a:t>&lt;mark&gt;Marked text &lt;/mark&gt;</a:t>
              </a:r>
            </a:p>
            <a:p>
              <a:r>
                <a:rPr lang="en-US" sz="2000" dirty="0"/>
                <a:t>&lt;small&gt;Small text&lt;/small&gt;</a:t>
              </a:r>
            </a:p>
            <a:p>
              <a:r>
                <a:rPr lang="en-US" sz="2000" dirty="0"/>
                <a:t>&lt;del&gt;Deleted text &lt;/del&gt;</a:t>
              </a:r>
            </a:p>
            <a:p>
              <a:r>
                <a:rPr lang="en-US" sz="2000" dirty="0"/>
                <a:t>&lt;ins&gt;Inserted text &lt;/ins&gt;</a:t>
              </a:r>
            </a:p>
            <a:p>
              <a:r>
                <a:rPr lang="en-US" sz="2000" dirty="0"/>
                <a:t>&lt;sub&gt;Subscript text&lt;/sub&gt;</a:t>
              </a:r>
            </a:p>
            <a:p>
              <a:r>
                <a:rPr lang="en-US" sz="2000" dirty="0"/>
                <a:t>&lt;sup&gt;Superscript text&lt;/sup&gt;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2C3BEB-5AC6-4AD2-B83E-68EFC249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6164" y="2667715"/>
              <a:ext cx="2133792" cy="341685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58B78-047C-4EE7-A4A8-1778673CB4B6}"/>
              </a:ext>
            </a:extLst>
          </p:cNvPr>
          <p:cNvSpPr/>
          <p:nvPr/>
        </p:nvSpPr>
        <p:spPr>
          <a:xfrm>
            <a:off x="8203002" y="5286076"/>
            <a:ext cx="3114856" cy="95410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*use </a:t>
            </a:r>
            <a:r>
              <a:rPr lang="en-US" sz="2800" b="1" dirty="0"/>
              <a:t>&lt;</a:t>
            </a:r>
            <a:r>
              <a:rPr lang="en-US" sz="2800" b="1" dirty="0" err="1"/>
              <a:t>br</a:t>
            </a:r>
            <a:r>
              <a:rPr lang="en-US" sz="2800" b="1" dirty="0"/>
              <a:t>&gt; </a:t>
            </a:r>
            <a:r>
              <a:rPr lang="en-US" sz="2800" dirty="0"/>
              <a:t>to create a line break.</a:t>
            </a:r>
          </a:p>
        </p:txBody>
      </p:sp>
    </p:spTree>
    <p:extLst>
      <p:ext uri="{BB962C8B-B14F-4D97-AF65-F5344CB8AC3E}">
        <p14:creationId xmlns:p14="http://schemas.microsoft.com/office/powerpoint/2010/main" val="31402963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2543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Consolas</vt:lpstr>
      <vt:lpstr>Franklin Gothic Book</vt:lpstr>
      <vt:lpstr>1_RetrospectVTI</vt:lpstr>
      <vt:lpstr>HTML Fundamentals</vt:lpstr>
      <vt:lpstr>HTML is not a programming language; it is a markup language that defines the structure of your webpage. HTML consists of a series of elements, which you use to enclose, different parts of the content to make it appear or act a certain way. </vt:lpstr>
      <vt:lpstr>HTML vs CSS https://www.w3schools.com/html/html_intro.asp https://en.wikipedia.org/wiki/HTML https://en.wikipedia.org/wiki/Cascading_Style_Sheets https://www.w3schools.com/css/css_intro.asp</vt:lpstr>
      <vt:lpstr>HTML4 vs HTML5 https://html.spec.whatwg.org/multipage/introduction.html#is-this-html5?</vt:lpstr>
      <vt:lpstr>HTML – Features in HTML5 https://www.w3schools.com/html/html5_intro.asp</vt:lpstr>
      <vt:lpstr>HTML – Anatomy of a Web Page https://developer.mozilla.org/en-US/docs/Learn/Getting_started_with_the_web/HTML_basics</vt:lpstr>
      <vt:lpstr>HTML  - Anatomy of an Element https://developer.mozilla.org/en-US/docs/Learn/Getting_started_with_the_web/HTML_basics https://devdocs.io/html/</vt:lpstr>
      <vt:lpstr>HTML - Nested Elements</vt:lpstr>
      <vt:lpstr>HTML – Basic Text Elements https://www.w3schools.com/html/html_formatting.asp</vt:lpstr>
      <vt:lpstr>HTML - &lt;span&gt; and &lt;div&gt; Elements https://www.w3schools.com/tags/tag_span.asp</vt:lpstr>
      <vt:lpstr>HTML – Attributes https://developer.mozilla.org/en-US/docs/Learn/Getting_started_with_the_web/HTML_basics https://en.wikipedia.org/wiki/HTML_attribute</vt:lpstr>
      <vt:lpstr>HTML – Global Attributes https://developer.mozilla.org/en-US/docs/Learn/Getting_started_with_the_web/HTML_basics https://en.wikipedia.org/wiki/HTML_attribute</vt:lpstr>
      <vt:lpstr>HTML – Metadata https://itseeze.com/blog/seo-101-everything-you-need-to-know-about-metadata/</vt:lpstr>
      <vt:lpstr>HTML – Metadata inside &lt;head&gt; https://itseeze.com/blog/seo-101-everything-you-need-to-know-about-metadata/</vt:lpstr>
      <vt:lpstr>HTML – Elements inside &lt;body&gt; https://developer.mozilla.org/en-US/docs/Learn/Getting_started_with_the_web/HTML_basics</vt:lpstr>
      <vt:lpstr>HTML – Lists https://developer.mozilla.org/en-US/docs/Learn/Getting_started_with_the_web/HTML_basics</vt:lpstr>
      <vt:lpstr>HTML - Tables</vt:lpstr>
      <vt:lpstr>HTML – Entities/Character Codes https://www.w3schools.com/html/html_entities.asp https://www.w3schools.com/charsets/ref_utf_punctuation.asp</vt:lpstr>
      <vt:lpstr>HTML – Forms https://developer.mozilla.org/en-US/docs/Learn/Forms https://developer.mozilla.org/en-US/docs/Learn/Forms/Your_first_form</vt:lpstr>
      <vt:lpstr>HTML – Method Attribute and Form https://www.w3schools.com/tags/att_form_method.asp</vt:lpstr>
      <vt:lpstr>HTML - Input Types</vt:lpstr>
      <vt:lpstr>HTML – More Input Types</vt:lpstr>
      <vt:lpstr>Input Attribute Purposes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2020-03-20T13:38:29Z</dcterms:created>
  <dcterms:modified xsi:type="dcterms:W3CDTF">2020-03-24T16:24:31Z</dcterms:modified>
</cp:coreProperties>
</file>