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59" r:id="rId4"/>
    <p:sldId id="260" r:id="rId5"/>
    <p:sldId id="265" r:id="rId6"/>
    <p:sldId id="263" r:id="rId7"/>
    <p:sldId id="266" r:id="rId8"/>
    <p:sldId id="261" r:id="rId9"/>
    <p:sldId id="272" r:id="rId10"/>
    <p:sldId id="262" r:id="rId11"/>
    <p:sldId id="273"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19B22A-9A5F-4285-80FA-644F3BA1D76B}" v="240" dt="2020-03-23T17:15:44.8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77" autoAdjust="0"/>
    <p:restoredTop sz="94649" autoAdjust="0"/>
  </p:normalViewPr>
  <p:slideViewPr>
    <p:cSldViewPr snapToGrid="0">
      <p:cViewPr varScale="1">
        <p:scale>
          <a:sx n="54" d="100"/>
          <a:sy n="54" d="100"/>
        </p:scale>
        <p:origin x="96" y="504"/>
      </p:cViewPr>
      <p:guideLst/>
    </p:cSldViewPr>
  </p:slideViewPr>
  <p:outlineViewPr>
    <p:cViewPr>
      <p:scale>
        <a:sx n="33" d="100"/>
        <a:sy n="33" d="100"/>
      </p:scale>
      <p:origin x="0" y="-232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3/23/2020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3/23/2020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3/23/2020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3/23/2020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3/23/2020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3/23/2020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3/23/2020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3/23/2020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3/23/2020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3/23/2020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3/23/2020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3/23/2020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veloper.mozilla.org/en-US/docs/Web/HTTP/Method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mozilla.org/en-US/docs/Web/HTTP/Status" TargetMode="External"/><Relationship Id="rId2" Type="http://schemas.openxmlformats.org/officeDocument/2006/relationships/hyperlink" Target="https://developer.mozilla.org/en-US/docs/Web/HTTP/Session" TargetMode="Externa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hyperlink" Target="https://www.authoritylabs.com/common-http-response-codes-and-what-they-mean/" TargetMode="External"/><Relationship Id="rId4" Type="http://schemas.openxmlformats.org/officeDocument/2006/relationships/hyperlink" Target="https://tools.ietf.org/html/rfc2616#section-10"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www.smartlabsoftware.com/ref/http-status-codes.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eveloper.mozilla.org/en-US/docs/Web/HTTP/Session"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Domain_Name_Syste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eveloper.mozilla.org/en-US/docs/Web/HTTP/Sess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eveloper.mozilla.org/en-US/docs/Web/HTTP/Sess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eveloper.mozilla.org/en-US/docs/Web/HTTP/Sess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eveloper.mozilla.org/en-US/docs/Web/HTTP/Sess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mozilla.org/en-US/docs/Web/HTTP/Session"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mozilla.org/en-US/docs/Web/HTTP/Methods" TargetMode="Externa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eveloper.mozilla.org/en-US/docs/Web/HTTP/Sess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HTTP Request Lifestyle</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.NET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CBFAE-AC5A-4FDE-912D-74A078B5093C}"/>
              </a:ext>
            </a:extLst>
          </p:cNvPr>
          <p:cNvSpPr>
            <a:spLocks noGrp="1"/>
          </p:cNvSpPr>
          <p:nvPr>
            <p:ph type="title"/>
          </p:nvPr>
        </p:nvSpPr>
        <p:spPr/>
        <p:txBody>
          <a:bodyPr>
            <a:normAutofit/>
          </a:bodyPr>
          <a:lstStyle/>
          <a:p>
            <a:r>
              <a:rPr lang="en-US" dirty="0"/>
              <a:t>Request Methods</a:t>
            </a:r>
            <a:br>
              <a:rPr lang="en-US" dirty="0"/>
            </a:br>
            <a:r>
              <a:rPr lang="en-US" sz="1400" dirty="0">
                <a:hlinkClick r:id="rId2"/>
              </a:rPr>
              <a:t>https://developer.mozilla.org/en-US/docs/Web/HTTP/Methods</a:t>
            </a:r>
            <a:endParaRPr lang="en-US" dirty="0"/>
          </a:p>
        </p:txBody>
      </p:sp>
      <p:graphicFrame>
        <p:nvGraphicFramePr>
          <p:cNvPr id="8" name="Table 8">
            <a:extLst>
              <a:ext uri="{FF2B5EF4-FFF2-40B4-BE49-F238E27FC236}">
                <a16:creationId xmlns:a16="http://schemas.microsoft.com/office/drawing/2014/main" id="{87BB843E-988D-4171-B16F-34FE553506E4}"/>
              </a:ext>
            </a:extLst>
          </p:cNvPr>
          <p:cNvGraphicFramePr>
            <a:graphicFrameLocks noGrp="1"/>
          </p:cNvGraphicFramePr>
          <p:nvPr>
            <p:extLst>
              <p:ext uri="{D42A27DB-BD31-4B8C-83A1-F6EECF244321}">
                <p14:modId xmlns:p14="http://schemas.microsoft.com/office/powerpoint/2010/main" val="2508290511"/>
              </p:ext>
            </p:extLst>
          </p:nvPr>
        </p:nvGraphicFramePr>
        <p:xfrm>
          <a:off x="290945" y="1995056"/>
          <a:ext cx="11610109" cy="3963939"/>
        </p:xfrm>
        <a:graphic>
          <a:graphicData uri="http://schemas.openxmlformats.org/drawingml/2006/table">
            <a:tbl>
              <a:tblPr firstRow="1" bandRow="1">
                <a:tableStyleId>{5C22544A-7EE6-4342-B048-85BDC9FD1C3A}</a:tableStyleId>
              </a:tblPr>
              <a:tblGrid>
                <a:gridCol w="1413164">
                  <a:extLst>
                    <a:ext uri="{9D8B030D-6E8A-4147-A177-3AD203B41FA5}">
                      <a16:colId xmlns:a16="http://schemas.microsoft.com/office/drawing/2014/main" val="3206940083"/>
                    </a:ext>
                  </a:extLst>
                </a:gridCol>
                <a:gridCol w="10196945">
                  <a:extLst>
                    <a:ext uri="{9D8B030D-6E8A-4147-A177-3AD203B41FA5}">
                      <a16:colId xmlns:a16="http://schemas.microsoft.com/office/drawing/2014/main" val="3711033990"/>
                    </a:ext>
                  </a:extLst>
                </a:gridCol>
              </a:tblGrid>
              <a:tr h="397779">
                <a:tc>
                  <a:txBody>
                    <a:bodyPr/>
                    <a:lstStyle/>
                    <a:p>
                      <a:pPr algn="ctr"/>
                      <a:r>
                        <a:rPr lang="en-US" sz="2000" dirty="0"/>
                        <a:t>HTTP Verb</a:t>
                      </a:r>
                    </a:p>
                  </a:txBody>
                  <a:tcPr/>
                </a:tc>
                <a:tc>
                  <a:txBody>
                    <a:bodyPr/>
                    <a:lstStyle/>
                    <a:p>
                      <a:pPr algn="ctr"/>
                      <a:r>
                        <a:rPr lang="en-US" sz="2000" dirty="0"/>
                        <a:t>Description</a:t>
                      </a:r>
                    </a:p>
                  </a:txBody>
                  <a:tcPr/>
                </a:tc>
                <a:extLst>
                  <a:ext uri="{0D108BD9-81ED-4DB2-BD59-A6C34878D82A}">
                    <a16:rowId xmlns:a16="http://schemas.microsoft.com/office/drawing/2014/main" val="3028766743"/>
                  </a:ext>
                </a:extLst>
              </a:tr>
              <a:tr h="370840">
                <a:tc>
                  <a:txBody>
                    <a:bodyPr/>
                    <a:lstStyle/>
                    <a:p>
                      <a:pPr algn="r"/>
                      <a:r>
                        <a:rPr lang="en-US" sz="2000" b="1" dirty="0">
                          <a:solidFill>
                            <a:srgbClr val="00B050"/>
                          </a:solidFill>
                        </a:rPr>
                        <a:t>*GET</a:t>
                      </a:r>
                    </a:p>
                  </a:txBody>
                  <a:tcPr/>
                </a:tc>
                <a:tc>
                  <a:txBody>
                    <a:bodyPr/>
                    <a:lstStyle/>
                    <a:p>
                      <a:r>
                        <a:rPr lang="en-US" sz="2000" dirty="0"/>
                        <a:t>Requests a representation of the specified resource. GET should only retrieve data.</a:t>
                      </a:r>
                    </a:p>
                  </a:txBody>
                  <a:tcPr/>
                </a:tc>
                <a:extLst>
                  <a:ext uri="{0D108BD9-81ED-4DB2-BD59-A6C34878D82A}">
                    <a16:rowId xmlns:a16="http://schemas.microsoft.com/office/drawing/2014/main" val="736494215"/>
                  </a:ext>
                </a:extLst>
              </a:tr>
              <a:tr h="370840">
                <a:tc>
                  <a:txBody>
                    <a:bodyPr/>
                    <a:lstStyle/>
                    <a:p>
                      <a:pPr algn="r"/>
                      <a:r>
                        <a:rPr lang="en-US" sz="2000" b="1" dirty="0"/>
                        <a:t>HEAD</a:t>
                      </a:r>
                    </a:p>
                  </a:txBody>
                  <a:tcPr/>
                </a:tc>
                <a:tc>
                  <a:txBody>
                    <a:bodyPr/>
                    <a:lstStyle/>
                    <a:p>
                      <a:r>
                        <a:rPr lang="en-US" sz="2000" dirty="0"/>
                        <a:t>Asks for a response identical to that of a GET request, but without the response body.</a:t>
                      </a:r>
                    </a:p>
                  </a:txBody>
                  <a:tcPr/>
                </a:tc>
                <a:extLst>
                  <a:ext uri="{0D108BD9-81ED-4DB2-BD59-A6C34878D82A}">
                    <a16:rowId xmlns:a16="http://schemas.microsoft.com/office/drawing/2014/main" val="2132091035"/>
                  </a:ext>
                </a:extLst>
              </a:tr>
              <a:tr h="370840">
                <a:tc>
                  <a:txBody>
                    <a:bodyPr/>
                    <a:lstStyle/>
                    <a:p>
                      <a:pPr algn="r"/>
                      <a:r>
                        <a:rPr lang="en-US" sz="2000" b="1" dirty="0">
                          <a:solidFill>
                            <a:srgbClr val="00B050"/>
                          </a:solidFill>
                        </a:rPr>
                        <a:t>*POST</a:t>
                      </a:r>
                    </a:p>
                  </a:txBody>
                  <a:tcPr/>
                </a:tc>
                <a:tc>
                  <a:txBody>
                    <a:bodyPr/>
                    <a:lstStyle/>
                    <a:p>
                      <a:r>
                        <a:rPr lang="en-US" sz="2000" dirty="0"/>
                        <a:t>Used to submit an entity to the specified resource.</a:t>
                      </a:r>
                    </a:p>
                  </a:txBody>
                  <a:tcPr/>
                </a:tc>
                <a:extLst>
                  <a:ext uri="{0D108BD9-81ED-4DB2-BD59-A6C34878D82A}">
                    <a16:rowId xmlns:a16="http://schemas.microsoft.com/office/drawing/2014/main" val="3486559076"/>
                  </a:ext>
                </a:extLst>
              </a:tr>
              <a:tr h="370840">
                <a:tc>
                  <a:txBody>
                    <a:bodyPr/>
                    <a:lstStyle/>
                    <a:p>
                      <a:pPr algn="r"/>
                      <a:r>
                        <a:rPr lang="en-US" sz="2000" b="1" dirty="0">
                          <a:solidFill>
                            <a:srgbClr val="00B050"/>
                          </a:solidFill>
                        </a:rPr>
                        <a:t>*PUT</a:t>
                      </a:r>
                    </a:p>
                  </a:txBody>
                  <a:tcPr/>
                </a:tc>
                <a:tc>
                  <a:txBody>
                    <a:bodyPr/>
                    <a:lstStyle/>
                    <a:p>
                      <a:r>
                        <a:rPr lang="en-US" sz="2000" dirty="0"/>
                        <a:t>Replaces </a:t>
                      </a:r>
                      <a:r>
                        <a:rPr lang="en-US" sz="2000" u="sng" dirty="0"/>
                        <a:t>all</a:t>
                      </a:r>
                      <a:r>
                        <a:rPr lang="en-US" sz="2000" dirty="0"/>
                        <a:t> current representations of the target resource with the request payload.</a:t>
                      </a:r>
                    </a:p>
                  </a:txBody>
                  <a:tcPr/>
                </a:tc>
                <a:extLst>
                  <a:ext uri="{0D108BD9-81ED-4DB2-BD59-A6C34878D82A}">
                    <a16:rowId xmlns:a16="http://schemas.microsoft.com/office/drawing/2014/main" val="641628230"/>
                  </a:ext>
                </a:extLst>
              </a:tr>
              <a:tr h="370840">
                <a:tc>
                  <a:txBody>
                    <a:bodyPr/>
                    <a:lstStyle/>
                    <a:p>
                      <a:pPr algn="r"/>
                      <a:r>
                        <a:rPr lang="en-US" sz="2000" b="1" dirty="0">
                          <a:solidFill>
                            <a:srgbClr val="00B050"/>
                          </a:solidFill>
                        </a:rPr>
                        <a:t>*DELETE</a:t>
                      </a:r>
                    </a:p>
                  </a:txBody>
                  <a:tcPr/>
                </a:tc>
                <a:tc>
                  <a:txBody>
                    <a:bodyPr/>
                    <a:lstStyle/>
                    <a:p>
                      <a:r>
                        <a:rPr lang="en-US" sz="2000" dirty="0"/>
                        <a:t>Deletes the specified resource.</a:t>
                      </a:r>
                    </a:p>
                  </a:txBody>
                  <a:tcPr/>
                </a:tc>
                <a:extLst>
                  <a:ext uri="{0D108BD9-81ED-4DB2-BD59-A6C34878D82A}">
                    <a16:rowId xmlns:a16="http://schemas.microsoft.com/office/drawing/2014/main" val="2122419025"/>
                  </a:ext>
                </a:extLst>
              </a:tr>
              <a:tr h="370840">
                <a:tc>
                  <a:txBody>
                    <a:bodyPr/>
                    <a:lstStyle/>
                    <a:p>
                      <a:pPr algn="r"/>
                      <a:r>
                        <a:rPr lang="en-US" sz="2000" b="1" dirty="0"/>
                        <a:t>CONNECT</a:t>
                      </a:r>
                    </a:p>
                  </a:txBody>
                  <a:tcPr/>
                </a:tc>
                <a:tc>
                  <a:txBody>
                    <a:bodyPr/>
                    <a:lstStyle/>
                    <a:p>
                      <a:r>
                        <a:rPr lang="en-US" sz="2000" dirty="0"/>
                        <a:t>Establishes a tunnel to the server identified by the target resource.</a:t>
                      </a:r>
                    </a:p>
                  </a:txBody>
                  <a:tcPr/>
                </a:tc>
                <a:extLst>
                  <a:ext uri="{0D108BD9-81ED-4DB2-BD59-A6C34878D82A}">
                    <a16:rowId xmlns:a16="http://schemas.microsoft.com/office/drawing/2014/main" val="4098867527"/>
                  </a:ext>
                </a:extLst>
              </a:tr>
              <a:tr h="370840">
                <a:tc>
                  <a:txBody>
                    <a:bodyPr/>
                    <a:lstStyle/>
                    <a:p>
                      <a:pPr algn="r"/>
                      <a:r>
                        <a:rPr lang="en-US" sz="2000" b="1" dirty="0"/>
                        <a:t>OPTIONS</a:t>
                      </a:r>
                    </a:p>
                  </a:txBody>
                  <a:tcPr/>
                </a:tc>
                <a:tc>
                  <a:txBody>
                    <a:bodyPr/>
                    <a:lstStyle/>
                    <a:p>
                      <a:r>
                        <a:rPr lang="en-US" sz="2000" dirty="0"/>
                        <a:t>Describes the communication options for the target resource.</a:t>
                      </a:r>
                    </a:p>
                  </a:txBody>
                  <a:tcPr/>
                </a:tc>
                <a:extLst>
                  <a:ext uri="{0D108BD9-81ED-4DB2-BD59-A6C34878D82A}">
                    <a16:rowId xmlns:a16="http://schemas.microsoft.com/office/drawing/2014/main" val="1340173256"/>
                  </a:ext>
                </a:extLst>
              </a:tr>
              <a:tr h="370840">
                <a:tc>
                  <a:txBody>
                    <a:bodyPr/>
                    <a:lstStyle/>
                    <a:p>
                      <a:pPr algn="r"/>
                      <a:r>
                        <a:rPr lang="en-US" sz="2000" b="1" dirty="0"/>
                        <a:t>TRACE</a:t>
                      </a:r>
                    </a:p>
                  </a:txBody>
                  <a:tcPr/>
                </a:tc>
                <a:tc>
                  <a:txBody>
                    <a:bodyPr/>
                    <a:lstStyle/>
                    <a:p>
                      <a:r>
                        <a:rPr lang="en-US" sz="2000" dirty="0"/>
                        <a:t>Performs a message loop-back test along the path to the target resource.</a:t>
                      </a:r>
                    </a:p>
                  </a:txBody>
                  <a:tcPr/>
                </a:tc>
                <a:extLst>
                  <a:ext uri="{0D108BD9-81ED-4DB2-BD59-A6C34878D82A}">
                    <a16:rowId xmlns:a16="http://schemas.microsoft.com/office/drawing/2014/main" val="3495498708"/>
                  </a:ext>
                </a:extLst>
              </a:tr>
              <a:tr h="370840">
                <a:tc>
                  <a:txBody>
                    <a:bodyPr/>
                    <a:lstStyle/>
                    <a:p>
                      <a:pPr algn="r"/>
                      <a:r>
                        <a:rPr lang="en-US" sz="2000" b="1" dirty="0"/>
                        <a:t>PATCH</a:t>
                      </a:r>
                    </a:p>
                  </a:txBody>
                  <a:tcPr/>
                </a:tc>
                <a:tc>
                  <a:txBody>
                    <a:bodyPr/>
                    <a:lstStyle/>
                    <a:p>
                      <a:r>
                        <a:rPr lang="en-US" sz="2000" dirty="0"/>
                        <a:t>Applies partial modifications to a resource.</a:t>
                      </a:r>
                    </a:p>
                  </a:txBody>
                  <a:tcPr/>
                </a:tc>
                <a:extLst>
                  <a:ext uri="{0D108BD9-81ED-4DB2-BD59-A6C34878D82A}">
                    <a16:rowId xmlns:a16="http://schemas.microsoft.com/office/drawing/2014/main" val="3774206408"/>
                  </a:ext>
                </a:extLst>
              </a:tr>
            </a:tbl>
          </a:graphicData>
        </a:graphic>
      </p:graphicFrame>
      <p:sp>
        <p:nvSpPr>
          <p:cNvPr id="12" name="TextBox 11">
            <a:extLst>
              <a:ext uri="{FF2B5EF4-FFF2-40B4-BE49-F238E27FC236}">
                <a16:creationId xmlns:a16="http://schemas.microsoft.com/office/drawing/2014/main" id="{50F33164-9DB2-4F7E-84B9-71C781D9D549}"/>
              </a:ext>
            </a:extLst>
          </p:cNvPr>
          <p:cNvSpPr txBox="1"/>
          <p:nvPr/>
        </p:nvSpPr>
        <p:spPr>
          <a:xfrm>
            <a:off x="9742314" y="6386731"/>
            <a:ext cx="2269065" cy="461665"/>
          </a:xfrm>
          <a:prstGeom prst="rect">
            <a:avLst/>
          </a:prstGeom>
          <a:noFill/>
        </p:spPr>
        <p:txBody>
          <a:bodyPr wrap="square" rtlCol="0">
            <a:spAutoFit/>
          </a:bodyPr>
          <a:lstStyle/>
          <a:p>
            <a:pPr algn="ctr"/>
            <a:r>
              <a:rPr lang="en-US" sz="2400" dirty="0">
                <a:solidFill>
                  <a:srgbClr val="00B050"/>
                </a:solidFill>
                <a:highlight>
                  <a:srgbClr val="FFFF00"/>
                </a:highlight>
              </a:rPr>
              <a:t>*most common</a:t>
            </a:r>
          </a:p>
        </p:txBody>
      </p:sp>
    </p:spTree>
    <p:extLst>
      <p:ext uri="{BB962C8B-B14F-4D97-AF65-F5344CB8AC3E}">
        <p14:creationId xmlns:p14="http://schemas.microsoft.com/office/powerpoint/2010/main" val="469357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88A7A-C8DD-4074-997A-7FE735C163B8}"/>
              </a:ext>
            </a:extLst>
          </p:cNvPr>
          <p:cNvSpPr>
            <a:spLocks noGrp="1"/>
          </p:cNvSpPr>
          <p:nvPr>
            <p:ph type="title"/>
          </p:nvPr>
        </p:nvSpPr>
        <p:spPr/>
        <p:txBody>
          <a:bodyPr>
            <a:normAutofit/>
          </a:bodyPr>
          <a:lstStyle/>
          <a:p>
            <a:r>
              <a:rPr lang="en-US" dirty="0"/>
              <a:t>Response Status Codes</a:t>
            </a:r>
            <a:br>
              <a:rPr lang="en-US" dirty="0"/>
            </a:br>
            <a:r>
              <a:rPr lang="en-US" sz="1400" dirty="0">
                <a:hlinkClick r:id="rId2"/>
              </a:rPr>
              <a:t>https://developer.mozilla.org/en-US/docs/Web/HTTP/Session</a:t>
            </a:r>
            <a:br>
              <a:rPr lang="en-US" sz="1400" dirty="0"/>
            </a:br>
            <a:r>
              <a:rPr lang="en-US" sz="1400" dirty="0">
                <a:hlinkClick r:id="rId3"/>
              </a:rPr>
              <a:t>https://developer.mozilla.org/en-US/docs/Web/HTTP/Status</a:t>
            </a:r>
            <a:br>
              <a:rPr lang="en-US" sz="1400" dirty="0"/>
            </a:br>
            <a:r>
              <a:rPr lang="en-US" sz="1400" dirty="0">
                <a:hlinkClick r:id="rId4"/>
              </a:rPr>
              <a:t>https://tools.ietf.org/html/rfc2616#section-10</a:t>
            </a:r>
            <a:endParaRPr lang="en-US" dirty="0"/>
          </a:p>
        </p:txBody>
      </p:sp>
      <p:sp>
        <p:nvSpPr>
          <p:cNvPr id="3" name="Content Placeholder 2">
            <a:extLst>
              <a:ext uri="{FF2B5EF4-FFF2-40B4-BE49-F238E27FC236}">
                <a16:creationId xmlns:a16="http://schemas.microsoft.com/office/drawing/2014/main" id="{9D072E43-9B70-46C5-865C-B2A6864566E0}"/>
              </a:ext>
            </a:extLst>
          </p:cNvPr>
          <p:cNvSpPr>
            <a:spLocks noGrp="1"/>
          </p:cNvSpPr>
          <p:nvPr>
            <p:ph idx="1"/>
          </p:nvPr>
        </p:nvSpPr>
        <p:spPr>
          <a:xfrm>
            <a:off x="678873" y="1870364"/>
            <a:ext cx="4457571" cy="4544291"/>
          </a:xfrm>
        </p:spPr>
        <p:txBody>
          <a:bodyPr anchor="ctr">
            <a:normAutofit fontScale="92500" lnSpcReduction="10000"/>
          </a:bodyPr>
          <a:lstStyle/>
          <a:p>
            <a:r>
              <a:rPr lang="en-US" sz="2800" dirty="0"/>
              <a:t>HTTP response status codes give the result of an HTTP request. Responses are grouped in five classes:</a:t>
            </a:r>
          </a:p>
          <a:p>
            <a:pPr lvl="1">
              <a:buFont typeface="Arial" panose="020B0604020202020204" pitchFamily="34" charset="0"/>
              <a:buChar char="•"/>
            </a:pPr>
            <a:r>
              <a:rPr lang="en-US" sz="2400" dirty="0"/>
              <a:t>Informational responses (100–199),</a:t>
            </a:r>
          </a:p>
          <a:p>
            <a:pPr lvl="1">
              <a:buFont typeface="Arial" panose="020B0604020202020204" pitchFamily="34" charset="0"/>
              <a:buChar char="•"/>
            </a:pPr>
            <a:r>
              <a:rPr lang="en-US" sz="2400" dirty="0"/>
              <a:t>Successful responses (200–299),</a:t>
            </a:r>
          </a:p>
          <a:p>
            <a:pPr lvl="1">
              <a:buFont typeface="Arial" panose="020B0604020202020204" pitchFamily="34" charset="0"/>
              <a:buChar char="•"/>
            </a:pPr>
            <a:r>
              <a:rPr lang="en-US" sz="2400" dirty="0"/>
              <a:t>Redirects (300–399),</a:t>
            </a:r>
          </a:p>
          <a:p>
            <a:pPr lvl="1">
              <a:buFont typeface="Arial" panose="020B0604020202020204" pitchFamily="34" charset="0"/>
              <a:buChar char="•"/>
            </a:pPr>
            <a:r>
              <a:rPr lang="en-US" sz="2400" dirty="0"/>
              <a:t>Client errors (400–499),</a:t>
            </a:r>
          </a:p>
          <a:p>
            <a:pPr lvl="1">
              <a:buFont typeface="Arial" panose="020B0604020202020204" pitchFamily="34" charset="0"/>
              <a:buChar char="•"/>
            </a:pPr>
            <a:r>
              <a:rPr lang="en-US" sz="2400" dirty="0"/>
              <a:t>and Server errors (500–599).</a:t>
            </a:r>
          </a:p>
          <a:p>
            <a:pPr lvl="1">
              <a:buFont typeface="Arial" panose="020B0604020202020204" pitchFamily="34" charset="0"/>
              <a:buChar char="•"/>
            </a:pPr>
            <a:r>
              <a:rPr lang="en-US" sz="2400" dirty="0">
                <a:hlinkClick r:id="rId5"/>
              </a:rPr>
              <a:t>Cheat Sheet</a:t>
            </a:r>
            <a:endParaRPr lang="en-US" sz="2400" dirty="0"/>
          </a:p>
        </p:txBody>
      </p:sp>
      <p:pic>
        <p:nvPicPr>
          <p:cNvPr id="2050" name="Picture 2" descr="Image result for status codes">
            <a:extLst>
              <a:ext uri="{FF2B5EF4-FFF2-40B4-BE49-F238E27FC236}">
                <a16:creationId xmlns:a16="http://schemas.microsoft.com/office/drawing/2014/main" id="{78B92A45-BA88-410A-8440-B2922EE591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51083" y="2022764"/>
            <a:ext cx="6816034" cy="4741589"/>
          </a:xfrm>
          <a:prstGeom prst="rect">
            <a:avLst/>
          </a:prstGeom>
          <a:noFill/>
          <a:effectLst>
            <a:glow rad="50800">
              <a:schemeClr val="accent2"/>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010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88A7A-C8DD-4074-997A-7FE735C163B8}"/>
              </a:ext>
            </a:extLst>
          </p:cNvPr>
          <p:cNvSpPr>
            <a:spLocks noGrp="1"/>
          </p:cNvSpPr>
          <p:nvPr>
            <p:ph type="title"/>
          </p:nvPr>
        </p:nvSpPr>
        <p:spPr>
          <a:xfrm>
            <a:off x="1097280" y="196291"/>
            <a:ext cx="10058400" cy="1090641"/>
          </a:xfrm>
        </p:spPr>
        <p:txBody>
          <a:bodyPr anchor="t">
            <a:normAutofit fontScale="90000"/>
          </a:bodyPr>
          <a:lstStyle/>
          <a:p>
            <a:r>
              <a:rPr lang="en-US" dirty="0"/>
              <a:t>Response Status Codes</a:t>
            </a:r>
            <a:br>
              <a:rPr lang="en-US" dirty="0"/>
            </a:br>
            <a:r>
              <a:rPr lang="en-US" sz="1400" dirty="0">
                <a:hlinkClick r:id="rId2"/>
              </a:rPr>
              <a:t>https://www.smartlabsoftware.com/ref/http-status-codes.htm</a:t>
            </a:r>
            <a:br>
              <a:rPr lang="en-US" sz="1400" dirty="0"/>
            </a:br>
            <a:r>
              <a:rPr lang="en-US" sz="1600" dirty="0">
                <a:hlinkClick r:id="rId2"/>
              </a:rPr>
              <a:t>https://www.smartlabsoftware.com/ref/http-status-codes.htm</a:t>
            </a:r>
            <a:endParaRPr lang="en-US" dirty="0"/>
          </a:p>
        </p:txBody>
      </p:sp>
      <p:sp>
        <p:nvSpPr>
          <p:cNvPr id="3" name="Content Placeholder 2">
            <a:extLst>
              <a:ext uri="{FF2B5EF4-FFF2-40B4-BE49-F238E27FC236}">
                <a16:creationId xmlns:a16="http://schemas.microsoft.com/office/drawing/2014/main" id="{9D072E43-9B70-46C5-865C-B2A6864566E0}"/>
              </a:ext>
            </a:extLst>
          </p:cNvPr>
          <p:cNvSpPr>
            <a:spLocks noGrp="1"/>
          </p:cNvSpPr>
          <p:nvPr>
            <p:ph idx="1"/>
          </p:nvPr>
        </p:nvSpPr>
        <p:spPr>
          <a:xfrm>
            <a:off x="1097279" y="1870365"/>
            <a:ext cx="10058400" cy="609600"/>
          </a:xfrm>
        </p:spPr>
        <p:txBody>
          <a:bodyPr anchor="t">
            <a:normAutofit/>
          </a:bodyPr>
          <a:lstStyle/>
          <a:p>
            <a:pPr algn="ctr"/>
            <a:r>
              <a:rPr lang="en-US" sz="2400" dirty="0"/>
              <a:t>Some of the most useful Status Codes.</a:t>
            </a:r>
          </a:p>
        </p:txBody>
      </p:sp>
      <p:graphicFrame>
        <p:nvGraphicFramePr>
          <p:cNvPr id="4" name="Table 4">
            <a:extLst>
              <a:ext uri="{FF2B5EF4-FFF2-40B4-BE49-F238E27FC236}">
                <a16:creationId xmlns:a16="http://schemas.microsoft.com/office/drawing/2014/main" id="{7E552DFE-A820-4574-8B3A-37D02C09D264}"/>
              </a:ext>
            </a:extLst>
          </p:cNvPr>
          <p:cNvGraphicFramePr>
            <a:graphicFrameLocks noGrp="1"/>
          </p:cNvGraphicFramePr>
          <p:nvPr>
            <p:extLst>
              <p:ext uri="{D42A27DB-BD31-4B8C-83A1-F6EECF244321}">
                <p14:modId xmlns:p14="http://schemas.microsoft.com/office/powerpoint/2010/main" val="2109313193"/>
              </p:ext>
            </p:extLst>
          </p:nvPr>
        </p:nvGraphicFramePr>
        <p:xfrm>
          <a:off x="387926" y="1245062"/>
          <a:ext cx="11499273" cy="5557520"/>
        </p:xfrm>
        <a:graphic>
          <a:graphicData uri="http://schemas.openxmlformats.org/drawingml/2006/table">
            <a:tbl>
              <a:tblPr firstRow="1" bandRow="1">
                <a:tableStyleId>{5C22544A-7EE6-4342-B048-85BDC9FD1C3A}</a:tableStyleId>
              </a:tblPr>
              <a:tblGrid>
                <a:gridCol w="2410692">
                  <a:extLst>
                    <a:ext uri="{9D8B030D-6E8A-4147-A177-3AD203B41FA5}">
                      <a16:colId xmlns:a16="http://schemas.microsoft.com/office/drawing/2014/main" val="1303011937"/>
                    </a:ext>
                  </a:extLst>
                </a:gridCol>
                <a:gridCol w="9088581">
                  <a:extLst>
                    <a:ext uri="{9D8B030D-6E8A-4147-A177-3AD203B41FA5}">
                      <a16:colId xmlns:a16="http://schemas.microsoft.com/office/drawing/2014/main" val="2517732197"/>
                    </a:ext>
                  </a:extLst>
                </a:gridCol>
              </a:tblGrid>
              <a:tr h="343132">
                <a:tc>
                  <a:txBody>
                    <a:bodyPr/>
                    <a:lstStyle/>
                    <a:p>
                      <a:pPr algn="ctr"/>
                      <a:r>
                        <a:rPr lang="en-US" sz="1800" dirty="0"/>
                        <a:t>Code number</a:t>
                      </a:r>
                    </a:p>
                  </a:txBody>
                  <a:tcPr/>
                </a:tc>
                <a:tc>
                  <a:txBody>
                    <a:bodyPr/>
                    <a:lstStyle/>
                    <a:p>
                      <a:pPr algn="ctr"/>
                      <a:r>
                        <a:rPr lang="en-US" sz="1800" dirty="0"/>
                        <a:t>Code Meaning</a:t>
                      </a:r>
                    </a:p>
                  </a:txBody>
                  <a:tcPr/>
                </a:tc>
                <a:extLst>
                  <a:ext uri="{0D108BD9-81ED-4DB2-BD59-A6C34878D82A}">
                    <a16:rowId xmlns:a16="http://schemas.microsoft.com/office/drawing/2014/main" val="1800810181"/>
                  </a:ext>
                </a:extLst>
              </a:tr>
              <a:tr h="370840">
                <a:tc>
                  <a:txBody>
                    <a:bodyPr/>
                    <a:lstStyle/>
                    <a:p>
                      <a:r>
                        <a:rPr lang="en-US" sz="1600" b="0" dirty="0"/>
                        <a:t>200 OK</a:t>
                      </a:r>
                    </a:p>
                  </a:txBody>
                  <a:tcPr/>
                </a:tc>
                <a:tc>
                  <a:txBody>
                    <a:bodyPr/>
                    <a:lstStyle/>
                    <a:p>
                      <a:r>
                        <a:rPr lang="en-US" sz="1600" dirty="0"/>
                        <a:t>The request has succeeded.</a:t>
                      </a:r>
                    </a:p>
                  </a:txBody>
                  <a:tcPr/>
                </a:tc>
                <a:extLst>
                  <a:ext uri="{0D108BD9-81ED-4DB2-BD59-A6C34878D82A}">
                    <a16:rowId xmlns:a16="http://schemas.microsoft.com/office/drawing/2014/main" val="38199713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300 Multiple Choices</a:t>
                      </a:r>
                    </a:p>
                  </a:txBody>
                  <a:tcPr/>
                </a:tc>
                <a:tc>
                  <a:txBody>
                    <a:bodyPr/>
                    <a:lstStyle/>
                    <a:p>
                      <a:r>
                        <a:rPr lang="en-US" sz="1600" dirty="0"/>
                        <a:t>The requested resource has different choices and cannot be resolved into one. </a:t>
                      </a:r>
                    </a:p>
                  </a:txBody>
                  <a:tcPr/>
                </a:tc>
                <a:extLst>
                  <a:ext uri="{0D108BD9-81ED-4DB2-BD59-A6C34878D82A}">
                    <a16:rowId xmlns:a16="http://schemas.microsoft.com/office/drawing/2014/main" val="793995480"/>
                  </a:ext>
                </a:extLst>
              </a:tr>
              <a:tr h="370840">
                <a:tc>
                  <a:txBody>
                    <a:bodyPr/>
                    <a:lstStyle/>
                    <a:p>
                      <a:r>
                        <a:rPr lang="en-US" sz="1600" b="0" dirty="0"/>
                        <a:t>301 Moved Permanently</a:t>
                      </a:r>
                    </a:p>
                  </a:txBody>
                  <a:tcPr/>
                </a:tc>
                <a:tc>
                  <a:txBody>
                    <a:bodyPr/>
                    <a:lstStyle/>
                    <a:p>
                      <a:r>
                        <a:rPr lang="en-US" sz="1600" dirty="0"/>
                        <a:t>The requested resource has been assigned a new permanent URI</a:t>
                      </a:r>
                    </a:p>
                  </a:txBody>
                  <a:tcPr/>
                </a:tc>
                <a:extLst>
                  <a:ext uri="{0D108BD9-81ED-4DB2-BD59-A6C34878D82A}">
                    <a16:rowId xmlns:a16="http://schemas.microsoft.com/office/drawing/2014/main" val="2752402388"/>
                  </a:ext>
                </a:extLst>
              </a:tr>
              <a:tr h="370840">
                <a:tc>
                  <a:txBody>
                    <a:bodyPr/>
                    <a:lstStyle/>
                    <a:p>
                      <a:r>
                        <a:rPr lang="en-US" sz="1600" b="0" dirty="0"/>
                        <a:t>304 Not Modified</a:t>
                      </a:r>
                    </a:p>
                  </a:txBody>
                  <a:tcPr/>
                </a:tc>
                <a:tc>
                  <a:txBody>
                    <a:bodyPr/>
                    <a:lstStyle/>
                    <a:p>
                      <a:r>
                        <a:rPr lang="en-US" sz="1600" dirty="0"/>
                        <a:t>The requested resource resides temporarily under a different URI. </a:t>
                      </a:r>
                    </a:p>
                  </a:txBody>
                  <a:tcPr/>
                </a:tc>
                <a:extLst>
                  <a:ext uri="{0D108BD9-81ED-4DB2-BD59-A6C34878D82A}">
                    <a16:rowId xmlns:a16="http://schemas.microsoft.com/office/drawing/2014/main" val="2093093189"/>
                  </a:ext>
                </a:extLst>
              </a:tr>
              <a:tr h="370840">
                <a:tc>
                  <a:txBody>
                    <a:bodyPr/>
                    <a:lstStyle/>
                    <a:p>
                      <a:r>
                        <a:rPr lang="en-US" sz="1600" b="0" dirty="0"/>
                        <a:t>307 Temporary Redirect</a:t>
                      </a:r>
                    </a:p>
                  </a:txBody>
                  <a:tcPr/>
                </a:tc>
                <a:tc>
                  <a:txBody>
                    <a:bodyPr/>
                    <a:lstStyle/>
                    <a:p>
                      <a:r>
                        <a:rPr lang="en-US" sz="1600" dirty="0"/>
                        <a:t>The requested resource resides temporarily under a different URI.</a:t>
                      </a:r>
                    </a:p>
                  </a:txBody>
                  <a:tcPr/>
                </a:tc>
                <a:extLst>
                  <a:ext uri="{0D108BD9-81ED-4DB2-BD59-A6C34878D82A}">
                    <a16:rowId xmlns:a16="http://schemas.microsoft.com/office/drawing/2014/main" val="4110554930"/>
                  </a:ext>
                </a:extLst>
              </a:tr>
              <a:tr h="370840">
                <a:tc>
                  <a:txBody>
                    <a:bodyPr/>
                    <a:lstStyle/>
                    <a:p>
                      <a:r>
                        <a:rPr lang="en-US" sz="1600" b="0" dirty="0"/>
                        <a:t>400 Bad Request</a:t>
                      </a:r>
                    </a:p>
                  </a:txBody>
                  <a:tcPr/>
                </a:tc>
                <a:tc>
                  <a:txBody>
                    <a:bodyPr/>
                    <a:lstStyle/>
                    <a:p>
                      <a:r>
                        <a:rPr lang="en-US" sz="1600" dirty="0"/>
                        <a:t>The request could not be understood by the server due to malformed syntax. </a:t>
                      </a:r>
                    </a:p>
                  </a:txBody>
                  <a:tcPr/>
                </a:tc>
                <a:extLst>
                  <a:ext uri="{0D108BD9-81ED-4DB2-BD59-A6C34878D82A}">
                    <a16:rowId xmlns:a16="http://schemas.microsoft.com/office/drawing/2014/main" val="612190288"/>
                  </a:ext>
                </a:extLst>
              </a:tr>
              <a:tr h="370840">
                <a:tc>
                  <a:txBody>
                    <a:bodyPr/>
                    <a:lstStyle/>
                    <a:p>
                      <a:r>
                        <a:rPr lang="en-US" sz="1600" b="0" dirty="0"/>
                        <a:t>401 Unauthorized</a:t>
                      </a:r>
                    </a:p>
                  </a:txBody>
                  <a:tcPr/>
                </a:tc>
                <a:tc>
                  <a:txBody>
                    <a:bodyPr/>
                    <a:lstStyle/>
                    <a:p>
                      <a:r>
                        <a:rPr lang="en-US" sz="1600" dirty="0"/>
                        <a:t>The request requires user authentication.</a:t>
                      </a:r>
                    </a:p>
                  </a:txBody>
                  <a:tcPr/>
                </a:tc>
                <a:extLst>
                  <a:ext uri="{0D108BD9-81ED-4DB2-BD59-A6C34878D82A}">
                    <a16:rowId xmlns:a16="http://schemas.microsoft.com/office/drawing/2014/main" val="955641774"/>
                  </a:ext>
                </a:extLst>
              </a:tr>
              <a:tr h="370840">
                <a:tc>
                  <a:txBody>
                    <a:bodyPr/>
                    <a:lstStyle/>
                    <a:p>
                      <a:r>
                        <a:rPr lang="en-US" sz="1600" b="0" dirty="0"/>
                        <a:t>403 Forbidden</a:t>
                      </a:r>
                    </a:p>
                  </a:txBody>
                  <a:tcPr/>
                </a:tc>
                <a:tc>
                  <a:txBody>
                    <a:bodyPr/>
                    <a:lstStyle/>
                    <a:p>
                      <a:r>
                        <a:rPr lang="en-US" sz="1600" dirty="0"/>
                        <a:t>The server understood the request but is refusing to fulfill it. </a:t>
                      </a:r>
                    </a:p>
                  </a:txBody>
                  <a:tcPr/>
                </a:tc>
                <a:extLst>
                  <a:ext uri="{0D108BD9-81ED-4DB2-BD59-A6C34878D82A}">
                    <a16:rowId xmlns:a16="http://schemas.microsoft.com/office/drawing/2014/main" val="3049675516"/>
                  </a:ext>
                </a:extLst>
              </a:tr>
              <a:tr h="370840">
                <a:tc>
                  <a:txBody>
                    <a:bodyPr/>
                    <a:lstStyle/>
                    <a:p>
                      <a:r>
                        <a:rPr lang="en-US" sz="1600" b="0" dirty="0"/>
                        <a:t>404 Not Found</a:t>
                      </a:r>
                    </a:p>
                  </a:txBody>
                  <a:tcPr/>
                </a:tc>
                <a:tc>
                  <a:txBody>
                    <a:bodyPr/>
                    <a:lstStyle/>
                    <a:p>
                      <a:r>
                        <a:rPr lang="en-US" sz="1600" dirty="0"/>
                        <a:t>The server has not found anything matching the Request-URI. </a:t>
                      </a:r>
                    </a:p>
                  </a:txBody>
                  <a:tcPr/>
                </a:tc>
                <a:extLst>
                  <a:ext uri="{0D108BD9-81ED-4DB2-BD59-A6C34878D82A}">
                    <a16:rowId xmlns:a16="http://schemas.microsoft.com/office/drawing/2014/main" val="1975415414"/>
                  </a:ext>
                </a:extLst>
              </a:tr>
              <a:tr h="370840">
                <a:tc>
                  <a:txBody>
                    <a:bodyPr/>
                    <a:lstStyle/>
                    <a:p>
                      <a:r>
                        <a:rPr lang="en-US" sz="1600" b="0" dirty="0"/>
                        <a:t>410 Gone</a:t>
                      </a:r>
                    </a:p>
                  </a:txBody>
                  <a:tcPr/>
                </a:tc>
                <a:tc>
                  <a:txBody>
                    <a:bodyPr/>
                    <a:lstStyle/>
                    <a:p>
                      <a:r>
                        <a:rPr lang="en-US" sz="1600" dirty="0"/>
                        <a:t>The requested resource is no longer available at the server and no forwarding address is known.</a:t>
                      </a:r>
                    </a:p>
                  </a:txBody>
                  <a:tcPr/>
                </a:tc>
                <a:extLst>
                  <a:ext uri="{0D108BD9-81ED-4DB2-BD59-A6C34878D82A}">
                    <a16:rowId xmlns:a16="http://schemas.microsoft.com/office/drawing/2014/main" val="313725820"/>
                  </a:ext>
                </a:extLst>
              </a:tr>
              <a:tr h="370840">
                <a:tc>
                  <a:txBody>
                    <a:bodyPr/>
                    <a:lstStyle/>
                    <a:p>
                      <a:r>
                        <a:rPr lang="en-US" sz="1600" b="0" dirty="0"/>
                        <a:t>500 Internal Server Error</a:t>
                      </a:r>
                    </a:p>
                  </a:txBody>
                  <a:tcPr/>
                </a:tc>
                <a:tc>
                  <a:txBody>
                    <a:bodyPr/>
                    <a:lstStyle/>
                    <a:p>
                      <a:r>
                        <a:rPr lang="en-US" sz="1600" dirty="0"/>
                        <a:t>The server encountered an unexpected condition which prevented it from fulfilling the request.</a:t>
                      </a:r>
                    </a:p>
                  </a:txBody>
                  <a:tcPr/>
                </a:tc>
                <a:extLst>
                  <a:ext uri="{0D108BD9-81ED-4DB2-BD59-A6C34878D82A}">
                    <a16:rowId xmlns:a16="http://schemas.microsoft.com/office/drawing/2014/main" val="3643166955"/>
                  </a:ext>
                </a:extLst>
              </a:tr>
              <a:tr h="370840">
                <a:tc>
                  <a:txBody>
                    <a:bodyPr/>
                    <a:lstStyle/>
                    <a:p>
                      <a:r>
                        <a:rPr lang="en-US" sz="1600" b="0" dirty="0"/>
                        <a:t>501 Not Implemented</a:t>
                      </a:r>
                    </a:p>
                  </a:txBody>
                  <a:tcPr/>
                </a:tc>
                <a:tc>
                  <a:txBody>
                    <a:bodyPr/>
                    <a:lstStyle/>
                    <a:p>
                      <a:r>
                        <a:rPr lang="en-US" sz="1600" dirty="0"/>
                        <a:t>The server does not support the functionality required to fulfill the request. </a:t>
                      </a:r>
                    </a:p>
                  </a:txBody>
                  <a:tcPr/>
                </a:tc>
                <a:extLst>
                  <a:ext uri="{0D108BD9-81ED-4DB2-BD59-A6C34878D82A}">
                    <a16:rowId xmlns:a16="http://schemas.microsoft.com/office/drawing/2014/main" val="2140407828"/>
                  </a:ext>
                </a:extLst>
              </a:tr>
              <a:tr h="370840">
                <a:tc>
                  <a:txBody>
                    <a:bodyPr/>
                    <a:lstStyle/>
                    <a:p>
                      <a:r>
                        <a:rPr lang="en-US" sz="1600" b="0" dirty="0"/>
                        <a:t>503 Service Unavailable</a:t>
                      </a:r>
                    </a:p>
                  </a:txBody>
                  <a:tcPr/>
                </a:tc>
                <a:tc>
                  <a:txBody>
                    <a:bodyPr/>
                    <a:lstStyle/>
                    <a:p>
                      <a:r>
                        <a:rPr lang="en-US" sz="1600" dirty="0"/>
                        <a:t>Your web server is unable to handle your HTTP request at the time. </a:t>
                      </a:r>
                    </a:p>
                  </a:txBody>
                  <a:tcPr/>
                </a:tc>
                <a:extLst>
                  <a:ext uri="{0D108BD9-81ED-4DB2-BD59-A6C34878D82A}">
                    <a16:rowId xmlns:a16="http://schemas.microsoft.com/office/drawing/2014/main" val="3059438886"/>
                  </a:ext>
                </a:extLst>
              </a:tr>
              <a:tr h="370840">
                <a:tc>
                  <a:txBody>
                    <a:bodyPr/>
                    <a:lstStyle/>
                    <a:p>
                      <a:r>
                        <a:rPr lang="en-US" sz="1600" b="0" dirty="0"/>
                        <a:t>550 Permission Denied</a:t>
                      </a:r>
                    </a:p>
                  </a:txBody>
                  <a:tcPr/>
                </a:tc>
                <a:tc>
                  <a:txBody>
                    <a:bodyPr/>
                    <a:lstStyle/>
                    <a:p>
                      <a:r>
                        <a:rPr lang="en-US" sz="1600"/>
                        <a:t>Your </a:t>
                      </a:r>
                      <a:r>
                        <a:rPr lang="en-US" sz="1600" dirty="0"/>
                        <a:t>account does not have permission to perform the action you are attempting.</a:t>
                      </a:r>
                    </a:p>
                  </a:txBody>
                  <a:tcPr/>
                </a:tc>
                <a:extLst>
                  <a:ext uri="{0D108BD9-81ED-4DB2-BD59-A6C34878D82A}">
                    <a16:rowId xmlns:a16="http://schemas.microsoft.com/office/drawing/2014/main" val="901089090"/>
                  </a:ext>
                </a:extLst>
              </a:tr>
            </a:tbl>
          </a:graphicData>
        </a:graphic>
      </p:graphicFrame>
    </p:spTree>
    <p:extLst>
      <p:ext uri="{BB962C8B-B14F-4D97-AF65-F5344CB8AC3E}">
        <p14:creationId xmlns:p14="http://schemas.microsoft.com/office/powerpoint/2010/main" val="4201335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Autofit/>
          </a:bodyPr>
          <a:lstStyle/>
          <a:p>
            <a:r>
              <a:rPr lang="en-US" sz="3200" dirty="0"/>
              <a:t>HTTP sessions consist of three phases. </a:t>
            </a:r>
            <a:br>
              <a:rPr lang="en-US" sz="3200" dirty="0"/>
            </a:br>
            <a:r>
              <a:rPr lang="en-US" sz="3200" dirty="0"/>
              <a:t>The client establishes a TCP connection (or the appropriate connection if the transport layer is not TCP). The client sends its request and waits for the answer. The server processes the request, sending back its answer, providing a status code and appropriate data.</a:t>
            </a:r>
            <a:endParaRPr lang="en-US" sz="16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hlinkClick r:id="rId2"/>
              </a:rPr>
              <a:t>https://developer.mozilla.org/en-US/docs/Web/HTTP/Session</a:t>
            </a:r>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F34CA-1A1E-43D9-8014-BA7683D63338}"/>
              </a:ext>
            </a:extLst>
          </p:cNvPr>
          <p:cNvSpPr>
            <a:spLocks noGrp="1"/>
          </p:cNvSpPr>
          <p:nvPr>
            <p:ph type="title"/>
          </p:nvPr>
        </p:nvSpPr>
        <p:spPr/>
        <p:txBody>
          <a:bodyPr>
            <a:normAutofit/>
          </a:bodyPr>
          <a:lstStyle/>
          <a:p>
            <a:r>
              <a:rPr lang="en-US" dirty="0"/>
              <a:t>DNS (Domain Name System)</a:t>
            </a:r>
            <a:br>
              <a:rPr lang="en-US" dirty="0"/>
            </a:br>
            <a:r>
              <a:rPr lang="en-US" sz="1400" dirty="0">
                <a:hlinkClick r:id="rId2"/>
              </a:rPr>
              <a:t>https://en.wikipedia.org/wiki/Domain_Name_System</a:t>
            </a:r>
            <a:endParaRPr lang="en-US" dirty="0"/>
          </a:p>
        </p:txBody>
      </p:sp>
      <p:sp>
        <p:nvSpPr>
          <p:cNvPr id="3" name="Content Placeholder 2">
            <a:extLst>
              <a:ext uri="{FF2B5EF4-FFF2-40B4-BE49-F238E27FC236}">
                <a16:creationId xmlns:a16="http://schemas.microsoft.com/office/drawing/2014/main" id="{D30A3E0D-1D30-4418-B7B7-4586B10EBC1E}"/>
              </a:ext>
            </a:extLst>
          </p:cNvPr>
          <p:cNvSpPr>
            <a:spLocks noGrp="1"/>
          </p:cNvSpPr>
          <p:nvPr>
            <p:ph idx="1"/>
          </p:nvPr>
        </p:nvSpPr>
        <p:spPr>
          <a:xfrm>
            <a:off x="310244" y="1904948"/>
            <a:ext cx="4867146" cy="4593826"/>
          </a:xfrm>
        </p:spPr>
        <p:txBody>
          <a:bodyPr>
            <a:normAutofit fontScale="92500" lnSpcReduction="10000"/>
          </a:bodyPr>
          <a:lstStyle/>
          <a:p>
            <a:r>
              <a:rPr lang="en-US" sz="2400" dirty="0"/>
              <a:t>The </a:t>
            </a:r>
            <a:r>
              <a:rPr lang="en-US" sz="2400" b="1" i="1" dirty="0"/>
              <a:t>Domain Name System (DNS) </a:t>
            </a:r>
            <a:r>
              <a:rPr lang="en-US" sz="2400" dirty="0"/>
              <a:t>is essentially a directory of names and IP addresses. </a:t>
            </a:r>
          </a:p>
          <a:p>
            <a:r>
              <a:rPr lang="en-US" sz="2400" dirty="0"/>
              <a:t>It translates more readily memorized domain names (www.revature.com) to the numerical IP addresses (255.255.255) needed for locating and identifying computer services and devices over the web.</a:t>
            </a:r>
          </a:p>
          <a:p>
            <a:r>
              <a:rPr lang="en-US" sz="2400" dirty="0"/>
              <a:t>The DNS also associates identifying data with the unique domain names assigned to each connected entity. </a:t>
            </a:r>
          </a:p>
        </p:txBody>
      </p:sp>
      <p:pic>
        <p:nvPicPr>
          <p:cNvPr id="1026" name="Picture 2" descr="Image result for what is the DNS">
            <a:extLst>
              <a:ext uri="{FF2B5EF4-FFF2-40B4-BE49-F238E27FC236}">
                <a16:creationId xmlns:a16="http://schemas.microsoft.com/office/drawing/2014/main" id="{EBDC80B6-FAD8-4B43-B034-26D53823B9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7389" y="2108201"/>
            <a:ext cx="6900309" cy="4593826"/>
          </a:xfrm>
          <a:prstGeom prst="rect">
            <a:avLst/>
          </a:prstGeom>
          <a:noFill/>
          <a:effectLst>
            <a:glow rad="50800">
              <a:schemeClr val="accent2"/>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708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5FBFA-1A9D-4B69-9063-5845C5B93379}"/>
              </a:ext>
            </a:extLst>
          </p:cNvPr>
          <p:cNvSpPr>
            <a:spLocks noGrp="1"/>
          </p:cNvSpPr>
          <p:nvPr>
            <p:ph type="title"/>
          </p:nvPr>
        </p:nvSpPr>
        <p:spPr/>
        <p:txBody>
          <a:bodyPr>
            <a:normAutofit/>
          </a:bodyPr>
          <a:lstStyle/>
          <a:p>
            <a:r>
              <a:rPr lang="en-US" dirty="0"/>
              <a:t>HTTP Request </a:t>
            </a:r>
            <a:r>
              <a:rPr lang="en-US" dirty="0" err="1"/>
              <a:t>LifeCycle</a:t>
            </a:r>
            <a:br>
              <a:rPr lang="en-US" dirty="0"/>
            </a:br>
            <a:r>
              <a:rPr lang="en-US" sz="1400" dirty="0">
                <a:hlinkClick r:id="rId2"/>
              </a:rPr>
              <a:t>https://developer.mozilla.org/en-US/docs/Web/HTTP/Session</a:t>
            </a:r>
            <a:endParaRPr lang="en-US" dirty="0"/>
          </a:p>
        </p:txBody>
      </p:sp>
      <p:sp>
        <p:nvSpPr>
          <p:cNvPr id="3" name="Content Placeholder 2">
            <a:extLst>
              <a:ext uri="{FF2B5EF4-FFF2-40B4-BE49-F238E27FC236}">
                <a16:creationId xmlns:a16="http://schemas.microsoft.com/office/drawing/2014/main" id="{185B51F0-19C4-409F-8A88-5DFE567EE2B2}"/>
              </a:ext>
            </a:extLst>
          </p:cNvPr>
          <p:cNvSpPr>
            <a:spLocks noGrp="1"/>
          </p:cNvSpPr>
          <p:nvPr>
            <p:ph idx="1"/>
          </p:nvPr>
        </p:nvSpPr>
        <p:spPr>
          <a:xfrm>
            <a:off x="553270" y="1903751"/>
            <a:ext cx="4763359" cy="4527029"/>
          </a:xfrm>
        </p:spPr>
        <p:txBody>
          <a:bodyPr anchor="ctr">
            <a:normAutofit/>
          </a:bodyPr>
          <a:lstStyle/>
          <a:p>
            <a:pPr marL="0" indent="0">
              <a:buNone/>
            </a:pPr>
            <a:r>
              <a:rPr lang="en-US" sz="2800" dirty="0"/>
              <a:t>HTTP sessions consist of three basic phases:</a:t>
            </a:r>
          </a:p>
          <a:p>
            <a:pPr marL="749808" lvl="1" indent="-457200">
              <a:buFont typeface="+mj-lt"/>
              <a:buAutoNum type="arabicPeriod"/>
            </a:pPr>
            <a:r>
              <a:rPr lang="en-US" sz="2400" dirty="0"/>
              <a:t>The client establishes a TCP connection.</a:t>
            </a:r>
          </a:p>
          <a:p>
            <a:pPr marL="749808" lvl="1" indent="-457200">
              <a:buFont typeface="+mj-lt"/>
              <a:buAutoNum type="arabicPeriod"/>
            </a:pPr>
            <a:r>
              <a:rPr lang="en-US" sz="2400" dirty="0"/>
              <a:t>The client sends its </a:t>
            </a:r>
            <a:r>
              <a:rPr lang="en-US" sz="2400" b="1" i="1" dirty="0"/>
              <a:t>Request </a:t>
            </a:r>
            <a:r>
              <a:rPr lang="en-US" sz="2400" dirty="0"/>
              <a:t>and waits for the </a:t>
            </a:r>
            <a:r>
              <a:rPr lang="en-US" sz="2400" b="1" i="1" dirty="0"/>
              <a:t>Response</a:t>
            </a:r>
            <a:r>
              <a:rPr lang="en-US" sz="2400" dirty="0"/>
              <a:t>.</a:t>
            </a:r>
          </a:p>
          <a:p>
            <a:pPr marL="749808" lvl="1" indent="-457200">
              <a:buFont typeface="+mj-lt"/>
              <a:buAutoNum type="arabicPeriod"/>
            </a:pPr>
            <a:r>
              <a:rPr lang="en-US" sz="2400" dirty="0"/>
              <a:t>The server processes the request and sends back its </a:t>
            </a:r>
            <a:r>
              <a:rPr lang="en-US" sz="2400" b="1" i="1" dirty="0"/>
              <a:t>Response</a:t>
            </a:r>
            <a:r>
              <a:rPr lang="en-US" sz="2400" dirty="0"/>
              <a:t> with a </a:t>
            </a:r>
            <a:r>
              <a:rPr lang="en-US" sz="2400" b="1" i="1" dirty="0"/>
              <a:t>status code</a:t>
            </a:r>
            <a:r>
              <a:rPr lang="en-US" sz="2400" dirty="0"/>
              <a:t> and appropriate data.</a:t>
            </a:r>
          </a:p>
        </p:txBody>
      </p:sp>
      <p:pic>
        <p:nvPicPr>
          <p:cNvPr id="1026" name="Picture 2">
            <a:extLst>
              <a:ext uri="{FF2B5EF4-FFF2-40B4-BE49-F238E27FC236}">
                <a16:creationId xmlns:a16="http://schemas.microsoft.com/office/drawing/2014/main" id="{CA43FD12-3FAA-4A3A-BE55-695977450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2887" y="2087667"/>
            <a:ext cx="6562725" cy="4148241"/>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132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1EE7-FF5A-4911-89D7-DDEA17543E4C}"/>
              </a:ext>
            </a:extLst>
          </p:cNvPr>
          <p:cNvSpPr>
            <a:spLocks noGrp="1"/>
          </p:cNvSpPr>
          <p:nvPr>
            <p:ph type="title"/>
          </p:nvPr>
        </p:nvSpPr>
        <p:spPr/>
        <p:txBody>
          <a:bodyPr>
            <a:normAutofit/>
          </a:bodyPr>
          <a:lstStyle/>
          <a:p>
            <a:r>
              <a:rPr lang="en-US" dirty="0"/>
              <a:t>Establish a connection</a:t>
            </a:r>
            <a:br>
              <a:rPr lang="en-US" dirty="0"/>
            </a:br>
            <a:r>
              <a:rPr lang="en-US" sz="1400" dirty="0">
                <a:hlinkClick r:id="rId2"/>
              </a:rPr>
              <a:t>https://developer.mozilla.org/en-US/docs/Web/HTTP/Session</a:t>
            </a:r>
            <a:endParaRPr lang="en-US" dirty="0"/>
          </a:p>
        </p:txBody>
      </p:sp>
      <p:sp>
        <p:nvSpPr>
          <p:cNvPr id="3" name="Content Placeholder 2">
            <a:extLst>
              <a:ext uri="{FF2B5EF4-FFF2-40B4-BE49-F238E27FC236}">
                <a16:creationId xmlns:a16="http://schemas.microsoft.com/office/drawing/2014/main" id="{D5417D00-57E4-4359-B517-0E3E4EA0A601}"/>
              </a:ext>
            </a:extLst>
          </p:cNvPr>
          <p:cNvSpPr>
            <a:spLocks noGrp="1"/>
          </p:cNvSpPr>
          <p:nvPr>
            <p:ph idx="1"/>
          </p:nvPr>
        </p:nvSpPr>
        <p:spPr/>
        <p:txBody>
          <a:bodyPr>
            <a:normAutofit/>
          </a:bodyPr>
          <a:lstStyle/>
          <a:p>
            <a:r>
              <a:rPr lang="en-US" dirty="0"/>
              <a:t>The client establishes the connection. </a:t>
            </a:r>
          </a:p>
          <a:p>
            <a:r>
              <a:rPr lang="en-US" dirty="0"/>
              <a:t>The TCP default port is port :80. </a:t>
            </a:r>
          </a:p>
          <a:p>
            <a:r>
              <a:rPr lang="en-US" dirty="0"/>
              <a:t>The </a:t>
            </a:r>
            <a:r>
              <a:rPr lang="en-US" b="1" i="1" dirty="0"/>
              <a:t>URL</a:t>
            </a:r>
            <a:r>
              <a:rPr lang="en-US" dirty="0"/>
              <a:t> of a page to fetch contains both the domain name, and the port number.</a:t>
            </a:r>
          </a:p>
          <a:p>
            <a:r>
              <a:rPr lang="en-US" dirty="0"/>
              <a:t>The client-server model does not allow the server to send data to the client without an explicit </a:t>
            </a:r>
            <a:r>
              <a:rPr lang="en-US" b="1" i="1" dirty="0"/>
              <a:t>Request</a:t>
            </a:r>
            <a:r>
              <a:rPr lang="en-US" dirty="0"/>
              <a:t>. - workarounds are: ping the server periodically via the </a:t>
            </a:r>
            <a:r>
              <a:rPr lang="en-US" dirty="0" err="1"/>
              <a:t>XMLHTTPRequest</a:t>
            </a:r>
            <a:r>
              <a:rPr lang="en-US" dirty="0"/>
              <a:t>, Fetch APIs, using the </a:t>
            </a:r>
            <a:r>
              <a:rPr lang="en-US" dirty="0" err="1"/>
              <a:t>WebSockets</a:t>
            </a:r>
            <a:r>
              <a:rPr lang="en-US" dirty="0"/>
              <a:t> API, etc</a:t>
            </a:r>
          </a:p>
          <a:p>
            <a:endParaRPr lang="en-US" dirty="0"/>
          </a:p>
        </p:txBody>
      </p:sp>
    </p:spTree>
    <p:extLst>
      <p:ext uri="{BB962C8B-B14F-4D97-AF65-F5344CB8AC3E}">
        <p14:creationId xmlns:p14="http://schemas.microsoft.com/office/powerpoint/2010/main" val="3659160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28F6-C504-45BA-827B-930E7F260B11}"/>
              </a:ext>
            </a:extLst>
          </p:cNvPr>
          <p:cNvSpPr>
            <a:spLocks noGrp="1"/>
          </p:cNvSpPr>
          <p:nvPr>
            <p:ph type="title"/>
          </p:nvPr>
        </p:nvSpPr>
        <p:spPr/>
        <p:txBody>
          <a:bodyPr>
            <a:normAutofit/>
          </a:bodyPr>
          <a:lstStyle/>
          <a:p>
            <a:r>
              <a:rPr lang="en-US" dirty="0"/>
              <a:t>Sending A Request</a:t>
            </a:r>
            <a:br>
              <a:rPr lang="en-US" dirty="0"/>
            </a:br>
            <a:r>
              <a:rPr lang="en-US" sz="1400" dirty="0">
                <a:hlinkClick r:id="rId2"/>
              </a:rPr>
              <a:t>https://developer.mozilla.org/en-US/docs/Web/HTTP/Session</a:t>
            </a:r>
            <a:endParaRPr lang="en-US" dirty="0"/>
          </a:p>
        </p:txBody>
      </p:sp>
      <p:sp>
        <p:nvSpPr>
          <p:cNvPr id="3" name="Content Placeholder 2">
            <a:extLst>
              <a:ext uri="{FF2B5EF4-FFF2-40B4-BE49-F238E27FC236}">
                <a16:creationId xmlns:a16="http://schemas.microsoft.com/office/drawing/2014/main" id="{29C8464C-0B98-4CC5-922A-1A00163D8495}"/>
              </a:ext>
            </a:extLst>
          </p:cNvPr>
          <p:cNvSpPr>
            <a:spLocks noGrp="1"/>
          </p:cNvSpPr>
          <p:nvPr>
            <p:ph idx="1"/>
          </p:nvPr>
        </p:nvSpPr>
        <p:spPr>
          <a:xfrm>
            <a:off x="519953" y="2108202"/>
            <a:ext cx="11210085" cy="1920874"/>
          </a:xfrm>
        </p:spPr>
        <p:txBody>
          <a:bodyPr>
            <a:normAutofit/>
          </a:bodyPr>
          <a:lstStyle/>
          <a:p>
            <a:pPr>
              <a:spcBef>
                <a:spcPts val="0"/>
              </a:spcBef>
              <a:spcAft>
                <a:spcPts val="0"/>
              </a:spcAft>
            </a:pPr>
            <a:r>
              <a:rPr lang="en-US" sz="2000" dirty="0"/>
              <a:t>On connection, the user-agent (web browser) can send the request </a:t>
            </a:r>
          </a:p>
          <a:p>
            <a:pPr>
              <a:spcBef>
                <a:spcPts val="0"/>
              </a:spcBef>
              <a:spcAft>
                <a:spcPts val="0"/>
              </a:spcAft>
            </a:pPr>
            <a:r>
              <a:rPr lang="en-US" sz="2000" dirty="0"/>
              <a:t> A client request consists of text directives, separated by CRLF (carriage return, line feed), divided into three blocks:</a:t>
            </a:r>
          </a:p>
          <a:p>
            <a:pPr>
              <a:spcBef>
                <a:spcPts val="0"/>
              </a:spcBef>
              <a:spcAft>
                <a:spcPts val="0"/>
              </a:spcAft>
            </a:pPr>
            <a:r>
              <a:rPr lang="en-US" sz="2000" dirty="0"/>
              <a:t>Line 1 - </a:t>
            </a:r>
            <a:r>
              <a:rPr lang="en-US" sz="2000" dirty="0">
                <a:highlight>
                  <a:srgbClr val="00FF00"/>
                </a:highlight>
              </a:rPr>
              <a:t>request method </a:t>
            </a:r>
            <a:r>
              <a:rPr lang="en-US" sz="2000" dirty="0"/>
              <a:t>followed by </a:t>
            </a:r>
            <a:r>
              <a:rPr lang="en-US" sz="2000" dirty="0">
                <a:highlight>
                  <a:srgbClr val="FFFF00"/>
                </a:highlight>
              </a:rPr>
              <a:t>the absolute URL doc path without the protocol or domain name </a:t>
            </a:r>
            <a:r>
              <a:rPr lang="en-US" sz="2000" dirty="0"/>
              <a:t>and </a:t>
            </a:r>
            <a:r>
              <a:rPr lang="en-US" sz="2000" dirty="0">
                <a:solidFill>
                  <a:schemeClr val="bg1"/>
                </a:solidFill>
                <a:highlight>
                  <a:srgbClr val="FF0000"/>
                </a:highlight>
              </a:rPr>
              <a:t>the HTTP protocol version</a:t>
            </a:r>
          </a:p>
        </p:txBody>
      </p:sp>
      <p:grpSp>
        <p:nvGrpSpPr>
          <p:cNvPr id="7" name="Group 6">
            <a:extLst>
              <a:ext uri="{FF2B5EF4-FFF2-40B4-BE49-F238E27FC236}">
                <a16:creationId xmlns:a16="http://schemas.microsoft.com/office/drawing/2014/main" id="{026F77F7-A791-4676-A8B4-C6C8A97985DD}"/>
              </a:ext>
            </a:extLst>
          </p:cNvPr>
          <p:cNvGrpSpPr/>
          <p:nvPr/>
        </p:nvGrpSpPr>
        <p:grpSpPr>
          <a:xfrm>
            <a:off x="3800476" y="3429001"/>
            <a:ext cx="8134350" cy="3298274"/>
            <a:chOff x="4146412" y="3656565"/>
            <a:chExt cx="7788413" cy="3070709"/>
          </a:xfrm>
        </p:grpSpPr>
        <p:pic>
          <p:nvPicPr>
            <p:cNvPr id="1028" name="Picture 4">
              <a:extLst>
                <a:ext uri="{FF2B5EF4-FFF2-40B4-BE49-F238E27FC236}">
                  <a16:creationId xmlns:a16="http://schemas.microsoft.com/office/drawing/2014/main" id="{81DCC99F-104F-4A5F-9B32-C1E6E5D965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6412" y="3656565"/>
              <a:ext cx="7788413" cy="307070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419AD4D-4A0C-4182-A55C-F89E6CD4907F}"/>
                </a:ext>
              </a:extLst>
            </p:cNvPr>
            <p:cNvSpPr/>
            <p:nvPr/>
          </p:nvSpPr>
          <p:spPr>
            <a:xfrm>
              <a:off x="4324673" y="3813734"/>
              <a:ext cx="445996" cy="328638"/>
            </a:xfrm>
            <a:prstGeom prst="rect">
              <a:avLst/>
            </a:prstGeom>
            <a:solidFill>
              <a:srgbClr val="92D05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147C6EF-EDF6-48CF-9F57-5FE1C53C5C7E}"/>
                </a:ext>
              </a:extLst>
            </p:cNvPr>
            <p:cNvSpPr/>
            <p:nvPr/>
          </p:nvSpPr>
          <p:spPr>
            <a:xfrm>
              <a:off x="4833302" y="3813734"/>
              <a:ext cx="1523131" cy="347969"/>
            </a:xfrm>
            <a:prstGeom prst="rect">
              <a:avLst/>
            </a:prstGeom>
            <a:solidFill>
              <a:srgbClr val="FFFF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490BBF5-0AE6-4A19-8938-65323E8CA2CE}"/>
                </a:ext>
              </a:extLst>
            </p:cNvPr>
            <p:cNvSpPr/>
            <p:nvPr/>
          </p:nvSpPr>
          <p:spPr>
            <a:xfrm>
              <a:off x="6435584" y="3813735"/>
              <a:ext cx="944988" cy="347968"/>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25135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28F6-C504-45BA-827B-930E7F260B11}"/>
              </a:ext>
            </a:extLst>
          </p:cNvPr>
          <p:cNvSpPr>
            <a:spLocks noGrp="1"/>
          </p:cNvSpPr>
          <p:nvPr>
            <p:ph type="title"/>
          </p:nvPr>
        </p:nvSpPr>
        <p:spPr/>
        <p:txBody>
          <a:bodyPr>
            <a:normAutofit/>
          </a:bodyPr>
          <a:lstStyle/>
          <a:p>
            <a:r>
              <a:rPr lang="en-US" dirty="0"/>
              <a:t>Sending A Request</a:t>
            </a:r>
            <a:br>
              <a:rPr lang="en-US" dirty="0"/>
            </a:br>
            <a:r>
              <a:rPr lang="en-US" sz="1400" dirty="0">
                <a:hlinkClick r:id="rId2"/>
              </a:rPr>
              <a:t>https://developer.mozilla.org/en-US/docs/Web/HTTP/Session</a:t>
            </a:r>
            <a:endParaRPr lang="en-US" dirty="0"/>
          </a:p>
        </p:txBody>
      </p:sp>
      <p:sp>
        <p:nvSpPr>
          <p:cNvPr id="3" name="Content Placeholder 2">
            <a:extLst>
              <a:ext uri="{FF2B5EF4-FFF2-40B4-BE49-F238E27FC236}">
                <a16:creationId xmlns:a16="http://schemas.microsoft.com/office/drawing/2014/main" id="{29C8464C-0B98-4CC5-922A-1A00163D8495}"/>
              </a:ext>
            </a:extLst>
          </p:cNvPr>
          <p:cNvSpPr>
            <a:spLocks noGrp="1"/>
          </p:cNvSpPr>
          <p:nvPr>
            <p:ph idx="1"/>
          </p:nvPr>
        </p:nvSpPr>
        <p:spPr>
          <a:xfrm>
            <a:off x="937846" y="3187198"/>
            <a:ext cx="3819684" cy="3213602"/>
          </a:xfrm>
        </p:spPr>
        <p:txBody>
          <a:bodyPr anchor="ctr">
            <a:normAutofit fontScale="92500"/>
          </a:bodyPr>
          <a:lstStyle/>
          <a:p>
            <a:pPr lvl="1">
              <a:spcBef>
                <a:spcPts val="0"/>
              </a:spcBef>
              <a:spcAft>
                <a:spcPts val="0"/>
              </a:spcAft>
              <a:buFont typeface="Arial" panose="020B0604020202020204" pitchFamily="34" charset="0"/>
              <a:buChar char="•"/>
            </a:pPr>
            <a:r>
              <a:rPr lang="en-US" sz="2400" dirty="0">
                <a:highlight>
                  <a:srgbClr val="FFFF00"/>
                </a:highlight>
              </a:rPr>
              <a:t>other data which informs and may alter its behavior (e.g., not sending an answer if it is already cached). </a:t>
            </a:r>
            <a:endParaRPr lang="en-US" sz="2400" dirty="0">
              <a:solidFill>
                <a:schemeClr val="tx1"/>
              </a:solidFill>
              <a:highlight>
                <a:srgbClr val="FFFF00"/>
              </a:highlight>
            </a:endParaRPr>
          </a:p>
          <a:p>
            <a:pPr lvl="1">
              <a:spcBef>
                <a:spcPts val="0"/>
              </a:spcBef>
              <a:spcAft>
                <a:spcPts val="0"/>
              </a:spcAft>
              <a:buFont typeface="Arial" panose="020B0604020202020204" pitchFamily="34" charset="0"/>
              <a:buChar char="•"/>
            </a:pPr>
            <a:r>
              <a:rPr lang="en-US" sz="2400" dirty="0">
                <a:solidFill>
                  <a:schemeClr val="tx1"/>
                </a:solidFill>
                <a:highlight>
                  <a:srgbClr val="FF0000"/>
                </a:highlight>
              </a:rPr>
              <a:t> </a:t>
            </a:r>
            <a:r>
              <a:rPr lang="en-US" sz="2400" dirty="0">
                <a:solidFill>
                  <a:schemeClr val="bg1"/>
                </a:solidFill>
                <a:highlight>
                  <a:srgbClr val="FF0000"/>
                </a:highlight>
              </a:rPr>
              <a:t>an empty line.</a:t>
            </a:r>
          </a:p>
          <a:p>
            <a:pPr lvl="1">
              <a:spcBef>
                <a:spcPts val="0"/>
              </a:spcBef>
              <a:spcAft>
                <a:spcPts val="0"/>
              </a:spcAft>
              <a:buFont typeface="Arial" panose="020B0604020202020204" pitchFamily="34" charset="0"/>
              <a:buChar char="•"/>
            </a:pPr>
            <a:r>
              <a:rPr lang="en-US" sz="2400" dirty="0">
                <a:solidFill>
                  <a:schemeClr val="tx1"/>
                </a:solidFill>
              </a:rPr>
              <a:t> </a:t>
            </a:r>
            <a:r>
              <a:rPr lang="en-US" sz="2400" dirty="0">
                <a:solidFill>
                  <a:schemeClr val="bg1"/>
                </a:solidFill>
                <a:highlight>
                  <a:srgbClr val="FF00FF"/>
                </a:highlight>
              </a:rPr>
              <a:t>an (optional) data block, mainly used by the POST method which contains further data.</a:t>
            </a:r>
          </a:p>
        </p:txBody>
      </p:sp>
      <p:grpSp>
        <p:nvGrpSpPr>
          <p:cNvPr id="18" name="Group 17">
            <a:extLst>
              <a:ext uri="{FF2B5EF4-FFF2-40B4-BE49-F238E27FC236}">
                <a16:creationId xmlns:a16="http://schemas.microsoft.com/office/drawing/2014/main" id="{9AD63A4E-EBC5-4220-80CA-AFE0E89F989B}"/>
              </a:ext>
            </a:extLst>
          </p:cNvPr>
          <p:cNvGrpSpPr/>
          <p:nvPr/>
        </p:nvGrpSpPr>
        <p:grpSpPr>
          <a:xfrm>
            <a:off x="4757530" y="3022518"/>
            <a:ext cx="7219988" cy="3213602"/>
            <a:chOff x="4446663" y="3232052"/>
            <a:chExt cx="7530855" cy="3437819"/>
          </a:xfrm>
          <a:effectLst>
            <a:glow rad="50800">
              <a:schemeClr val="accent2"/>
            </a:glow>
          </a:effectLst>
        </p:grpSpPr>
        <p:pic>
          <p:nvPicPr>
            <p:cNvPr id="13" name="Picture 4">
              <a:extLst>
                <a:ext uri="{FF2B5EF4-FFF2-40B4-BE49-F238E27FC236}">
                  <a16:creationId xmlns:a16="http://schemas.microsoft.com/office/drawing/2014/main" id="{4706B998-CBCA-44BE-9639-A447D33C98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6663" y="3232052"/>
              <a:ext cx="7530855" cy="343781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1101ABD-2ADF-4F2F-91F5-A129295660D4}"/>
                </a:ext>
              </a:extLst>
            </p:cNvPr>
            <p:cNvSpPr/>
            <p:nvPr/>
          </p:nvSpPr>
          <p:spPr>
            <a:xfrm>
              <a:off x="4619029" y="3801425"/>
              <a:ext cx="3658686" cy="1152034"/>
            </a:xfrm>
            <a:prstGeom prst="rect">
              <a:avLst/>
            </a:prstGeom>
            <a:solidFill>
              <a:srgbClr val="92D05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5344ADB-AF6B-40C4-9667-FBDD972F5496}"/>
                </a:ext>
              </a:extLst>
            </p:cNvPr>
            <p:cNvSpPr/>
            <p:nvPr/>
          </p:nvSpPr>
          <p:spPr>
            <a:xfrm>
              <a:off x="4619029" y="4980778"/>
              <a:ext cx="2547338" cy="598387"/>
            </a:xfrm>
            <a:prstGeom prst="rect">
              <a:avLst/>
            </a:prstGeom>
            <a:solidFill>
              <a:srgbClr val="FFFF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42FA2A-5ECC-43A5-BFB8-A19654DBBD36}"/>
                </a:ext>
              </a:extLst>
            </p:cNvPr>
            <p:cNvSpPr/>
            <p:nvPr/>
          </p:nvSpPr>
          <p:spPr>
            <a:xfrm>
              <a:off x="4619029" y="5603158"/>
              <a:ext cx="3658686" cy="269395"/>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ED3C1B-DA42-4BBB-88EC-3AF8AE2F6CB5}"/>
                </a:ext>
              </a:extLst>
            </p:cNvPr>
            <p:cNvSpPr/>
            <p:nvPr/>
          </p:nvSpPr>
          <p:spPr>
            <a:xfrm>
              <a:off x="4619029" y="5911226"/>
              <a:ext cx="3658686" cy="269395"/>
            </a:xfrm>
            <a:prstGeom prst="rect">
              <a:avLst/>
            </a:prstGeom>
            <a:solidFill>
              <a:srgbClr val="FF00FF">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3EB53282-C5C1-4C2A-8695-81420AD7DCD4}"/>
              </a:ext>
            </a:extLst>
          </p:cNvPr>
          <p:cNvSpPr/>
          <p:nvPr/>
        </p:nvSpPr>
        <p:spPr>
          <a:xfrm>
            <a:off x="583097" y="1996187"/>
            <a:ext cx="10823456" cy="1323439"/>
          </a:xfrm>
          <a:prstGeom prst="rect">
            <a:avLst/>
          </a:prstGeom>
        </p:spPr>
        <p:txBody>
          <a:bodyPr wrap="square">
            <a:spAutoFit/>
          </a:bodyPr>
          <a:lstStyle/>
          <a:p>
            <a:pPr>
              <a:spcBef>
                <a:spcPts val="0"/>
              </a:spcBef>
              <a:spcAft>
                <a:spcPts val="0"/>
              </a:spcAft>
            </a:pPr>
            <a:r>
              <a:rPr lang="en-US" sz="3200" dirty="0"/>
              <a:t>The next lines have an HTTP header, giving the server: </a:t>
            </a:r>
          </a:p>
          <a:p>
            <a:pPr lvl="1">
              <a:spcBef>
                <a:spcPts val="0"/>
              </a:spcBef>
              <a:spcAft>
                <a:spcPts val="0"/>
              </a:spcAft>
              <a:buFont typeface="Arial" panose="020B0604020202020204" pitchFamily="34" charset="0"/>
              <a:buChar char="•"/>
            </a:pPr>
            <a:r>
              <a:rPr lang="en-US" sz="2400" dirty="0">
                <a:highlight>
                  <a:srgbClr val="00FF00"/>
                </a:highlight>
              </a:rPr>
              <a:t>information about what type of data is appropriate (e.g., what language, what MIME types)</a:t>
            </a:r>
          </a:p>
        </p:txBody>
      </p:sp>
    </p:spTree>
    <p:extLst>
      <p:ext uri="{BB962C8B-B14F-4D97-AF65-F5344CB8AC3E}">
        <p14:creationId xmlns:p14="http://schemas.microsoft.com/office/powerpoint/2010/main" val="3730791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C10267-CBC2-4E3F-A7C6-36F6DD22C669}"/>
              </a:ext>
            </a:extLst>
          </p:cNvPr>
          <p:cNvPicPr>
            <a:picLocks noChangeAspect="1"/>
          </p:cNvPicPr>
          <p:nvPr/>
        </p:nvPicPr>
        <p:blipFill>
          <a:blip r:embed="rId2"/>
          <a:stretch>
            <a:fillRect/>
          </a:stretch>
        </p:blipFill>
        <p:spPr>
          <a:xfrm>
            <a:off x="195461" y="166682"/>
            <a:ext cx="4481642" cy="6571397"/>
          </a:xfrm>
          <a:prstGeom prst="rect">
            <a:avLst/>
          </a:prstGeom>
          <a:effectLst>
            <a:glow rad="50800">
              <a:schemeClr val="accent2"/>
            </a:glow>
          </a:effectLst>
        </p:spPr>
      </p:pic>
      <p:sp>
        <p:nvSpPr>
          <p:cNvPr id="2" name="Title 1">
            <a:extLst>
              <a:ext uri="{FF2B5EF4-FFF2-40B4-BE49-F238E27FC236}">
                <a16:creationId xmlns:a16="http://schemas.microsoft.com/office/drawing/2014/main" id="{886A424D-5DE2-4D42-8FA1-5F030E1B84B5}"/>
              </a:ext>
            </a:extLst>
          </p:cNvPr>
          <p:cNvSpPr>
            <a:spLocks noGrp="1"/>
          </p:cNvSpPr>
          <p:nvPr>
            <p:ph type="title"/>
          </p:nvPr>
        </p:nvSpPr>
        <p:spPr>
          <a:xfrm>
            <a:off x="4677102" y="286603"/>
            <a:ext cx="6478577" cy="1450757"/>
          </a:xfrm>
        </p:spPr>
        <p:txBody>
          <a:bodyPr>
            <a:normAutofit/>
          </a:bodyPr>
          <a:lstStyle/>
          <a:p>
            <a:pPr algn="r"/>
            <a:r>
              <a:rPr lang="en-US" dirty="0"/>
              <a:t>Response</a:t>
            </a:r>
            <a:br>
              <a:rPr lang="en-US" dirty="0"/>
            </a:br>
            <a:r>
              <a:rPr lang="en-US" sz="1400" dirty="0">
                <a:hlinkClick r:id="rId3"/>
              </a:rPr>
              <a:t>https://developer.mozilla.org/en-US/docs/Web/HTTP/Session</a:t>
            </a:r>
            <a:endParaRPr lang="en-US" dirty="0"/>
          </a:p>
        </p:txBody>
      </p:sp>
      <p:sp>
        <p:nvSpPr>
          <p:cNvPr id="5" name="Rectangle 4">
            <a:extLst>
              <a:ext uri="{FF2B5EF4-FFF2-40B4-BE49-F238E27FC236}">
                <a16:creationId xmlns:a16="http://schemas.microsoft.com/office/drawing/2014/main" id="{C9481FC5-56F5-4D34-BCC2-8F996482B4A9}"/>
              </a:ext>
            </a:extLst>
          </p:cNvPr>
          <p:cNvSpPr/>
          <p:nvPr/>
        </p:nvSpPr>
        <p:spPr>
          <a:xfrm>
            <a:off x="421724" y="119920"/>
            <a:ext cx="1482027" cy="211653"/>
          </a:xfrm>
          <a:prstGeom prst="rect">
            <a:avLst/>
          </a:prstGeom>
          <a:solidFill>
            <a:srgbClr val="92D05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234B7EB-0637-4D1F-8416-2D231CAAAB97}"/>
              </a:ext>
            </a:extLst>
          </p:cNvPr>
          <p:cNvSpPr/>
          <p:nvPr/>
        </p:nvSpPr>
        <p:spPr>
          <a:xfrm>
            <a:off x="421723" y="378335"/>
            <a:ext cx="4105307" cy="3369206"/>
          </a:xfrm>
          <a:prstGeom prst="rect">
            <a:avLst/>
          </a:prstGeom>
          <a:solidFill>
            <a:srgbClr val="FFFF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7982A56-DCD2-431E-BB94-BABFD57BF90E}"/>
              </a:ext>
            </a:extLst>
          </p:cNvPr>
          <p:cNvSpPr/>
          <p:nvPr/>
        </p:nvSpPr>
        <p:spPr>
          <a:xfrm>
            <a:off x="421724" y="4163663"/>
            <a:ext cx="3115955" cy="2574416"/>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98A2AD-6E53-409D-AF5B-3C7F70ABCC93}"/>
              </a:ext>
            </a:extLst>
          </p:cNvPr>
          <p:cNvSpPr>
            <a:spLocks noGrp="1"/>
          </p:cNvSpPr>
          <p:nvPr>
            <p:ph idx="1"/>
          </p:nvPr>
        </p:nvSpPr>
        <p:spPr>
          <a:xfrm>
            <a:off x="4302177" y="2108201"/>
            <a:ext cx="7615003" cy="4322579"/>
          </a:xfrm>
          <a:solidFill>
            <a:schemeClr val="bg1"/>
          </a:solidFill>
          <a:ln w="25400">
            <a:solidFill>
              <a:schemeClr val="accent2"/>
            </a:solidFill>
          </a:ln>
        </p:spPr>
        <p:txBody>
          <a:bodyPr>
            <a:normAutofit fontScale="92500" lnSpcReduction="10000"/>
          </a:bodyPr>
          <a:lstStyle/>
          <a:p>
            <a:r>
              <a:rPr lang="en-US" sz="2400" dirty="0"/>
              <a:t>The server processes the </a:t>
            </a:r>
            <a:r>
              <a:rPr lang="en-US" sz="2400" b="1" i="1" dirty="0"/>
              <a:t>Request</a:t>
            </a:r>
            <a:r>
              <a:rPr lang="en-US" sz="2400" dirty="0"/>
              <a:t> and returns a </a:t>
            </a:r>
            <a:r>
              <a:rPr lang="en-US" sz="2400" b="1" i="1" dirty="0"/>
              <a:t>Response</a:t>
            </a:r>
            <a:r>
              <a:rPr lang="en-US" sz="2400" dirty="0"/>
              <a:t>. A server </a:t>
            </a:r>
            <a:r>
              <a:rPr lang="en-US" sz="2400" b="1" i="1" dirty="0"/>
              <a:t>Response</a:t>
            </a:r>
            <a:r>
              <a:rPr lang="en-US" sz="2400" dirty="0"/>
              <a:t> is formed of text directives, separated by CRLF, divided into three blocks:</a:t>
            </a:r>
          </a:p>
          <a:p>
            <a:r>
              <a:rPr lang="en-US" sz="2400" dirty="0">
                <a:highlight>
                  <a:srgbClr val="00FF00"/>
                </a:highlight>
              </a:rPr>
              <a:t>Line 1 (the status line) :an acknowledgment of the HTTP version used, and a request </a:t>
            </a:r>
            <a:r>
              <a:rPr lang="en-US" sz="2400" b="1" i="1" dirty="0">
                <a:highlight>
                  <a:srgbClr val="00FF00"/>
                </a:highlight>
              </a:rPr>
              <a:t>status code </a:t>
            </a:r>
            <a:r>
              <a:rPr lang="en-US" sz="2400" dirty="0">
                <a:highlight>
                  <a:srgbClr val="00FF00"/>
                </a:highlight>
              </a:rPr>
              <a:t>(and its meaning).</a:t>
            </a:r>
          </a:p>
          <a:p>
            <a:r>
              <a:rPr lang="en-US" sz="2400" dirty="0">
                <a:highlight>
                  <a:srgbClr val="FFFF00"/>
                </a:highlight>
              </a:rPr>
              <a:t>Subsequent lines represent specific HTTP headers, giving the client information like data type and size, compression algorithm used, hints about caching, etc. It ends with an empty line.</a:t>
            </a:r>
          </a:p>
          <a:p>
            <a:r>
              <a:rPr lang="en-US" sz="2400" dirty="0">
                <a:solidFill>
                  <a:schemeClr val="bg1"/>
                </a:solidFill>
                <a:highlight>
                  <a:srgbClr val="FF0000"/>
                </a:highlight>
              </a:rPr>
              <a:t>The final block is a data block which contains the (optional) data</a:t>
            </a:r>
          </a:p>
        </p:txBody>
      </p:sp>
    </p:spTree>
    <p:extLst>
      <p:ext uri="{BB962C8B-B14F-4D97-AF65-F5344CB8AC3E}">
        <p14:creationId xmlns:p14="http://schemas.microsoft.com/office/powerpoint/2010/main" val="359943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111AAF-472A-48B4-9B73-F669650F9F51}"/>
              </a:ext>
            </a:extLst>
          </p:cNvPr>
          <p:cNvPicPr>
            <a:picLocks noChangeAspect="1"/>
          </p:cNvPicPr>
          <p:nvPr/>
        </p:nvPicPr>
        <p:blipFill>
          <a:blip r:embed="rId2"/>
          <a:stretch>
            <a:fillRect/>
          </a:stretch>
        </p:blipFill>
        <p:spPr>
          <a:xfrm>
            <a:off x="717380" y="4152275"/>
            <a:ext cx="9461846" cy="2516014"/>
          </a:xfrm>
          <a:prstGeom prst="rect">
            <a:avLst/>
          </a:prstGeom>
          <a:effectLst>
            <a:glow rad="50800">
              <a:schemeClr val="accent2"/>
            </a:glow>
          </a:effectLst>
        </p:spPr>
      </p:pic>
      <p:sp>
        <p:nvSpPr>
          <p:cNvPr id="2" name="Title 1">
            <a:extLst>
              <a:ext uri="{FF2B5EF4-FFF2-40B4-BE49-F238E27FC236}">
                <a16:creationId xmlns:a16="http://schemas.microsoft.com/office/drawing/2014/main" id="{E1FCBFAE-AC5A-4FDE-912D-74A078B5093C}"/>
              </a:ext>
            </a:extLst>
          </p:cNvPr>
          <p:cNvSpPr>
            <a:spLocks noGrp="1"/>
          </p:cNvSpPr>
          <p:nvPr>
            <p:ph type="title"/>
          </p:nvPr>
        </p:nvSpPr>
        <p:spPr/>
        <p:txBody>
          <a:bodyPr>
            <a:normAutofit/>
          </a:bodyPr>
          <a:lstStyle/>
          <a:p>
            <a:r>
              <a:rPr lang="en-US" dirty="0"/>
              <a:t>Request Methods</a:t>
            </a:r>
            <a:br>
              <a:rPr lang="en-US" dirty="0"/>
            </a:br>
            <a:r>
              <a:rPr lang="en-US" sz="1400" dirty="0">
                <a:hlinkClick r:id="rId3"/>
              </a:rPr>
              <a:t>https://developer.mozilla.org/en-US/docs/Web/HTTP/Methods</a:t>
            </a:r>
            <a:br>
              <a:rPr lang="en-US" sz="1400" dirty="0"/>
            </a:br>
            <a:r>
              <a:rPr lang="en-US" sz="1400" dirty="0">
                <a:hlinkClick r:id="rId4"/>
              </a:rPr>
              <a:t>https://developer.mozilla.org/en-US/docs/Web/HTTP/Session</a:t>
            </a:r>
            <a:endParaRPr lang="en-US" dirty="0"/>
          </a:p>
        </p:txBody>
      </p:sp>
      <p:sp>
        <p:nvSpPr>
          <p:cNvPr id="3" name="Content Placeholder 2">
            <a:extLst>
              <a:ext uri="{FF2B5EF4-FFF2-40B4-BE49-F238E27FC236}">
                <a16:creationId xmlns:a16="http://schemas.microsoft.com/office/drawing/2014/main" id="{29401351-546D-487D-BB00-D2088687A651}"/>
              </a:ext>
            </a:extLst>
          </p:cNvPr>
          <p:cNvSpPr>
            <a:spLocks noGrp="1"/>
          </p:cNvSpPr>
          <p:nvPr>
            <p:ph idx="1"/>
          </p:nvPr>
        </p:nvSpPr>
        <p:spPr>
          <a:xfrm>
            <a:off x="404735" y="1913332"/>
            <a:ext cx="11467476" cy="2238944"/>
          </a:xfrm>
        </p:spPr>
        <p:txBody>
          <a:bodyPr/>
          <a:lstStyle/>
          <a:p>
            <a:pPr marL="0" indent="0">
              <a:buNone/>
            </a:pPr>
            <a:r>
              <a:rPr lang="en-US" sz="2400" dirty="0"/>
              <a:t>Request </a:t>
            </a:r>
            <a:r>
              <a:rPr lang="en-US" sz="2400" b="1" i="1" dirty="0"/>
              <a:t>methods</a:t>
            </a:r>
            <a:r>
              <a:rPr lang="en-US" sz="2400" dirty="0"/>
              <a:t> (</a:t>
            </a:r>
            <a:r>
              <a:rPr lang="en-US" sz="2400" b="1" i="1" dirty="0"/>
              <a:t>HTTP verbs</a:t>
            </a:r>
            <a:r>
              <a:rPr lang="en-US" sz="2400" dirty="0"/>
              <a:t>) indicate the desired action to be performed on a resource. The most common requests are </a:t>
            </a:r>
            <a:r>
              <a:rPr lang="en-US" sz="2400" b="1" i="1" dirty="0"/>
              <a:t>GET</a:t>
            </a:r>
            <a:r>
              <a:rPr lang="en-US" sz="2400" dirty="0"/>
              <a:t> and </a:t>
            </a:r>
            <a:r>
              <a:rPr lang="en-US" sz="2400" b="1" i="1" dirty="0"/>
              <a:t>POST</a:t>
            </a:r>
            <a:r>
              <a:rPr lang="en-US" sz="2400" dirty="0"/>
              <a:t>. There are also </a:t>
            </a:r>
            <a:r>
              <a:rPr lang="en-US" sz="2400" b="1" i="1" dirty="0"/>
              <a:t>PUT</a:t>
            </a:r>
            <a:r>
              <a:rPr lang="en-US" sz="2400" dirty="0"/>
              <a:t>, </a:t>
            </a:r>
            <a:r>
              <a:rPr lang="en-US" sz="2400" b="1" i="1" dirty="0"/>
              <a:t>DELETE</a:t>
            </a:r>
            <a:r>
              <a:rPr lang="en-US" sz="2400" dirty="0"/>
              <a:t>, </a:t>
            </a:r>
            <a:r>
              <a:rPr lang="en-US" sz="2400" b="1" i="1" dirty="0"/>
              <a:t>TRACE</a:t>
            </a:r>
            <a:r>
              <a:rPr lang="en-US" sz="2400" dirty="0"/>
              <a:t>, </a:t>
            </a:r>
            <a:r>
              <a:rPr lang="en-US" sz="2400" b="1" i="1" dirty="0"/>
              <a:t>HEAD</a:t>
            </a:r>
            <a:r>
              <a:rPr lang="en-US" sz="2400" dirty="0"/>
              <a:t>, </a:t>
            </a:r>
            <a:r>
              <a:rPr lang="en-US" sz="2400" b="1" i="1" dirty="0"/>
              <a:t>CONNECT</a:t>
            </a:r>
            <a:r>
              <a:rPr lang="en-US" sz="2400" dirty="0"/>
              <a:t>, </a:t>
            </a:r>
            <a:r>
              <a:rPr lang="en-US" sz="2400" b="1" i="1" dirty="0"/>
              <a:t>OPTIONS</a:t>
            </a:r>
            <a:r>
              <a:rPr lang="en-US" sz="2400" dirty="0"/>
              <a:t>.</a:t>
            </a:r>
          </a:p>
          <a:p>
            <a:pPr lvl="1">
              <a:buFont typeface="Arial" panose="020B0604020202020204" pitchFamily="34" charset="0"/>
              <a:buChar char="•"/>
            </a:pPr>
            <a:r>
              <a:rPr lang="en-US" sz="2000" dirty="0"/>
              <a:t>The </a:t>
            </a:r>
            <a:r>
              <a:rPr lang="en-US" sz="2000" b="1" i="1" dirty="0"/>
              <a:t>POST</a:t>
            </a:r>
            <a:r>
              <a:rPr lang="en-US" sz="2000" dirty="0"/>
              <a:t> method sends data to a server. POST is used mainly for HTML Forms.</a:t>
            </a:r>
          </a:p>
          <a:p>
            <a:pPr lvl="1">
              <a:buFont typeface="Arial" panose="020B0604020202020204" pitchFamily="34" charset="0"/>
              <a:buChar char="•"/>
            </a:pPr>
            <a:r>
              <a:rPr lang="en-US" sz="2000" dirty="0"/>
              <a:t>The </a:t>
            </a:r>
            <a:r>
              <a:rPr lang="en-US" sz="2000" b="1" i="1" dirty="0"/>
              <a:t>GET</a:t>
            </a:r>
            <a:r>
              <a:rPr lang="en-US" sz="2000" dirty="0"/>
              <a:t> method only retrieves data.</a:t>
            </a:r>
          </a:p>
          <a:p>
            <a:endParaRPr lang="en-US" dirty="0"/>
          </a:p>
        </p:txBody>
      </p:sp>
      <p:pic>
        <p:nvPicPr>
          <p:cNvPr id="4" name="Picture 3">
            <a:extLst>
              <a:ext uri="{FF2B5EF4-FFF2-40B4-BE49-F238E27FC236}">
                <a16:creationId xmlns:a16="http://schemas.microsoft.com/office/drawing/2014/main" id="{9E35CECD-2355-4F40-8B27-6C1A96BBDE51}"/>
              </a:ext>
            </a:extLst>
          </p:cNvPr>
          <p:cNvPicPr>
            <a:picLocks noChangeAspect="1"/>
          </p:cNvPicPr>
          <p:nvPr/>
        </p:nvPicPr>
        <p:blipFill>
          <a:blip r:embed="rId5"/>
          <a:stretch>
            <a:fillRect/>
          </a:stretch>
        </p:blipFill>
        <p:spPr>
          <a:xfrm>
            <a:off x="6215755" y="3779525"/>
            <a:ext cx="5404618" cy="1630758"/>
          </a:xfrm>
          <a:prstGeom prst="rect">
            <a:avLst/>
          </a:prstGeom>
          <a:effectLst>
            <a:glow rad="50800">
              <a:schemeClr val="accent2"/>
            </a:glow>
          </a:effectLst>
        </p:spPr>
      </p:pic>
    </p:spTree>
    <p:extLst>
      <p:ext uri="{BB962C8B-B14F-4D97-AF65-F5344CB8AC3E}">
        <p14:creationId xmlns:p14="http://schemas.microsoft.com/office/powerpoint/2010/main" val="325086604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{57BAADA8-E363-486B-8A7E-CD8A4DE48F4A}tf56160789</Template>
  <TotalTime>0</TotalTime>
  <Words>1218</Words>
  <Application>Microsoft Office PowerPoint</Application>
  <PresentationFormat>Widescreen</PresentationFormat>
  <Paragraphs>99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Calibri</vt:lpstr>
      <vt:lpstr>Franklin Gothic Book</vt:lpstr>
      <vt:lpstr>1_RetrospectVTI</vt:lpstr>
      <vt:lpstr>HTTP Request Lifestyle</vt:lpstr>
      <vt:lpstr>HTTP sessions consist of three phases.  The client establishes a TCP connection (or the appropriate connection if the transport layer is not TCP). The client sends its request and waits for the answer. The server processes the request, sending back its answer, providing a status code and appropriate data.</vt:lpstr>
      <vt:lpstr>DNS (Domain Name System) https://en.wikipedia.org/wiki/Domain_Name_System</vt:lpstr>
      <vt:lpstr>HTTP Request LifeCycle https://developer.mozilla.org/en-US/docs/Web/HTTP/Session</vt:lpstr>
      <vt:lpstr>Establish a connection https://developer.mozilla.org/en-US/docs/Web/HTTP/Session</vt:lpstr>
      <vt:lpstr>Sending A Request https://developer.mozilla.org/en-US/docs/Web/HTTP/Session</vt:lpstr>
      <vt:lpstr>Sending A Request https://developer.mozilla.org/en-US/docs/Web/HTTP/Session</vt:lpstr>
      <vt:lpstr>Response https://developer.mozilla.org/en-US/docs/Web/HTTP/Session</vt:lpstr>
      <vt:lpstr>Request Methods https://developer.mozilla.org/en-US/docs/Web/HTTP/Methods https://developer.mozilla.org/en-US/docs/Web/HTTP/Session</vt:lpstr>
      <vt:lpstr>Request Methods https://developer.mozilla.org/en-US/docs/Web/HTTP/Methods</vt:lpstr>
      <vt:lpstr>Response Status Codes https://developer.mozilla.org/en-US/docs/Web/HTTP/Session https://developer.mozilla.org/en-US/docs/Web/HTTP/Status https://tools.ietf.org/html/rfc2616#section-10</vt:lpstr>
      <vt:lpstr>Response Status Codes https://www.smartlabsoftware.com/ref/http-status-codes.htm https://www.smartlabsoftware.com/ref/http-status-codes.htm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2020-03-20T13:43:46Z</dcterms:created>
  <dcterms:modified xsi:type="dcterms:W3CDTF">2020-03-24T03:25:29Z</dcterms:modified>
</cp:coreProperties>
</file>