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2" r:id="rId4"/>
    <p:sldId id="296" r:id="rId5"/>
    <p:sldId id="297" r:id="rId6"/>
    <p:sldId id="298" r:id="rId7"/>
    <p:sldId id="300" r:id="rId8"/>
    <p:sldId id="301" r:id="rId9"/>
    <p:sldId id="276" r:id="rId10"/>
    <p:sldId id="302" r:id="rId11"/>
    <p:sldId id="275" r:id="rId12"/>
    <p:sldId id="260" r:id="rId13"/>
    <p:sldId id="305" r:id="rId14"/>
    <p:sldId id="306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A10C2-2703-4B1B-A183-62CCAEC93467}" v="78" dt="2020-04-10T04:29:12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avascript.info/property-accessors#getters-and-set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inheritance#writing-doesn-t-use-prototype" TargetMode="External"/><Relationship Id="rId2" Type="http://schemas.openxmlformats.org/officeDocument/2006/relationships/hyperlink" Target="https://javascript.info/prototype-inherit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methods" TargetMode="External"/><Relationship Id="rId2" Type="http://schemas.openxmlformats.org/officeDocument/2006/relationships/hyperlink" Target="https://javascript.info/function-proto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prototype-methods" TargetMode="External"/><Relationship Id="rId2" Type="http://schemas.openxmlformats.org/officeDocument/2006/relationships/hyperlink" Target="https://javascript.info/function-prototyp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#Sub_classing_with_extends" TargetMode="External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" TargetMode="External"/><Relationship Id="rId2" Type="http://schemas.openxmlformats.org/officeDocument/2006/relationships/hyperlink" Target="https://developer.mozilla.org/en-US/docs/Learn/JavaScript/First_steps/A_first_splas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" TargetMode="External"/><Relationship Id="rId2" Type="http://schemas.openxmlformats.org/officeDocument/2006/relationships/hyperlink" Target="https://developer.mozilla.org/en-US/docs/Learn/JavaScript/First_steps/A_first_splas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vascript.info/object#property-value-shortha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the-for-in-loop" TargetMode="External"/><Relationship Id="rId2" Type="http://schemas.openxmlformats.org/officeDocument/2006/relationships/hyperlink" Target="https://javascript.info/object#property-existence-test-in-op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object#cloning-and-merging-object-assig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avascript.info/constructor-n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mozilla.org/en-US/docs/Web/JavaScript/Reference/Clas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JavaScript</a:t>
            </a:r>
            <a:br>
              <a:rPr lang="en-US" sz="8000" dirty="0"/>
            </a:br>
            <a:r>
              <a:rPr lang="en-US" sz="8000" dirty="0"/>
              <a:t>Objects and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DEF7-F85C-4B44-95C3-F34DC32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023956" cy="1450757"/>
          </a:xfrm>
        </p:spPr>
        <p:txBody>
          <a:bodyPr>
            <a:normAutofit/>
          </a:bodyPr>
          <a:lstStyle/>
          <a:p>
            <a:r>
              <a:rPr lang="en-US" dirty="0"/>
              <a:t>JS Class Parts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1CA7-A423-494F-AB60-EE3E704D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08202"/>
            <a:ext cx="6654511" cy="23971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i="1" dirty="0"/>
              <a:t>constructor method </a:t>
            </a:r>
            <a:r>
              <a:rPr lang="en-US" dirty="0"/>
              <a:t>creates and initializes an object created with a class template. </a:t>
            </a:r>
            <a:r>
              <a:rPr lang="en-US" b="1" u="sng" dirty="0"/>
              <a:t>There can be only one…</a:t>
            </a:r>
            <a:r>
              <a:rPr lang="en-US" dirty="0"/>
              <a:t> (</a:t>
            </a:r>
            <a:r>
              <a:rPr lang="en-US" sz="1600" dirty="0"/>
              <a:t>constructor in a class).</a:t>
            </a:r>
          </a:p>
          <a:p>
            <a:r>
              <a:rPr lang="en-US" b="1" i="1" dirty="0"/>
              <a:t>Instance Properties</a:t>
            </a:r>
            <a:r>
              <a:rPr lang="en-US" dirty="0"/>
              <a:t> - must be defined inside of class methods.</a:t>
            </a:r>
          </a:p>
          <a:p>
            <a:r>
              <a:rPr lang="en-US" b="1" i="1" dirty="0"/>
              <a:t>Prototype Methods</a:t>
            </a:r>
            <a:r>
              <a:rPr lang="en-US" dirty="0"/>
              <a:t> – Declared in the class. Available through an instance of the class.</a:t>
            </a:r>
          </a:p>
          <a:p>
            <a:r>
              <a:rPr lang="en-US" b="1" i="1" dirty="0"/>
              <a:t>Static Methods</a:t>
            </a:r>
            <a:r>
              <a:rPr lang="en-US" dirty="0"/>
              <a:t> - called </a:t>
            </a:r>
            <a:r>
              <a:rPr lang="en-US" u="sng" dirty="0"/>
              <a:t>without</a:t>
            </a:r>
            <a:r>
              <a:rPr lang="en-US" dirty="0"/>
              <a:t> instantiating their class and </a:t>
            </a:r>
            <a:r>
              <a:rPr lang="en-US" u="sng" dirty="0"/>
              <a:t>cannot</a:t>
            </a:r>
            <a:r>
              <a:rPr lang="en-US" dirty="0"/>
              <a:t> be called through a class instance. (below)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70B80-9DD6-49CA-9DF2-B90BD553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236" y="931755"/>
            <a:ext cx="4979825" cy="5822238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BB4E10-D01E-44AE-BC4A-1CCDC60499CE}"/>
              </a:ext>
            </a:extLst>
          </p:cNvPr>
          <p:cNvCxnSpPr>
            <a:cxnSpLocks/>
          </p:cNvCxnSpPr>
          <p:nvPr/>
        </p:nvCxnSpPr>
        <p:spPr>
          <a:xfrm flipV="1">
            <a:off x="6838950" y="1581151"/>
            <a:ext cx="1066800" cy="71437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EDE93D2-947C-446E-AF9C-BB275D63B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45" y="4505325"/>
            <a:ext cx="2560542" cy="2107113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3985C-C4CE-465B-85B2-1D4222244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748" y="4867306"/>
            <a:ext cx="3463590" cy="1383150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FD0DA-E95B-47BD-A86B-C906A8C1AF07}"/>
              </a:ext>
            </a:extLst>
          </p:cNvPr>
          <p:cNvCxnSpPr>
            <a:cxnSpLocks/>
          </p:cNvCxnSpPr>
          <p:nvPr/>
        </p:nvCxnSpPr>
        <p:spPr>
          <a:xfrm flipV="1">
            <a:off x="6772275" y="3086101"/>
            <a:ext cx="1133475" cy="1974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48BB2-019F-42AB-BB0F-DD789B6C91D9}"/>
              </a:ext>
            </a:extLst>
          </p:cNvPr>
          <p:cNvCxnSpPr>
            <a:cxnSpLocks/>
          </p:cNvCxnSpPr>
          <p:nvPr/>
        </p:nvCxnSpPr>
        <p:spPr>
          <a:xfrm>
            <a:off x="6772275" y="3283577"/>
            <a:ext cx="1133475" cy="10407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496B1D-D522-473A-8A2C-472C35EFA819}"/>
              </a:ext>
            </a:extLst>
          </p:cNvPr>
          <p:cNvCxnSpPr>
            <a:cxnSpLocks/>
          </p:cNvCxnSpPr>
          <p:nvPr/>
        </p:nvCxnSpPr>
        <p:spPr>
          <a:xfrm flipV="1">
            <a:off x="6565338" y="2108202"/>
            <a:ext cx="1588062" cy="8133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3662-5339-4B18-87A4-5D5B872D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Getters and Setters</a:t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https://javascript.info/property-accessors#getters-and-setters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371E-9D9C-4EF3-B688-5656D3E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5198745" cy="27019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Accessor properties are new to JS. They are functions that work on </a:t>
            </a:r>
            <a:r>
              <a:rPr lang="en-US" b="1" i="1" dirty="0"/>
              <a:t>getting</a:t>
            </a:r>
            <a:r>
              <a:rPr lang="en-US" dirty="0"/>
              <a:t> and </a:t>
            </a:r>
            <a:r>
              <a:rPr lang="en-US" b="1" i="1" dirty="0"/>
              <a:t>setting</a:t>
            </a:r>
            <a:r>
              <a:rPr lang="en-US" dirty="0"/>
              <a:t> a value but look like regular </a:t>
            </a:r>
            <a:r>
              <a:rPr lang="en-US" b="1" i="1" dirty="0"/>
              <a:t>properties</a:t>
            </a:r>
            <a:r>
              <a:rPr lang="en-US" dirty="0"/>
              <a:t> to external code.</a:t>
            </a:r>
          </a:p>
          <a:p>
            <a:pPr marL="0" indent="0">
              <a:buNone/>
            </a:pPr>
            <a:r>
              <a:rPr lang="en-US" b="1" i="1" dirty="0"/>
              <a:t>Getters</a:t>
            </a:r>
            <a:r>
              <a:rPr lang="en-US" dirty="0"/>
              <a:t> and </a:t>
            </a:r>
            <a:r>
              <a:rPr lang="en-US" b="1" i="1" dirty="0"/>
              <a:t>Setters</a:t>
            </a:r>
            <a:r>
              <a:rPr lang="en-US" dirty="0"/>
              <a:t> are accessed like properties. (</a:t>
            </a:r>
            <a:r>
              <a:rPr lang="en-US" b="1" i="1" dirty="0" err="1"/>
              <a:t>instanceName.getterName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i="1" dirty="0"/>
              <a:t>Getters</a:t>
            </a:r>
            <a:r>
              <a:rPr lang="en-US" dirty="0"/>
              <a:t> and </a:t>
            </a:r>
            <a:r>
              <a:rPr lang="en-US" b="1" i="1" dirty="0"/>
              <a:t>Setters</a:t>
            </a:r>
            <a:r>
              <a:rPr lang="en-US" dirty="0"/>
              <a:t> allow validation to be written inside the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B965D-BE10-4374-8228-23D11054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34" y="2108201"/>
            <a:ext cx="5711034" cy="464137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EE18B-1347-42A9-9ED1-54940A8B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141" y="4754673"/>
            <a:ext cx="3964434" cy="1994907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3536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37C2-5BCA-4DAC-9D7C-417B8E79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141845" cy="1450757"/>
          </a:xfrm>
        </p:spPr>
        <p:txBody>
          <a:bodyPr>
            <a:normAutofit/>
          </a:bodyPr>
          <a:lstStyle/>
          <a:p>
            <a:r>
              <a:rPr lang="en-US" dirty="0"/>
              <a:t>JavaScript [[Prototypes]]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https://javascript.info/prototype-inheritance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1261-FCC0-4C55-9D15-7AFD0E91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108201"/>
            <a:ext cx="7477126" cy="43021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JavaScript, objects have a special hidden property [[Prototype]] (as named in the specification), that is either null or references another object. That object is called “a prototype”. When we want to read a property from object, and it’s missing, JavaScript automatically takes it from the prototype. In programming, such thing is called “prototypal inheritance”. The property [[Prototype]] is internal and hidden, but there are many ways to set it.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prototype inheritance is not allowed.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__proto__ </a:t>
            </a:r>
            <a:r>
              <a:rPr lang="en-US" dirty="0">
                <a:solidFill>
                  <a:srgbClr val="FF0000"/>
                </a:solidFill>
              </a:rPr>
              <a:t>doesn’t</a:t>
            </a:r>
            <a:r>
              <a:rPr lang="en-US" dirty="0"/>
              <a:t> support…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i="1" dirty="0">
                <a:hlinkClick r:id="rId3"/>
              </a:rPr>
              <a:t>write</a:t>
            </a:r>
            <a:r>
              <a:rPr lang="en-US" dirty="0">
                <a:hlinkClick r:id="rId3"/>
              </a:rPr>
              <a:t> (overwriting) actions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References can be chained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References cannot go in circles.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Getter/setter functions are inherited.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6105D-5A9C-4F80-BBC3-0B250F492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364" y="4448175"/>
            <a:ext cx="2697596" cy="2305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7A682-BE1C-4A3B-8D2E-C5BAB71EC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50" y="2108201"/>
            <a:ext cx="4556939" cy="46449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30C54B-220F-447D-862D-B83D634C600F}"/>
              </a:ext>
            </a:extLst>
          </p:cNvPr>
          <p:cNvSpPr txBox="1"/>
          <p:nvPr/>
        </p:nvSpPr>
        <p:spPr>
          <a:xfrm>
            <a:off x="4764364" y="4061357"/>
            <a:ext cx="2697596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Inherit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62BDB-4522-4AC3-97FF-B83798E32C03}"/>
              </a:ext>
            </a:extLst>
          </p:cNvPr>
          <p:cNvSpPr txBox="1"/>
          <p:nvPr/>
        </p:nvSpPr>
        <p:spPr>
          <a:xfrm>
            <a:off x="9422193" y="2108201"/>
            <a:ext cx="2697596" cy="3693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Hierarchical Inheritance</a:t>
            </a:r>
          </a:p>
        </p:txBody>
      </p:sp>
    </p:spTree>
    <p:extLst>
      <p:ext uri="{BB962C8B-B14F-4D97-AF65-F5344CB8AC3E}">
        <p14:creationId xmlns:p14="http://schemas.microsoft.com/office/powerpoint/2010/main" val="188563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416-DEDE-4B51-BE0E-B8EB34C7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Prototypes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https://javascript.info/function-prototype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https://javascript.info/prototype-methods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B2384-840D-419C-A3E5-9CD24844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896768" cy="1074373"/>
          </a:xfrm>
        </p:spPr>
        <p:txBody>
          <a:bodyPr/>
          <a:lstStyle/>
          <a:p>
            <a:r>
              <a:rPr lang="en-US" dirty="0"/>
              <a:t>Prototypal Inheritance was one of the core features of JS originally, but there was no direct access to it. The only thing that worked reliably was a "prototype" property of the constructor function. There are many scripts that still use it. Remember, </a:t>
            </a:r>
            <a:r>
              <a:rPr lang="en-US" b="1" i="1" dirty="0"/>
              <a:t>prototype</a:t>
            </a:r>
            <a:r>
              <a:rPr lang="en-US" dirty="0"/>
              <a:t> is a default </a:t>
            </a:r>
            <a:r>
              <a:rPr lang="en-US" b="1" i="1" dirty="0"/>
              <a:t>property</a:t>
            </a:r>
            <a:r>
              <a:rPr lang="en-US" dirty="0"/>
              <a:t> provided in the </a:t>
            </a:r>
            <a:r>
              <a:rPr lang="en-US" b="1" i="1" dirty="0"/>
              <a:t>constructor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CE0AB4-EF38-4CB3-9B29-B50CE1A35534}"/>
              </a:ext>
            </a:extLst>
          </p:cNvPr>
          <p:cNvGrpSpPr/>
          <p:nvPr/>
        </p:nvGrpSpPr>
        <p:grpSpPr>
          <a:xfrm>
            <a:off x="7000876" y="3182574"/>
            <a:ext cx="4993172" cy="3587614"/>
            <a:chOff x="7000876" y="3182574"/>
            <a:chExt cx="4993172" cy="35876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67AE4F-35BE-4FA2-8C93-BC0BE0E0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0876" y="3182574"/>
              <a:ext cx="4993172" cy="35876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076BC0-0019-4DFA-B705-3E02035C0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5610" y="6239933"/>
              <a:ext cx="3454921" cy="26538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DCEE47A-D308-41B4-B396-E4028577A563}"/>
              </a:ext>
            </a:extLst>
          </p:cNvPr>
          <p:cNvSpPr/>
          <p:nvPr/>
        </p:nvSpPr>
        <p:spPr>
          <a:xfrm>
            <a:off x="1097280" y="3072700"/>
            <a:ext cx="590359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In this example, setting </a:t>
            </a:r>
            <a:r>
              <a:rPr lang="en-US" sz="1900" b="1" i="1" dirty="0" err="1"/>
              <a:t>Rabbit.prototype</a:t>
            </a:r>
            <a:r>
              <a:rPr lang="en-US" sz="1900" b="1" i="1" dirty="0"/>
              <a:t> = animal </a:t>
            </a:r>
            <a:r>
              <a:rPr lang="en-US" sz="1900" dirty="0"/>
              <a:t>sets its </a:t>
            </a:r>
            <a:r>
              <a:rPr lang="en-US" sz="1900" b="1" i="1" dirty="0"/>
              <a:t>prototype</a:t>
            </a:r>
            <a:r>
              <a:rPr lang="en-US" sz="1900" dirty="0"/>
              <a:t> to </a:t>
            </a:r>
            <a:r>
              <a:rPr lang="en-US" sz="1900" b="1" i="1" dirty="0"/>
              <a:t>animal</a:t>
            </a:r>
            <a:r>
              <a:rPr lang="en-US" sz="1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84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416-DEDE-4B51-BE0E-B8EB34C7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Objects without __proto__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https://javascript.info/function-prototype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https://javascript.info/prototype-methods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B2384-840D-419C-A3E5-9CD24844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10669"/>
            <a:ext cx="4366297" cy="3352562"/>
          </a:xfrm>
        </p:spPr>
        <p:txBody>
          <a:bodyPr>
            <a:normAutofit/>
          </a:bodyPr>
          <a:lstStyle/>
          <a:p>
            <a:r>
              <a:rPr lang="en-US" dirty="0"/>
              <a:t>Instead of __proto__, use:</a:t>
            </a:r>
          </a:p>
          <a:p>
            <a:pPr lvl="1"/>
            <a:r>
              <a:rPr lang="en-US" b="1" i="1" dirty="0" err="1"/>
              <a:t>Object.create</a:t>
            </a:r>
            <a:r>
              <a:rPr lang="en-US" b="1" i="1" dirty="0"/>
              <a:t>(proto[, descriptors]) </a:t>
            </a:r>
            <a:r>
              <a:rPr lang="en-US" dirty="0"/>
              <a:t>– creates an empty object with given proto as [[Prototype]] and optional property descriptors.</a:t>
            </a:r>
          </a:p>
          <a:p>
            <a:pPr lvl="1"/>
            <a:r>
              <a:rPr lang="en-US" b="1" i="1" dirty="0" err="1"/>
              <a:t>Object.getPrototypeOf</a:t>
            </a:r>
            <a:r>
              <a:rPr lang="en-US" b="1" i="1" dirty="0"/>
              <a:t>(obj) </a:t>
            </a:r>
            <a:r>
              <a:rPr lang="en-US" dirty="0"/>
              <a:t>– returns the [[Prototype]] of obj.</a:t>
            </a:r>
          </a:p>
          <a:p>
            <a:pPr lvl="1"/>
            <a:r>
              <a:rPr lang="en-US" b="1" i="1" dirty="0" err="1"/>
              <a:t>Object.setPrototypeOf</a:t>
            </a:r>
            <a:r>
              <a:rPr lang="en-US" b="1" i="1" dirty="0"/>
              <a:t>(obj, proto) </a:t>
            </a:r>
            <a:r>
              <a:rPr lang="en-US" dirty="0"/>
              <a:t>– sets the [[Prototype]] of obj to proto.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1DCAD-192F-45E1-9D00-85CC593486BB}"/>
              </a:ext>
            </a:extLst>
          </p:cNvPr>
          <p:cNvGrpSpPr/>
          <p:nvPr/>
        </p:nvGrpSpPr>
        <p:grpSpPr>
          <a:xfrm>
            <a:off x="5463577" y="3110669"/>
            <a:ext cx="6580260" cy="3496981"/>
            <a:chOff x="5463577" y="3110669"/>
            <a:chExt cx="6580260" cy="34969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105435-064F-4DB3-8AD8-129CEA74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3577" y="3110669"/>
              <a:ext cx="6580260" cy="320744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0EEA0-6EB0-4AA4-9EB0-9EDAA1B81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6621" y="6301020"/>
              <a:ext cx="4297216" cy="30663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BBAF85A-5BAD-4785-91FA-08ED93FA8AFA}"/>
              </a:ext>
            </a:extLst>
          </p:cNvPr>
          <p:cNvSpPr/>
          <p:nvPr/>
        </p:nvSpPr>
        <p:spPr>
          <a:xfrm>
            <a:off x="1097280" y="1892332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__proto__ is considered outdated and somewhat deprecated (in browser-only part of the JavaScript standard).</a:t>
            </a:r>
          </a:p>
        </p:txBody>
      </p:sp>
    </p:spTree>
    <p:extLst>
      <p:ext uri="{BB962C8B-B14F-4D97-AF65-F5344CB8AC3E}">
        <p14:creationId xmlns:p14="http://schemas.microsoft.com/office/powerpoint/2010/main" val="222199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E3B0-87DE-44A2-A8A0-E30C128F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645352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JS Class Inheritance</a:t>
            </a:r>
            <a:br>
              <a:rPr lang="en-US" dirty="0"/>
            </a:br>
            <a:r>
              <a:rPr lang="en-US" sz="1300" dirty="0">
                <a:hlinkClick r:id="rId2"/>
              </a:rPr>
              <a:t>https://developer.mozilla.org/en-US/docs/Web/JavaScript/Reference/Classes</a:t>
            </a:r>
            <a:br>
              <a:rPr lang="en-US" sz="1300" dirty="0"/>
            </a:br>
            <a:r>
              <a:rPr lang="en-US" sz="1300" dirty="0">
                <a:hlinkClick r:id="rId3"/>
              </a:rPr>
              <a:t>https://developer.mozilla.org/en-US/docs/Web/JavaScript/Reference/Classes#Sub_classing_with_extends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CFBD7-FFB0-4973-A787-89D378F9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922" y="2070101"/>
            <a:ext cx="5192790" cy="37608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extends</a:t>
            </a:r>
            <a:r>
              <a:rPr lang="en-US" dirty="0"/>
              <a:t> keyword is used in class declarations or class expressions to create a </a:t>
            </a:r>
            <a:r>
              <a:rPr lang="en-US" b="1" i="1" dirty="0"/>
              <a:t>class</a:t>
            </a:r>
            <a:r>
              <a:rPr lang="en-US" dirty="0"/>
              <a:t> as a </a:t>
            </a:r>
            <a:r>
              <a:rPr lang="en-US" b="1" i="1" dirty="0"/>
              <a:t>child</a:t>
            </a:r>
            <a:r>
              <a:rPr lang="en-US" dirty="0"/>
              <a:t> of another </a:t>
            </a:r>
            <a:r>
              <a:rPr lang="en-US" b="1" i="1" dirty="0"/>
              <a:t>class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If there is a </a:t>
            </a:r>
            <a:r>
              <a:rPr lang="en-US" b="1" i="1" dirty="0"/>
              <a:t>constructor</a:t>
            </a:r>
            <a:r>
              <a:rPr lang="en-US" dirty="0"/>
              <a:t> present in the </a:t>
            </a:r>
            <a:r>
              <a:rPr lang="en-US" b="1" i="1" dirty="0"/>
              <a:t>subclass</a:t>
            </a:r>
            <a:r>
              <a:rPr lang="en-US" dirty="0"/>
              <a:t>, it needs to first call </a:t>
            </a:r>
            <a:r>
              <a:rPr lang="en-US" b="1" i="1" dirty="0"/>
              <a:t>super()</a:t>
            </a:r>
            <a:r>
              <a:rPr lang="en-US" dirty="0"/>
              <a:t> before using "</a:t>
            </a:r>
            <a:r>
              <a:rPr lang="en-US" b="1" i="1" dirty="0"/>
              <a:t>this</a:t>
            </a:r>
            <a:r>
              <a:rPr lang="en-US"/>
              <a:t>". </a:t>
            </a:r>
          </a:p>
          <a:p>
            <a:pPr marL="0" indent="0">
              <a:buNone/>
            </a:pPr>
            <a:r>
              <a:rPr lang="en-US"/>
              <a:t>If </a:t>
            </a:r>
            <a:r>
              <a:rPr lang="en-US" dirty="0"/>
              <a:t>you want to inherit from a regular object, you can instead use </a:t>
            </a:r>
            <a:r>
              <a:rPr lang="en-US" b="1" i="1" dirty="0" err="1"/>
              <a:t>Object.setPrototypeOf</a:t>
            </a:r>
            <a:r>
              <a:rPr lang="en-US" b="1" i="1" dirty="0"/>
              <a:t>()</a:t>
            </a:r>
            <a:r>
              <a:rPr lang="en-US" dirty="0"/>
              <a:t> </a:t>
            </a:r>
            <a:endParaRPr lang="en-US" b="1" i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66490F-5490-492E-8A58-79AD1E68A709}"/>
              </a:ext>
            </a:extLst>
          </p:cNvPr>
          <p:cNvGrpSpPr/>
          <p:nvPr/>
        </p:nvGrpSpPr>
        <p:grpSpPr>
          <a:xfrm>
            <a:off x="6551778" y="947315"/>
            <a:ext cx="5540604" cy="5888267"/>
            <a:chOff x="6551778" y="947315"/>
            <a:chExt cx="5540604" cy="58882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70CE9B-0131-4A4D-9517-81D14081B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778" y="947315"/>
              <a:ext cx="5540604" cy="58882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9DE5CF-8E25-44D2-8F2C-BDF89EB75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52920" y="4379623"/>
              <a:ext cx="3139462" cy="256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883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Classes are in fact "special functions", and just as you can define function expressions and function declarations, the class syntax has two components: class expressions and class declarations.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https://developer.mozilla.org/en-US/docs/Web/JavaScript/Reference/Classes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C628-CE80-48C9-8541-B384752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objects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https://developer.mozilla.org/en-US/docs/Learn/JavaScript/First_steps/A_first_splash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C569-6AAF-4D67-8FAD-A97ABFB7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1905977"/>
            <a:ext cx="10840915" cy="188044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In JavaScript, everything is an object. An </a:t>
            </a:r>
            <a:r>
              <a:rPr lang="en-US" sz="2000" b="1" i="1" dirty="0"/>
              <a:t>object</a:t>
            </a:r>
            <a:r>
              <a:rPr lang="en-US" sz="2000" dirty="0"/>
              <a:t> is a collection of related functionality stored in a single grouping. You can create your own </a:t>
            </a:r>
            <a:r>
              <a:rPr lang="en-US" sz="2000" b="1" i="1" dirty="0"/>
              <a:t>objects</a:t>
            </a:r>
            <a:r>
              <a:rPr lang="en-US" sz="2000" dirty="0"/>
              <a:t>. </a:t>
            </a:r>
            <a:r>
              <a:rPr lang="en-US" sz="2000" b="1" i="1" dirty="0"/>
              <a:t>Objects</a:t>
            </a:r>
            <a:r>
              <a:rPr lang="en-US" sz="2000" dirty="0"/>
              <a:t> are used to store </a:t>
            </a:r>
            <a:r>
              <a:rPr lang="en-US" sz="2000" b="1" i="1" dirty="0"/>
              <a:t>properties</a:t>
            </a:r>
            <a:r>
              <a:rPr lang="en-US" sz="2000" dirty="0"/>
              <a:t> (</a:t>
            </a:r>
            <a:r>
              <a:rPr lang="en-US" sz="2000" b="1" i="1" dirty="0" err="1"/>
              <a:t>key:value</a:t>
            </a:r>
            <a:r>
              <a:rPr lang="en-US" sz="2000" dirty="0"/>
              <a:t> collections) of various data and more complex entities. In JavaScript, </a:t>
            </a:r>
            <a:r>
              <a:rPr lang="en-US" sz="2000" b="1" i="1" dirty="0"/>
              <a:t>objects</a:t>
            </a:r>
            <a:r>
              <a:rPr lang="en-US" sz="2000" dirty="0"/>
              <a:t> penetrate almost every aspect of the language. Objects are stored by </a:t>
            </a:r>
            <a:r>
              <a:rPr lang="en-US" sz="2000" b="1" i="1" dirty="0"/>
              <a:t>reference</a:t>
            </a:r>
            <a:r>
              <a:rPr lang="en-US" sz="2000" dirty="0"/>
              <a:t>, so the variable representing the object merely holds the </a:t>
            </a:r>
            <a:r>
              <a:rPr lang="en-US" sz="2000" u="sng" dirty="0"/>
              <a:t>memory location </a:t>
            </a:r>
            <a:r>
              <a:rPr lang="en-US" sz="2000" dirty="0"/>
              <a:t>of the object on the heap.</a:t>
            </a:r>
          </a:p>
          <a:p>
            <a:r>
              <a:rPr lang="en-US" sz="2000" dirty="0"/>
              <a:t>An empty </a:t>
            </a:r>
            <a:r>
              <a:rPr lang="en-US" sz="2000" b="1" i="1" dirty="0"/>
              <a:t>object</a:t>
            </a:r>
            <a:r>
              <a:rPr lang="en-US" sz="2000" dirty="0"/>
              <a:t> can be created with figure brackets {…} with an optional list of properties in two ways.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AB33F-17CB-433E-82B9-772AF525D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876" y="3827891"/>
            <a:ext cx="9899804" cy="855458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32A0F-7C1F-4242-94EB-EBB302489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8920" y="5458260"/>
            <a:ext cx="7356760" cy="1330151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5EBC71-0329-4B4A-A045-8BE63A70D897}"/>
              </a:ext>
            </a:extLst>
          </p:cNvPr>
          <p:cNvSpPr/>
          <p:nvPr/>
        </p:nvSpPr>
        <p:spPr>
          <a:xfrm>
            <a:off x="638640" y="5011589"/>
            <a:ext cx="11339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i="1" dirty="0"/>
              <a:t>Object Literal</a:t>
            </a:r>
            <a:r>
              <a:rPr lang="en-US" sz="2400" dirty="0"/>
              <a:t> is created immediately with properties. Property values are accessible using dot (.) notation.</a:t>
            </a:r>
          </a:p>
        </p:txBody>
      </p:sp>
    </p:spTree>
    <p:extLst>
      <p:ext uri="{BB962C8B-B14F-4D97-AF65-F5344CB8AC3E}">
        <p14:creationId xmlns:p14="http://schemas.microsoft.com/office/powerpoint/2010/main" val="29538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B30AC7-AF1B-4D27-BF2D-AF0DDA5D92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7647950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530994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1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</a:t>
                      </a:r>
                      <a:r>
                        <a:rPr lang="en-US" dirty="0" err="1"/>
                        <a:t>user.age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property (age) from an object (user).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9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9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0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4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1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23617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2965B8F-F153-47AF-ACF1-3E83F5CB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JS objects – Common Commands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https://developer.mozilla.org/en-US/docs/Learn/JavaScript/First_steps/A_first_splash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9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E3E5-2162-433E-9980-B3239907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Objects – </a:t>
            </a:r>
            <a:br>
              <a:rPr lang="en-US" dirty="0"/>
            </a:br>
            <a:r>
              <a:rPr lang="en-US" dirty="0"/>
              <a:t>Property Values and Shorthand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https://javascript.info/object#property-value-shorthand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9648-4F9A-419C-AD32-18A97748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6179"/>
            <a:ext cx="10058400" cy="87819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/>
              <a:t>JavaScript has a shorthand for declaring and setting object variables. The below examples are all equivalent objects.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DA219-59A6-405D-872E-6941DD14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4" y="2962687"/>
            <a:ext cx="3566469" cy="240812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6BFB4-B347-4EAC-BA17-CCD69A01E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169" y="3307523"/>
            <a:ext cx="3421677" cy="171845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679B2-F86A-41B2-AC89-9D0B540CB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383" y="3652356"/>
            <a:ext cx="3261643" cy="1028789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B831155-7D1B-4FE9-B47D-06D38423724B}"/>
              </a:ext>
            </a:extLst>
          </p:cNvPr>
          <p:cNvSpPr/>
          <p:nvPr/>
        </p:nvSpPr>
        <p:spPr>
          <a:xfrm>
            <a:off x="4107334" y="4083627"/>
            <a:ext cx="491880" cy="1662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A763C8-3BE6-4838-B452-88A0A9F117D0}"/>
              </a:ext>
            </a:extLst>
          </p:cNvPr>
          <p:cNvSpPr/>
          <p:nvPr/>
        </p:nvSpPr>
        <p:spPr>
          <a:xfrm>
            <a:off x="8102979" y="4083622"/>
            <a:ext cx="491880" cy="1662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58F16-DB59-4AE7-ABD3-80D81294E767}"/>
              </a:ext>
            </a:extLst>
          </p:cNvPr>
          <p:cNvSpPr/>
          <p:nvPr/>
        </p:nvSpPr>
        <p:spPr>
          <a:xfrm>
            <a:off x="1461551" y="537446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reusable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C35CE-2F43-44A2-BF7A-2A353DF045DF}"/>
              </a:ext>
            </a:extLst>
          </p:cNvPr>
          <p:cNvSpPr/>
          <p:nvPr/>
        </p:nvSpPr>
        <p:spPr>
          <a:xfrm>
            <a:off x="5509850" y="537446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reusable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4A95CE-C9D1-4CEE-973B-F7C683F90F49}"/>
              </a:ext>
            </a:extLst>
          </p:cNvPr>
          <p:cNvSpPr/>
          <p:nvPr/>
        </p:nvSpPr>
        <p:spPr>
          <a:xfrm>
            <a:off x="9228195" y="5374464"/>
            <a:ext cx="207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not reusable</a:t>
            </a:r>
          </a:p>
        </p:txBody>
      </p:sp>
    </p:spTree>
    <p:extLst>
      <p:ext uri="{BB962C8B-B14F-4D97-AF65-F5344CB8AC3E}">
        <p14:creationId xmlns:p14="http://schemas.microsoft.com/office/powerpoint/2010/main" val="425649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8F69-4E9F-4CE2-9738-92929943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Objects - Accessing Properties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https://javascript.info/object#property-existence-test-in-operator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https://javascript.info/object#the-for-in-loop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7E33-79D2-462F-B3BE-10C2D8D3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4218"/>
            <a:ext cx="5950065" cy="449810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It’s possible to access any property of an </a:t>
            </a:r>
            <a:r>
              <a:rPr lang="en-US" sz="2400" b="1" i="1" dirty="0"/>
              <a:t>object</a:t>
            </a:r>
            <a:r>
              <a:rPr lang="en-US" sz="2400" dirty="0"/>
              <a:t>. </a:t>
            </a:r>
          </a:p>
          <a:p>
            <a:r>
              <a:rPr lang="en-US" sz="2400" b="1" i="1" dirty="0" err="1">
                <a:solidFill>
                  <a:srgbClr val="FF0000"/>
                </a:solidFill>
              </a:rPr>
              <a:t>user.noSuchProperty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returns </a:t>
            </a:r>
            <a:r>
              <a:rPr lang="en-US" sz="2400" b="1" i="1" dirty="0"/>
              <a:t>undefined</a:t>
            </a:r>
            <a:r>
              <a:rPr lang="en-US" sz="2400" dirty="0"/>
              <a:t> if the property exists, </a:t>
            </a:r>
            <a:r>
              <a:rPr lang="en-US" sz="2400" b="1" i="1" dirty="0"/>
              <a:t>true</a:t>
            </a:r>
            <a:r>
              <a:rPr lang="en-US" sz="2400" dirty="0"/>
              <a:t> if does not exist.</a:t>
            </a:r>
          </a:p>
          <a:p>
            <a:r>
              <a:rPr lang="en-US" sz="2400" dirty="0"/>
              <a:t>The </a:t>
            </a:r>
            <a:r>
              <a:rPr lang="en-US" sz="2400" b="1" i="1" dirty="0"/>
              <a:t>in</a:t>
            </a:r>
            <a:r>
              <a:rPr lang="en-US" sz="2400" dirty="0"/>
              <a:t> operator can also be used. </a:t>
            </a:r>
            <a:r>
              <a:rPr lang="en-US" sz="2400" b="1" i="1" dirty="0">
                <a:solidFill>
                  <a:srgbClr val="FF0000"/>
                </a:solidFill>
              </a:rPr>
              <a:t>“</a:t>
            </a:r>
            <a:r>
              <a:rPr lang="en-US" sz="2400" b="1" i="1" dirty="0" err="1">
                <a:solidFill>
                  <a:srgbClr val="FF0000"/>
                </a:solidFill>
              </a:rPr>
              <a:t>propertyName</a:t>
            </a:r>
            <a:r>
              <a:rPr lang="en-US" sz="2400" b="1" i="1" dirty="0">
                <a:solidFill>
                  <a:srgbClr val="FF0000"/>
                </a:solidFill>
              </a:rPr>
              <a:t>” in </a:t>
            </a:r>
            <a:r>
              <a:rPr lang="en-US" sz="2400" b="1" i="1" dirty="0" err="1">
                <a:solidFill>
                  <a:srgbClr val="FF0000"/>
                </a:solidFill>
              </a:rPr>
              <a:t>objectName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returns </a:t>
            </a:r>
            <a:r>
              <a:rPr lang="en-US" sz="2400" b="1" i="1" dirty="0"/>
              <a:t>true</a:t>
            </a:r>
            <a:r>
              <a:rPr lang="en-US" sz="2400" dirty="0"/>
              <a:t> of the property exists, </a:t>
            </a:r>
            <a:r>
              <a:rPr lang="en-US" sz="2400" b="1" i="1" dirty="0"/>
              <a:t>false</a:t>
            </a:r>
            <a:r>
              <a:rPr lang="en-US" sz="2400" dirty="0"/>
              <a:t> if it doesn’t.</a:t>
            </a:r>
          </a:p>
          <a:p>
            <a:r>
              <a:rPr lang="en-US" sz="2400" dirty="0"/>
              <a:t>Use the </a:t>
            </a:r>
            <a:r>
              <a:rPr lang="en-US" sz="2400" b="1" i="1" dirty="0">
                <a:solidFill>
                  <a:srgbClr val="FF0000"/>
                </a:solidFill>
              </a:rPr>
              <a:t>for…in</a:t>
            </a:r>
            <a:r>
              <a:rPr lang="en-US" sz="2400" dirty="0"/>
              <a:t> loop to access each property of an object in sequence.</a:t>
            </a:r>
          </a:p>
          <a:p>
            <a:r>
              <a:rPr lang="en-US" sz="2400" dirty="0"/>
              <a:t>The </a:t>
            </a:r>
            <a:r>
              <a:rPr lang="en-US" sz="2400" b="1" i="1" dirty="0"/>
              <a:t>this</a:t>
            </a:r>
            <a:r>
              <a:rPr lang="en-US" sz="2400" dirty="0"/>
              <a:t> keyword can be used to specify which variable to access</a:t>
            </a:r>
            <a:endParaRPr lang="en-US" sz="24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61741-3057-47D5-8A94-21923F2B0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472" y="1352198"/>
            <a:ext cx="3860557" cy="2555918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AA68E-CCD3-4C8B-8B5E-2304AD417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473" y="3988646"/>
            <a:ext cx="3860557" cy="2767338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30527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87B7F7-83A4-4677-8070-741F88933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761" y="2794475"/>
            <a:ext cx="3526229" cy="3983333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6BC83-4BD3-4BB4-A7D6-4F4C17AF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Objects – Objects in Objects</a:t>
            </a:r>
            <a:br>
              <a:rPr lang="en-US" dirty="0"/>
            </a:br>
            <a:r>
              <a:rPr lang="en-US" sz="1400" dirty="0">
                <a:hlinkClick r:id="rId3"/>
              </a:rPr>
              <a:t>https://javascript.info/object#cloning-and-merging-object-assign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20C1-564D-4DB3-BD17-A7C71816C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40" y="2025074"/>
            <a:ext cx="4668715" cy="2029690"/>
          </a:xfrm>
          <a:ln w="25400">
            <a:solidFill>
              <a:schemeClr val="accent2"/>
            </a:solidFill>
          </a:ln>
        </p:spPr>
        <p:txBody>
          <a:bodyPr anchor="ctr">
            <a:normAutofit lnSpcReduction="10000"/>
          </a:bodyPr>
          <a:lstStyle/>
          <a:p>
            <a:r>
              <a:rPr lang="en-US" sz="2800" dirty="0"/>
              <a:t>An object can contain another object. In this example, you would access </a:t>
            </a:r>
            <a:r>
              <a:rPr lang="en-US" sz="2800" b="1" i="1" dirty="0"/>
              <a:t>height</a:t>
            </a:r>
            <a:r>
              <a:rPr lang="en-US" sz="2800" dirty="0"/>
              <a:t> with 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let height = </a:t>
            </a:r>
            <a:r>
              <a:rPr lang="en-US" sz="2800" b="1" i="1" dirty="0" err="1">
                <a:solidFill>
                  <a:srgbClr val="FF0000"/>
                </a:solidFill>
              </a:rPr>
              <a:t>user.sizes.height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928D4-AFF4-4DC9-9360-988A0A53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138" y="1596824"/>
            <a:ext cx="4033616" cy="232943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196113-C7BE-4DCF-BB69-C35352BE451E}"/>
              </a:ext>
            </a:extLst>
          </p:cNvPr>
          <p:cNvCxnSpPr>
            <a:cxnSpLocks/>
          </p:cNvCxnSpPr>
          <p:nvPr/>
        </p:nvCxnSpPr>
        <p:spPr>
          <a:xfrm flipV="1">
            <a:off x="5551055" y="2318327"/>
            <a:ext cx="3075709" cy="1939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1353C-53D0-48BF-BA0D-C24D7393E09E}"/>
              </a:ext>
            </a:extLst>
          </p:cNvPr>
          <p:cNvCxnSpPr>
            <a:cxnSpLocks/>
          </p:cNvCxnSpPr>
          <p:nvPr/>
        </p:nvCxnSpPr>
        <p:spPr>
          <a:xfrm>
            <a:off x="4415906" y="5316722"/>
            <a:ext cx="1710574" cy="668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8A495-BD53-4AEE-A9ED-5837C3662AFC}"/>
              </a:ext>
            </a:extLst>
          </p:cNvPr>
          <p:cNvSpPr/>
          <p:nvPr/>
        </p:nvSpPr>
        <p:spPr>
          <a:xfrm>
            <a:off x="882340" y="4428495"/>
            <a:ext cx="3526229" cy="1815882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An object can be assigned another </a:t>
            </a:r>
            <a:r>
              <a:rPr lang="en-US" sz="2800" b="1" i="1" dirty="0"/>
              <a:t>object</a:t>
            </a:r>
            <a:r>
              <a:rPr lang="en-US" sz="2800" dirty="0"/>
              <a:t> or </a:t>
            </a:r>
            <a:r>
              <a:rPr lang="en-US" sz="2800" b="1" i="1" dirty="0"/>
              <a:t>function</a:t>
            </a:r>
            <a:r>
              <a:rPr lang="en-US" sz="2800" dirty="0"/>
              <a:t> after being created.</a:t>
            </a:r>
          </a:p>
        </p:txBody>
      </p:sp>
    </p:spTree>
    <p:extLst>
      <p:ext uri="{BB962C8B-B14F-4D97-AF65-F5344CB8AC3E}">
        <p14:creationId xmlns:p14="http://schemas.microsoft.com/office/powerpoint/2010/main" val="405077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4C39-4E08-48E7-80A8-5D3D8E9A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Objects –</a:t>
            </a:r>
            <a:br>
              <a:rPr lang="en-US" dirty="0"/>
            </a:br>
            <a:r>
              <a:rPr lang="en-US" dirty="0"/>
              <a:t>Constructors and new </a:t>
            </a:r>
            <a:br>
              <a:rPr lang="en-US" dirty="0"/>
            </a:br>
            <a:r>
              <a:rPr lang="en-US" sz="1600" dirty="0">
                <a:hlinkClick r:id="rId2"/>
              </a:rPr>
              <a:t>https://javascript.info/constructor-new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CD4B-932D-4692-B8F4-B8EB61D15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73" y="1884218"/>
            <a:ext cx="6428509" cy="449810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constructor function </a:t>
            </a:r>
            <a:r>
              <a:rPr lang="en-US" dirty="0"/>
              <a:t>in JavaScript serves the same purpose as a </a:t>
            </a:r>
            <a:r>
              <a:rPr lang="en-US" b="1" i="1" dirty="0"/>
              <a:t>Class constructor </a:t>
            </a:r>
            <a:r>
              <a:rPr lang="en-US" dirty="0"/>
              <a:t>in C#.</a:t>
            </a:r>
          </a:p>
          <a:p>
            <a:r>
              <a:rPr lang="en-US" b="1" i="1" dirty="0"/>
              <a:t>Constructor functions </a:t>
            </a:r>
            <a:r>
              <a:rPr lang="en-US" dirty="0"/>
              <a:t>technically are regular functions. There are two conventions though: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are named with capital letter first.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should be executed only with "new" operator.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When a function is executed with </a:t>
            </a:r>
            <a:r>
              <a:rPr lang="en-US" b="1" i="1" dirty="0"/>
              <a:t>new</a:t>
            </a:r>
            <a:r>
              <a:rPr lang="en-US" dirty="0"/>
              <a:t>, it does the following steps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A new empty object is created and assigned to </a:t>
            </a:r>
            <a:r>
              <a:rPr lang="en-US" b="1" i="1" dirty="0"/>
              <a:t>this</a:t>
            </a:r>
            <a:r>
              <a:rPr lang="en-US" dirty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The function body executes. Usually it modifies </a:t>
            </a:r>
            <a:r>
              <a:rPr lang="en-US" b="1" i="1" dirty="0"/>
              <a:t>this</a:t>
            </a:r>
            <a:r>
              <a:rPr lang="en-US" dirty="0"/>
              <a:t>, adds new properties to it.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The value of </a:t>
            </a:r>
            <a:r>
              <a:rPr lang="en-US" b="1" i="1" dirty="0"/>
              <a:t>this</a:t>
            </a:r>
            <a:r>
              <a:rPr lang="en-US" dirty="0"/>
              <a:t> is returned.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main purpose of constructors is to implement </a:t>
            </a:r>
            <a:r>
              <a:rPr lang="en-US" u="sng" dirty="0">
                <a:solidFill>
                  <a:srgbClr val="0070C0"/>
                </a:solidFill>
              </a:rPr>
              <a:t>reusable</a:t>
            </a:r>
            <a:r>
              <a:rPr lang="en-US" dirty="0">
                <a:solidFill>
                  <a:srgbClr val="0070C0"/>
                </a:solidFill>
              </a:rPr>
              <a:t> object creation code. Like for Classes!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4981C-5CF1-4D5D-B15F-2221B2A9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156" y="972024"/>
            <a:ext cx="4231910" cy="2849151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746F0-F3C8-46CF-BA6A-A6CDCAE42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156" y="4027157"/>
            <a:ext cx="4231910" cy="2719384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201357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BDDD-6542-4AFA-8873-BD20C418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https://developer.mozilla.org/en-US/docs/Web/JavaScript/Reference/Classes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1FF4-4908-4174-AC36-890738BE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" y="1900383"/>
            <a:ext cx="7340140" cy="2031267"/>
          </a:xfrm>
        </p:spPr>
        <p:txBody>
          <a:bodyPr>
            <a:normAutofit/>
          </a:bodyPr>
          <a:lstStyle/>
          <a:p>
            <a:r>
              <a:rPr lang="en-US" dirty="0"/>
              <a:t>JavaScript </a:t>
            </a:r>
            <a:r>
              <a:rPr lang="en-US" b="1" i="1" dirty="0"/>
              <a:t>classes</a:t>
            </a:r>
            <a:r>
              <a:rPr lang="en-US" dirty="0"/>
              <a:t> are primarily syntactical sugar over JavaScript's existing </a:t>
            </a:r>
            <a:r>
              <a:rPr lang="en-US" b="1" i="1" dirty="0"/>
              <a:t>prototype-based inheritance</a:t>
            </a:r>
            <a:r>
              <a:rPr lang="en-US" dirty="0"/>
              <a:t>. The </a:t>
            </a:r>
            <a:r>
              <a:rPr lang="en-US" b="1" i="1" dirty="0"/>
              <a:t>class</a:t>
            </a:r>
            <a:r>
              <a:rPr lang="en-US" dirty="0"/>
              <a:t> syntax does not introduce a new object-oriented inheritance model to JavaScript. Classes are "special functions" and just as you can define </a:t>
            </a:r>
            <a:r>
              <a:rPr lang="en-US" b="1" i="1" dirty="0"/>
              <a:t>function expressions </a:t>
            </a:r>
            <a:r>
              <a:rPr lang="en-US" dirty="0"/>
              <a:t>and </a:t>
            </a:r>
            <a:r>
              <a:rPr lang="en-US" b="1" i="1" dirty="0"/>
              <a:t>function declarations</a:t>
            </a:r>
            <a:r>
              <a:rPr lang="en-US" dirty="0"/>
              <a:t>, the class syntax has two components: </a:t>
            </a:r>
            <a:r>
              <a:rPr lang="en-US" b="1" i="1" dirty="0"/>
              <a:t>class expressions </a:t>
            </a:r>
            <a:r>
              <a:rPr lang="en-US" dirty="0"/>
              <a:t>and </a:t>
            </a:r>
            <a:r>
              <a:rPr lang="en-US" b="1" i="1" dirty="0"/>
              <a:t>class declarations</a:t>
            </a:r>
            <a:r>
              <a:rPr lang="en-US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FF74B-27B7-4A24-9742-2D10A4B9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17200"/>
              </p:ext>
            </p:extLst>
          </p:nvPr>
        </p:nvGraphicFramePr>
        <p:xfrm>
          <a:off x="584661" y="3931651"/>
          <a:ext cx="734014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070">
                  <a:extLst>
                    <a:ext uri="{9D8B030D-6E8A-4147-A177-3AD203B41FA5}">
                      <a16:colId xmlns:a16="http://schemas.microsoft.com/office/drawing/2014/main" val="2876711302"/>
                    </a:ext>
                  </a:extLst>
                </a:gridCol>
                <a:gridCol w="3670070">
                  <a:extLst>
                    <a:ext uri="{9D8B030D-6E8A-4147-A177-3AD203B41FA5}">
                      <a16:colId xmlns:a16="http://schemas.microsoft.com/office/drawing/2014/main" val="170914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3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Rectangle {</a:t>
                      </a:r>
                    </a:p>
                    <a:p>
                      <a:r>
                        <a:rPr lang="en-US" dirty="0"/>
                        <a:t>  constructor(height, width) {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this.height</a:t>
                      </a:r>
                      <a:r>
                        <a:rPr lang="en-US" dirty="0"/>
                        <a:t> = height;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this.width</a:t>
                      </a:r>
                      <a:r>
                        <a:rPr lang="en-US" dirty="0"/>
                        <a:t> = width;</a:t>
                      </a:r>
                    </a:p>
                    <a:p>
                      <a:r>
                        <a:rPr lang="en-US" dirty="0"/>
                        <a:t>  }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expressions can be named or unnamed. The name given to a named class expression is local to the class's body. (it can be retrieved through the class's (not an instance's) name 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80075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r>
                        <a:rPr lang="en-US" dirty="0"/>
                        <a:t>A class must be declared </a:t>
                      </a:r>
                      <a:r>
                        <a:rPr lang="en-US" u="sng" dirty="0"/>
                        <a:t>before</a:t>
                      </a:r>
                      <a:r>
                        <a:rPr lang="en-US" dirty="0"/>
                        <a:t> they can be accessed. (no </a:t>
                      </a:r>
                      <a:r>
                        <a:rPr lang="en-US" b="1" i="1" dirty="0"/>
                        <a:t>Hoisting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6008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93C37F-F82E-4952-AE06-156A327C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11" y="1413164"/>
            <a:ext cx="4061639" cy="5353127"/>
          </a:xfrm>
          <a:prstGeom prst="rect">
            <a:avLst/>
          </a:prstGeom>
          <a:effectLst>
            <a:glow rad="63500">
              <a:schemeClr val="accent2"/>
            </a:glow>
          </a:effectLst>
        </p:spPr>
      </p:pic>
    </p:spTree>
    <p:extLst>
      <p:ext uri="{BB962C8B-B14F-4D97-AF65-F5344CB8AC3E}">
        <p14:creationId xmlns:p14="http://schemas.microsoft.com/office/powerpoint/2010/main" val="5544611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1384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1_RetrospectVTI</vt:lpstr>
      <vt:lpstr>JavaScript Objects and Classes</vt:lpstr>
      <vt:lpstr>Classes are in fact "special functions", and just as you can define function expressions and function declarations, the class syntax has two components: class expressions and class declarations.</vt:lpstr>
      <vt:lpstr>JS objects https://developer.mozilla.org/en-US/docs/Learn/JavaScript/First_steps/A_first_splash https://javascript.info/object</vt:lpstr>
      <vt:lpstr>JS objects – Common Commands https://developer.mozilla.org/en-US/docs/Learn/JavaScript/First_steps/A_first_splash https://javascript.info/object</vt:lpstr>
      <vt:lpstr>JS Objects –  Property Values and Shorthand https://javascript.info/object#property-value-shorthand</vt:lpstr>
      <vt:lpstr>JS Objects - Accessing Properties https://javascript.info/object#property-existence-test-in-operator https://javascript.info/object#the-for-in-loop</vt:lpstr>
      <vt:lpstr>JS Objects – Objects in Objects https://javascript.info/object#cloning-and-merging-object-assign</vt:lpstr>
      <vt:lpstr>JS Objects – Constructors and new  https://javascript.info/constructor-new</vt:lpstr>
      <vt:lpstr>JavaScript Classes https://developer.mozilla.org/en-US/docs/Web/JavaScript/Reference/Classes</vt:lpstr>
      <vt:lpstr>JS Class Parts https://developer.mozilla.org/en-US/docs/Web/JavaScript/Reference/Classes</vt:lpstr>
      <vt:lpstr>Getters and Setters https://javascript.info/property-accessors#getters-and-setters</vt:lpstr>
      <vt:lpstr>JavaScript [[Prototypes]] https://javascript.info/prototype-inheritance</vt:lpstr>
      <vt:lpstr>JavaScript Prototypes https://javascript.info/function-prototype https://javascript.info/prototype-methods</vt:lpstr>
      <vt:lpstr>JavaScript Objects without __proto__ https://javascript.info/function-prototype https://javascript.info/prototype-methods</vt:lpstr>
      <vt:lpstr>JS Class Inheritance https://developer.mozilla.org/en-US/docs/Web/JavaScript/Reference/Classes https://developer.mozilla.org/en-US/docs/Web/JavaScript/Reference/Classes#Sub_classing_with_extends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2020-04-08T03:10:14Z</dcterms:created>
  <dcterms:modified xsi:type="dcterms:W3CDTF">2020-04-10T04:29:59Z</dcterms:modified>
</cp:coreProperties>
</file>