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5" r:id="rId4"/>
    <p:sldId id="266" r:id="rId5"/>
    <p:sldId id="267" r:id="rId6"/>
    <p:sldId id="268" r:id="rId7"/>
    <p:sldId id="269" r:id="rId8"/>
    <p:sldId id="270" r:id="rId9"/>
    <p:sldId id="26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A948"/>
    <a:srgbClr val="C99D41"/>
    <a:srgbClr val="A8D250"/>
    <a:srgbClr val="DF5754"/>
    <a:srgbClr val="CF403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D6E16-0C36-4225-B10F-C73B0FA572A6}" v="252" dt="2020-03-24T05:04:53.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1" d="100"/>
          <a:sy n="61" d="100"/>
        </p:scale>
        <p:origin x="108"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aspnet/core/mvc/overview?view=aspnetcore-3.1"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architecture/modern-web-apps-azure/architectural-principles#separation-of-conc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overview?view=aspnetcore-3.1#what-is-the-mvc-patter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overview?view=aspnetcore-3.1#model-responsibiliti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overview?view=aspnetcore-3.1&amp;source=docs#what-is-aspnet-core-mv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MVC Concepts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52E2-FB1A-48E9-8A4D-A8D15CB368F5}"/>
              </a:ext>
            </a:extLst>
          </p:cNvPr>
          <p:cNvSpPr>
            <a:spLocks noGrp="1"/>
          </p:cNvSpPr>
          <p:nvPr>
            <p:ph type="title"/>
          </p:nvPr>
        </p:nvSpPr>
        <p:spPr/>
        <p:txBody>
          <a:bodyPr/>
          <a:lstStyle/>
          <a:p>
            <a:r>
              <a:rPr lang="en-US" dirty="0"/>
              <a:t>Nicks p1 notes on whiteboard.</a:t>
            </a:r>
          </a:p>
        </p:txBody>
      </p:sp>
      <p:sp>
        <p:nvSpPr>
          <p:cNvPr id="3" name="Content Placeholder 2">
            <a:extLst>
              <a:ext uri="{FF2B5EF4-FFF2-40B4-BE49-F238E27FC236}">
                <a16:creationId xmlns:a16="http://schemas.microsoft.com/office/drawing/2014/main" id="{322DC5FB-994A-4EB5-9362-7DF0CF71446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24FD194-300B-4DCA-8E7C-844EAC43EF11}"/>
              </a:ext>
            </a:extLst>
          </p:cNvPr>
          <p:cNvPicPr>
            <a:picLocks noChangeAspect="1"/>
          </p:cNvPicPr>
          <p:nvPr/>
        </p:nvPicPr>
        <p:blipFill>
          <a:blip r:embed="rId2"/>
          <a:stretch>
            <a:fillRect/>
          </a:stretch>
        </p:blipFill>
        <p:spPr>
          <a:xfrm>
            <a:off x="2893298" y="2108201"/>
            <a:ext cx="9148603" cy="4484759"/>
          </a:xfrm>
          <a:prstGeom prst="rect">
            <a:avLst/>
          </a:prstGeom>
        </p:spPr>
      </p:pic>
    </p:spTree>
    <p:extLst>
      <p:ext uri="{BB962C8B-B14F-4D97-AF65-F5344CB8AC3E}">
        <p14:creationId xmlns:p14="http://schemas.microsoft.com/office/powerpoint/2010/main" val="350991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The </a:t>
            </a:r>
            <a:r>
              <a:rPr lang="en-US" sz="4800" b="1" dirty="0">
                <a:solidFill>
                  <a:srgbClr val="FFFFFF"/>
                </a:solidFill>
              </a:rPr>
              <a:t>Model-View-Controller (MVC) </a:t>
            </a:r>
            <a:r>
              <a:rPr lang="en-US" sz="4800" i="1" dirty="0">
                <a:solidFill>
                  <a:srgbClr val="FFFFFF"/>
                </a:solidFill>
              </a:rPr>
              <a:t>architectural pattern separates an application into three main groups of components: </a:t>
            </a:r>
            <a:r>
              <a:rPr lang="en-US" sz="4800" b="1" dirty="0">
                <a:solidFill>
                  <a:srgbClr val="FFFFFF"/>
                </a:solidFill>
              </a:rPr>
              <a:t>Models</a:t>
            </a:r>
            <a:r>
              <a:rPr lang="en-US" sz="4800" i="1" dirty="0">
                <a:solidFill>
                  <a:srgbClr val="FFFFFF"/>
                </a:solidFill>
              </a:rPr>
              <a:t>, </a:t>
            </a:r>
            <a:r>
              <a:rPr lang="en-US" sz="4800" b="1" dirty="0">
                <a:solidFill>
                  <a:srgbClr val="FFFFFF"/>
                </a:solidFill>
              </a:rPr>
              <a:t>Views</a:t>
            </a:r>
            <a:r>
              <a:rPr lang="en-US" sz="4800" i="1" dirty="0">
                <a:solidFill>
                  <a:srgbClr val="FFFFFF"/>
                </a:solidFill>
              </a:rPr>
              <a:t>, and </a:t>
            </a:r>
            <a:r>
              <a:rPr lang="en-US" sz="4800" b="1" dirty="0">
                <a:solidFill>
                  <a:srgbClr val="FFFFFF"/>
                </a:solidFill>
              </a:rPr>
              <a:t>Controllers</a:t>
            </a:r>
            <a:r>
              <a:rPr lang="en-US" sz="4800" i="1" dirty="0">
                <a:solidFill>
                  <a:srgbClr val="FFFFFF"/>
                </a:solidFill>
              </a:rPr>
              <a:t>. This pattern helps to achieve </a:t>
            </a:r>
            <a:r>
              <a:rPr lang="en-US" sz="4800" i="1" u="sng" dirty="0">
                <a:solidFill>
                  <a:srgbClr val="FFFFFF"/>
                </a:solidFill>
              </a:rPr>
              <a:t>separation of concerns</a:t>
            </a: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https://docs.microsoft.com/en-us/aspnet/core/mvc/overview?view=aspnetcore-3.1</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FBB-64FA-4A55-AC59-A47DDEA0A25B}"/>
              </a:ext>
            </a:extLst>
          </p:cNvPr>
          <p:cNvSpPr>
            <a:spLocks noGrp="1"/>
          </p:cNvSpPr>
          <p:nvPr>
            <p:ph type="title"/>
          </p:nvPr>
        </p:nvSpPr>
        <p:spPr/>
        <p:txBody>
          <a:bodyPr>
            <a:normAutofit/>
          </a:bodyPr>
          <a:lstStyle/>
          <a:p>
            <a:r>
              <a:rPr lang="en-US" dirty="0"/>
              <a:t>MVC - Separation of Concerns</a:t>
            </a:r>
            <a:br>
              <a:rPr lang="en-US" dirty="0"/>
            </a:br>
            <a:r>
              <a:rPr lang="en-US" sz="1400" dirty="0">
                <a:hlinkClick r:id="rId2"/>
              </a:rPr>
              <a:t>https://docs.microsoft.com/en-us/dotnet/architecture/modern-web-apps-azure/architectural-principles#separation-of-concerns</a:t>
            </a:r>
            <a:endParaRPr lang="en-US" dirty="0"/>
          </a:p>
        </p:txBody>
      </p:sp>
      <p:sp>
        <p:nvSpPr>
          <p:cNvPr id="3" name="Content Placeholder 2">
            <a:extLst>
              <a:ext uri="{FF2B5EF4-FFF2-40B4-BE49-F238E27FC236}">
                <a16:creationId xmlns:a16="http://schemas.microsoft.com/office/drawing/2014/main" id="{80DAD813-C201-4DAC-BE4C-96BF39818C8F}"/>
              </a:ext>
            </a:extLst>
          </p:cNvPr>
          <p:cNvSpPr>
            <a:spLocks noGrp="1"/>
          </p:cNvSpPr>
          <p:nvPr>
            <p:ph idx="1"/>
          </p:nvPr>
        </p:nvSpPr>
        <p:spPr>
          <a:xfrm>
            <a:off x="488515" y="1853853"/>
            <a:ext cx="11273425" cy="4597052"/>
          </a:xfrm>
        </p:spPr>
        <p:txBody>
          <a:bodyPr anchor="ctr">
            <a:normAutofit fontScale="92500" lnSpcReduction="10000"/>
          </a:bodyPr>
          <a:lstStyle/>
          <a:p>
            <a:pPr marL="0" indent="0">
              <a:spcBef>
                <a:spcPts val="0"/>
              </a:spcBef>
              <a:buNone/>
            </a:pPr>
            <a:r>
              <a:rPr lang="en-US" sz="2400" dirty="0"/>
              <a:t>An application should be partitioned based on the </a:t>
            </a:r>
            <a:r>
              <a:rPr lang="en-US" sz="2400" u="sng" dirty="0"/>
              <a:t>kinds</a:t>
            </a:r>
            <a:r>
              <a:rPr lang="en-US" sz="2400" dirty="0"/>
              <a:t> of work it performs. </a:t>
            </a:r>
          </a:p>
          <a:p>
            <a:pPr marL="0" indent="0">
              <a:spcBef>
                <a:spcPts val="0"/>
              </a:spcBef>
              <a:buNone/>
            </a:pPr>
            <a:r>
              <a:rPr lang="en-US" sz="2400" dirty="0"/>
              <a:t>Consider an application that includes </a:t>
            </a:r>
            <a:r>
              <a:rPr lang="en-US" sz="2400" b="1" i="1" dirty="0"/>
              <a:t>logic</a:t>
            </a:r>
            <a:r>
              <a:rPr lang="en-US" sz="2400" dirty="0"/>
              <a:t> for identifying noteworthy items to display to the user, and which then formats such items in a way to make them more noticeable. </a:t>
            </a:r>
          </a:p>
          <a:p>
            <a:pPr marL="0" indent="0">
              <a:spcBef>
                <a:spcPts val="0"/>
              </a:spcBef>
              <a:buNone/>
            </a:pPr>
            <a:r>
              <a:rPr lang="en-US" sz="2400" dirty="0"/>
              <a:t>There are two separate behaviors responsible for: </a:t>
            </a:r>
          </a:p>
          <a:p>
            <a:pPr marL="749808" lvl="1" indent="-457200">
              <a:spcBef>
                <a:spcPts val="0"/>
              </a:spcBef>
              <a:buAutoNum type="arabicParenR"/>
            </a:pPr>
            <a:r>
              <a:rPr lang="en-US" sz="2000" dirty="0"/>
              <a:t>choosing which items to format</a:t>
            </a:r>
          </a:p>
          <a:p>
            <a:pPr marL="749808" lvl="1" indent="-457200">
              <a:spcBef>
                <a:spcPts val="0"/>
              </a:spcBef>
              <a:buAutoNum type="arabicParenR"/>
            </a:pPr>
            <a:r>
              <a:rPr lang="en-US" sz="2000" dirty="0"/>
              <a:t>formatting the items. </a:t>
            </a:r>
          </a:p>
          <a:p>
            <a:pPr marL="0" indent="0">
              <a:spcBef>
                <a:spcPts val="0"/>
              </a:spcBef>
              <a:buNone/>
            </a:pPr>
            <a:r>
              <a:rPr lang="en-US" sz="2400" dirty="0"/>
              <a:t>These are separate concerns that are only </a:t>
            </a:r>
            <a:r>
              <a:rPr lang="en-US" sz="2400" u="sng" dirty="0"/>
              <a:t>coincidentally</a:t>
            </a:r>
            <a:r>
              <a:rPr lang="en-US" sz="2400" dirty="0"/>
              <a:t> related to one another.</a:t>
            </a:r>
          </a:p>
          <a:p>
            <a:pPr marL="0" indent="0">
              <a:spcBef>
                <a:spcPts val="0"/>
              </a:spcBef>
              <a:buNone/>
            </a:pPr>
            <a:r>
              <a:rPr lang="en-US" sz="2400" dirty="0"/>
              <a:t>Applications should be built to separate </a:t>
            </a:r>
            <a:r>
              <a:rPr lang="en-US" sz="2400" b="1" i="1" dirty="0"/>
              <a:t>core business behavior </a:t>
            </a:r>
            <a:r>
              <a:rPr lang="en-US" sz="2400" dirty="0"/>
              <a:t>from </a:t>
            </a:r>
            <a:r>
              <a:rPr lang="en-US" sz="2400" b="1" i="1" dirty="0"/>
              <a:t>infrastructure</a:t>
            </a:r>
            <a:r>
              <a:rPr lang="en-US" sz="2400" dirty="0"/>
              <a:t> and </a:t>
            </a:r>
            <a:r>
              <a:rPr lang="en-US" sz="2400" b="1" i="1" dirty="0"/>
              <a:t>user interface </a:t>
            </a:r>
            <a:r>
              <a:rPr lang="en-US" sz="2400" dirty="0"/>
              <a:t>logic. </a:t>
            </a:r>
          </a:p>
          <a:p>
            <a:pPr marL="0" indent="0">
              <a:spcBef>
                <a:spcPts val="0"/>
              </a:spcBef>
              <a:buNone/>
            </a:pPr>
            <a:r>
              <a:rPr lang="en-US" sz="2400" dirty="0"/>
              <a:t>This ensures that the application is easy to test and can evolve without being tightly coupled to low-level implementation details. </a:t>
            </a:r>
          </a:p>
          <a:p>
            <a:pPr marL="0" indent="0">
              <a:spcBef>
                <a:spcPts val="0"/>
              </a:spcBef>
              <a:buNone/>
            </a:pPr>
            <a:r>
              <a:rPr lang="en-US" sz="2400" dirty="0"/>
              <a:t>Separation of concerns is a key consideration behind the use of </a:t>
            </a:r>
            <a:r>
              <a:rPr lang="en-US" sz="2400" b="1" i="1" dirty="0"/>
              <a:t>layers</a:t>
            </a:r>
            <a:r>
              <a:rPr lang="en-US" sz="2400" dirty="0"/>
              <a:t> in application architectures.</a:t>
            </a:r>
          </a:p>
        </p:txBody>
      </p:sp>
      <p:pic>
        <p:nvPicPr>
          <p:cNvPr id="1026" name="Picture 2" descr="Image result for separation of concerns">
            <a:extLst>
              <a:ext uri="{FF2B5EF4-FFF2-40B4-BE49-F238E27FC236}">
                <a16:creationId xmlns:a16="http://schemas.microsoft.com/office/drawing/2014/main" id="{96DAA532-8CB6-48D5-9966-076E95F9D1F8}"/>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832964" y="-10455"/>
            <a:ext cx="8228426" cy="676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9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5148-3BCC-4DDF-BFCE-BE0F9F8DA784}"/>
              </a:ext>
            </a:extLst>
          </p:cNvPr>
          <p:cNvSpPr>
            <a:spLocks noGrp="1"/>
          </p:cNvSpPr>
          <p:nvPr>
            <p:ph type="title"/>
          </p:nvPr>
        </p:nvSpPr>
        <p:spPr/>
        <p:txBody>
          <a:bodyPr>
            <a:normAutofit/>
          </a:bodyPr>
          <a:lstStyle/>
          <a:p>
            <a:r>
              <a:rPr lang="en-US" dirty="0"/>
              <a:t>MVC – Control/Data Flow</a:t>
            </a:r>
            <a:br>
              <a:rPr lang="en-US" dirty="0"/>
            </a:br>
            <a:r>
              <a:rPr lang="en-US" sz="1400" dirty="0">
                <a:hlinkClick r:id="rId2"/>
              </a:rPr>
              <a:t>https://docs.microsoft.com/en-us/aspnet/core/mvc/overview?view=aspnetcore-3.1#what-is-the-mvc-pattern</a:t>
            </a:r>
            <a:endParaRPr lang="en-US" dirty="0"/>
          </a:p>
        </p:txBody>
      </p:sp>
      <p:sp>
        <p:nvSpPr>
          <p:cNvPr id="3" name="Content Placeholder 2">
            <a:extLst>
              <a:ext uri="{FF2B5EF4-FFF2-40B4-BE49-F238E27FC236}">
                <a16:creationId xmlns:a16="http://schemas.microsoft.com/office/drawing/2014/main" id="{051FF903-C852-4492-8EEA-EDCD50299C4A}"/>
              </a:ext>
            </a:extLst>
          </p:cNvPr>
          <p:cNvSpPr>
            <a:spLocks noGrp="1"/>
          </p:cNvSpPr>
          <p:nvPr>
            <p:ph idx="1"/>
          </p:nvPr>
        </p:nvSpPr>
        <p:spPr>
          <a:xfrm>
            <a:off x="310243" y="1919567"/>
            <a:ext cx="5257800" cy="4521201"/>
          </a:xfrm>
        </p:spPr>
        <p:txBody>
          <a:bodyPr anchor="ctr">
            <a:normAutofit fontScale="92500" lnSpcReduction="20000"/>
          </a:bodyPr>
          <a:lstStyle/>
          <a:p>
            <a:r>
              <a:rPr lang="en-US" sz="2800" dirty="0"/>
              <a:t>The </a:t>
            </a:r>
            <a:r>
              <a:rPr lang="en-US" sz="2800" b="1" i="1" dirty="0"/>
              <a:t>Model-View-Controller (MVC) </a:t>
            </a:r>
            <a:r>
              <a:rPr lang="en-US" sz="2800" dirty="0"/>
              <a:t>architectural pattern separates an application into </a:t>
            </a:r>
            <a:r>
              <a:rPr lang="en-US" sz="2800" b="1" i="1" dirty="0"/>
              <a:t>Models</a:t>
            </a:r>
            <a:r>
              <a:rPr lang="en-US" sz="2800" dirty="0"/>
              <a:t>, </a:t>
            </a:r>
            <a:r>
              <a:rPr lang="en-US" sz="2800" b="1" i="1" dirty="0"/>
              <a:t>Views</a:t>
            </a:r>
            <a:r>
              <a:rPr lang="en-US" sz="2800" dirty="0"/>
              <a:t>, and </a:t>
            </a:r>
            <a:r>
              <a:rPr lang="en-US" sz="2800" b="1" i="1" dirty="0"/>
              <a:t>Controllers</a:t>
            </a:r>
            <a:r>
              <a:rPr lang="en-US" sz="2800" dirty="0"/>
              <a:t>. </a:t>
            </a:r>
          </a:p>
          <a:p>
            <a:pPr marL="749808" lvl="1" indent="-457200">
              <a:buFont typeface="+mj-lt"/>
              <a:buAutoNum type="arabicPeriod"/>
            </a:pPr>
            <a:r>
              <a:rPr lang="en-US" sz="2400" dirty="0"/>
              <a:t>User requests are routed to a </a:t>
            </a:r>
            <a:r>
              <a:rPr lang="en-US" sz="2400" b="1" i="1" dirty="0"/>
              <a:t>Controller</a:t>
            </a:r>
            <a:r>
              <a:rPr lang="en-US" sz="2400" dirty="0"/>
              <a:t> which </a:t>
            </a:r>
          </a:p>
          <a:p>
            <a:pPr marL="749808" lvl="1" indent="-457200">
              <a:buFont typeface="+mj-lt"/>
              <a:buAutoNum type="arabicPeriod"/>
            </a:pPr>
            <a:r>
              <a:rPr lang="en-US" sz="2400" dirty="0"/>
              <a:t>works with the </a:t>
            </a:r>
            <a:r>
              <a:rPr lang="en-US" sz="2400" b="1" i="1" dirty="0"/>
              <a:t>Model</a:t>
            </a:r>
            <a:r>
              <a:rPr lang="en-US" sz="2400" dirty="0"/>
              <a:t> to perform user actions and/or retrieve results of queries. </a:t>
            </a:r>
          </a:p>
          <a:p>
            <a:pPr marL="749808" lvl="1" indent="-457200">
              <a:buFont typeface="+mj-lt"/>
              <a:buAutoNum type="arabicPeriod"/>
            </a:pPr>
            <a:r>
              <a:rPr lang="en-US" sz="2400" dirty="0"/>
              <a:t>The </a:t>
            </a:r>
            <a:r>
              <a:rPr lang="en-US" sz="2400" b="1" i="1" dirty="0"/>
              <a:t>Controller</a:t>
            </a:r>
            <a:r>
              <a:rPr lang="en-US" sz="2400" dirty="0"/>
              <a:t> then chooses the appropriate </a:t>
            </a:r>
            <a:r>
              <a:rPr lang="en-US" sz="2400" b="1" i="1" dirty="0"/>
              <a:t>View </a:t>
            </a:r>
            <a:r>
              <a:rPr lang="en-US" sz="2400" dirty="0"/>
              <a:t>and </a:t>
            </a:r>
          </a:p>
          <a:p>
            <a:pPr marL="749808" lvl="1" indent="-457200">
              <a:buFont typeface="+mj-lt"/>
              <a:buAutoNum type="arabicPeriod"/>
            </a:pPr>
            <a:r>
              <a:rPr lang="en-US" sz="2400" dirty="0"/>
              <a:t>provides it with the </a:t>
            </a:r>
            <a:r>
              <a:rPr lang="en-US" sz="2400" b="1" i="1" dirty="0"/>
              <a:t>Model</a:t>
            </a:r>
            <a:r>
              <a:rPr lang="en-US" sz="2400" dirty="0"/>
              <a:t> data it requires to display results to the user.</a:t>
            </a:r>
          </a:p>
        </p:txBody>
      </p:sp>
      <p:pic>
        <p:nvPicPr>
          <p:cNvPr id="2054" name="Picture 6" descr="Image result for mvc">
            <a:extLst>
              <a:ext uri="{FF2B5EF4-FFF2-40B4-BE49-F238E27FC236}">
                <a16:creationId xmlns:a16="http://schemas.microsoft.com/office/drawing/2014/main" id="{3998A412-E267-40BA-8BDE-95D374721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042" y="2075082"/>
            <a:ext cx="6503123" cy="4162425"/>
          </a:xfrm>
          <a:prstGeom prst="rect">
            <a:avLst/>
          </a:prstGeom>
          <a:noFill/>
          <a:ln w="25400">
            <a:solidFill>
              <a:schemeClr val="accent2"/>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17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Model</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a:bodyPr>
          <a:lstStyle/>
          <a:p>
            <a:r>
              <a:rPr lang="en-US" sz="2000" dirty="0"/>
              <a:t>The </a:t>
            </a:r>
            <a:r>
              <a:rPr lang="en-US" sz="2000" b="1" i="1" dirty="0"/>
              <a:t>Model</a:t>
            </a:r>
            <a:r>
              <a:rPr lang="en-US" sz="2000" dirty="0"/>
              <a:t> part of an </a:t>
            </a:r>
            <a:r>
              <a:rPr lang="en-US" sz="2000" b="1" i="1" dirty="0"/>
              <a:t>MVC</a:t>
            </a:r>
            <a:r>
              <a:rPr lang="en-US" sz="2000" dirty="0"/>
              <a:t> application represents the </a:t>
            </a:r>
            <a:r>
              <a:rPr lang="en-US" sz="2000" u="sng" dirty="0"/>
              <a:t>state</a:t>
            </a:r>
            <a:r>
              <a:rPr lang="en-US" sz="2000" dirty="0"/>
              <a:t> of the application </a:t>
            </a:r>
            <a:r>
              <a:rPr lang="en-US" sz="2000" u="sng" dirty="0"/>
              <a:t>and</a:t>
            </a:r>
            <a:r>
              <a:rPr lang="en-US" sz="2000" dirty="0"/>
              <a:t> any business logic or operations that should be performed by it. </a:t>
            </a:r>
          </a:p>
          <a:p>
            <a:r>
              <a:rPr lang="en-US" sz="2000" dirty="0"/>
              <a:t>Business logic is encapsulated in the </a:t>
            </a:r>
            <a:r>
              <a:rPr lang="en-US" sz="2000" b="1" i="1" dirty="0"/>
              <a:t>Model</a:t>
            </a:r>
            <a:r>
              <a:rPr lang="en-US" sz="2000" dirty="0"/>
              <a:t>, along with any implementation logic (</a:t>
            </a:r>
            <a:r>
              <a:rPr lang="en-US" sz="2000" dirty="0" err="1"/>
              <a:t>DbContext</a:t>
            </a:r>
            <a:r>
              <a:rPr lang="en-US" sz="2000" dirty="0"/>
              <a:t>) for persisting the state of the application (the </a:t>
            </a:r>
            <a:r>
              <a:rPr lang="en-US" sz="2000" dirty="0" err="1"/>
              <a:t>DataBase</a:t>
            </a:r>
            <a:r>
              <a:rPr lang="en-US" sz="2000" dirty="0"/>
              <a:t>). </a:t>
            </a:r>
          </a:p>
          <a:p>
            <a:r>
              <a:rPr lang="en-US" sz="2000" dirty="0"/>
              <a:t>Strongly-typed </a:t>
            </a:r>
            <a:r>
              <a:rPr lang="en-US" sz="2000" b="1" i="1" dirty="0"/>
              <a:t>views</a:t>
            </a:r>
            <a:r>
              <a:rPr lang="en-US" sz="2000" dirty="0"/>
              <a:t> typically use </a:t>
            </a:r>
            <a:r>
              <a:rPr lang="en-US" sz="2000" b="1" i="1" dirty="0" err="1"/>
              <a:t>ViewModel</a:t>
            </a:r>
            <a:r>
              <a:rPr lang="en-US" sz="2000" dirty="0"/>
              <a:t> types designed to contain the data to display on that </a:t>
            </a:r>
            <a:r>
              <a:rPr lang="en-US" sz="2000" b="1" i="1" dirty="0"/>
              <a:t>view</a:t>
            </a:r>
            <a:r>
              <a:rPr lang="en-US" sz="2000" dirty="0"/>
              <a:t>. The controller creates and populates these </a:t>
            </a:r>
            <a:r>
              <a:rPr lang="en-US" sz="2000" b="1" i="1" dirty="0" err="1"/>
              <a:t>ViewModel</a:t>
            </a:r>
            <a:r>
              <a:rPr lang="en-US" sz="2000" dirty="0"/>
              <a:t> instances </a:t>
            </a:r>
            <a:r>
              <a:rPr lang="en-US" sz="2000" u="sng" dirty="0"/>
              <a:t>from</a:t>
            </a:r>
            <a:r>
              <a:rPr lang="en-US" sz="2000" dirty="0"/>
              <a:t> the </a:t>
            </a:r>
            <a:r>
              <a:rPr lang="en-US" sz="2000" b="1" i="1" dirty="0"/>
              <a:t>model</a:t>
            </a:r>
            <a:r>
              <a:rPr lang="en-US" sz="2000" dirty="0"/>
              <a:t>.</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State</a:t>
            </a:r>
          </a:p>
          <a:p>
            <a:r>
              <a:rPr lang="en-US" dirty="0">
                <a:solidFill>
                  <a:schemeClr val="bg1"/>
                </a:solidFill>
              </a:rPr>
              <a:t>Business Logic</a:t>
            </a:r>
          </a:p>
          <a:p>
            <a:r>
              <a:rPr lang="en-US" dirty="0">
                <a:solidFill>
                  <a:schemeClr val="bg1"/>
                </a:solidFill>
              </a:rPr>
              <a:t>Implementation Logic</a:t>
            </a:r>
          </a:p>
        </p:txBody>
      </p:sp>
    </p:spTree>
    <p:extLst>
      <p:ext uri="{BB962C8B-B14F-4D97-AF65-F5344CB8AC3E}">
        <p14:creationId xmlns:p14="http://schemas.microsoft.com/office/powerpoint/2010/main" val="239297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View</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fontScale="92500"/>
          </a:bodyPr>
          <a:lstStyle/>
          <a:p>
            <a:r>
              <a:rPr lang="en-US" sz="2800" b="1" i="1" dirty="0"/>
              <a:t>Views</a:t>
            </a:r>
            <a:r>
              <a:rPr lang="en-US" sz="2800" dirty="0"/>
              <a:t> are responsible for presenting content through the user interface. </a:t>
            </a:r>
          </a:p>
          <a:p>
            <a:r>
              <a:rPr lang="en-US" sz="2800" b="1" i="1" dirty="0"/>
              <a:t>Views</a:t>
            </a:r>
            <a:r>
              <a:rPr lang="en-US" sz="2800" dirty="0"/>
              <a:t> use the </a:t>
            </a:r>
            <a:r>
              <a:rPr lang="en-US" sz="2800" b="1" i="1" dirty="0"/>
              <a:t>Razor</a:t>
            </a:r>
            <a:r>
              <a:rPr lang="en-US" sz="2800" dirty="0"/>
              <a:t> </a:t>
            </a:r>
            <a:r>
              <a:rPr lang="en-US" sz="2800" b="1" i="1" dirty="0"/>
              <a:t>view</a:t>
            </a:r>
            <a:r>
              <a:rPr lang="en-US" sz="2800" dirty="0"/>
              <a:t> </a:t>
            </a:r>
            <a:r>
              <a:rPr lang="en-US" sz="2800" b="1" i="1" dirty="0"/>
              <a:t>engine</a:t>
            </a:r>
            <a:r>
              <a:rPr lang="en-US" sz="2800" dirty="0"/>
              <a:t> to embed .NET code in HTML markup. </a:t>
            </a:r>
          </a:p>
          <a:p>
            <a:r>
              <a:rPr lang="en-US" sz="2800" dirty="0"/>
              <a:t>Logic in </a:t>
            </a:r>
            <a:r>
              <a:rPr lang="en-US" sz="2800" b="1" i="1" dirty="0"/>
              <a:t>Views</a:t>
            </a:r>
            <a:r>
              <a:rPr lang="en-US" sz="2800" dirty="0"/>
              <a:t> should relate to presenting content. If logic is necessary in order to display data from a complex model, use a </a:t>
            </a:r>
            <a:r>
              <a:rPr lang="en-US" sz="2800" b="1" i="1" dirty="0"/>
              <a:t>View Component</a:t>
            </a:r>
            <a:r>
              <a:rPr lang="en-US" sz="2800" dirty="0"/>
              <a:t> or </a:t>
            </a:r>
            <a:r>
              <a:rPr lang="en-US" sz="2800" b="1" i="1" dirty="0" err="1"/>
              <a:t>ViewModel</a:t>
            </a:r>
            <a:r>
              <a:rPr lang="en-US" sz="2800" b="1" i="1" dirty="0"/>
              <a:t> </a:t>
            </a:r>
            <a:r>
              <a:rPr lang="en-US" sz="2800" dirty="0"/>
              <a:t>simplify the view.</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State</a:t>
            </a:r>
          </a:p>
          <a:p>
            <a:r>
              <a:rPr lang="en-US" dirty="0">
                <a:solidFill>
                  <a:schemeClr val="bg1"/>
                </a:solidFill>
              </a:rPr>
              <a:t>Business Logic</a:t>
            </a:r>
          </a:p>
          <a:p>
            <a:r>
              <a:rPr lang="en-US" dirty="0">
                <a:solidFill>
                  <a:schemeClr val="bg1"/>
                </a:solidFill>
              </a:rPr>
              <a:t>Implementation Logic</a:t>
            </a:r>
          </a:p>
        </p:txBody>
      </p:sp>
      <p:sp>
        <p:nvSpPr>
          <p:cNvPr id="6" name="TextBox 5">
            <a:extLst>
              <a:ext uri="{FF2B5EF4-FFF2-40B4-BE49-F238E27FC236}">
                <a16:creationId xmlns:a16="http://schemas.microsoft.com/office/drawing/2014/main" id="{E4DC110D-1443-4182-A2D5-8C38A6ED97F1}"/>
              </a:ext>
            </a:extLst>
          </p:cNvPr>
          <p:cNvSpPr txBox="1"/>
          <p:nvPr/>
        </p:nvSpPr>
        <p:spPr>
          <a:xfrm>
            <a:off x="6955971" y="5925066"/>
            <a:ext cx="1828800" cy="646331"/>
          </a:xfrm>
          <a:prstGeom prst="rect">
            <a:avLst/>
          </a:prstGeom>
          <a:solidFill>
            <a:srgbClr val="A8D250"/>
          </a:solidFill>
        </p:spPr>
        <p:txBody>
          <a:bodyPr wrap="square" rtlCol="0">
            <a:spAutoFit/>
          </a:bodyPr>
          <a:lstStyle/>
          <a:p>
            <a:r>
              <a:rPr lang="en-US" dirty="0"/>
              <a:t>Presentation</a:t>
            </a:r>
          </a:p>
          <a:p>
            <a:r>
              <a:rPr lang="en-US" dirty="0"/>
              <a:t>Minimal logic</a:t>
            </a:r>
          </a:p>
        </p:txBody>
      </p:sp>
    </p:spTree>
    <p:extLst>
      <p:ext uri="{BB962C8B-B14F-4D97-AF65-F5344CB8AC3E}">
        <p14:creationId xmlns:p14="http://schemas.microsoft.com/office/powerpoint/2010/main" val="224199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14BD-709D-4831-AFB6-A67D5273FD17}"/>
              </a:ext>
            </a:extLst>
          </p:cNvPr>
          <p:cNvSpPr>
            <a:spLocks noGrp="1"/>
          </p:cNvSpPr>
          <p:nvPr>
            <p:ph type="title"/>
          </p:nvPr>
        </p:nvSpPr>
        <p:spPr/>
        <p:txBody>
          <a:bodyPr>
            <a:normAutofit/>
          </a:bodyPr>
          <a:lstStyle/>
          <a:p>
            <a:r>
              <a:rPr lang="en-US" dirty="0"/>
              <a:t>MVC – Controller</a:t>
            </a:r>
            <a:br>
              <a:rPr lang="en-US" dirty="0"/>
            </a:br>
            <a:r>
              <a:rPr lang="en-US" sz="1400" dirty="0">
                <a:hlinkClick r:id="rId2"/>
              </a:rPr>
              <a:t>https://docs.microsoft.com/en-us/aspnet/core/mvc/overview?view=aspnetcore-3.1#model-responsibilities</a:t>
            </a:r>
            <a:endParaRPr lang="en-US" sz="1400" dirty="0"/>
          </a:p>
        </p:txBody>
      </p:sp>
      <p:sp>
        <p:nvSpPr>
          <p:cNvPr id="3" name="Content Placeholder 2">
            <a:extLst>
              <a:ext uri="{FF2B5EF4-FFF2-40B4-BE49-F238E27FC236}">
                <a16:creationId xmlns:a16="http://schemas.microsoft.com/office/drawing/2014/main" id="{A3B8B69F-F04E-4503-B785-190EAF8CCC5E}"/>
              </a:ext>
            </a:extLst>
          </p:cNvPr>
          <p:cNvSpPr>
            <a:spLocks noGrp="1"/>
          </p:cNvSpPr>
          <p:nvPr>
            <p:ph idx="1"/>
          </p:nvPr>
        </p:nvSpPr>
        <p:spPr>
          <a:xfrm>
            <a:off x="1097280" y="2108201"/>
            <a:ext cx="5712075" cy="4341585"/>
          </a:xfrm>
        </p:spPr>
        <p:txBody>
          <a:bodyPr anchor="ctr">
            <a:normAutofit fontScale="92500" lnSpcReduction="20000"/>
          </a:bodyPr>
          <a:lstStyle/>
          <a:p>
            <a:r>
              <a:rPr lang="en-US" sz="2800" dirty="0"/>
              <a:t>Controllers are the components that </a:t>
            </a:r>
          </a:p>
          <a:p>
            <a:pPr lvl="1">
              <a:buFont typeface="Arial" panose="020B0604020202020204" pitchFamily="34" charset="0"/>
              <a:buChar char="•"/>
            </a:pPr>
            <a:r>
              <a:rPr lang="en-US" sz="2600" dirty="0"/>
              <a:t>handle user input, </a:t>
            </a:r>
          </a:p>
          <a:p>
            <a:pPr lvl="1">
              <a:buFont typeface="Arial" panose="020B0604020202020204" pitchFamily="34" charset="0"/>
              <a:buChar char="•"/>
            </a:pPr>
            <a:r>
              <a:rPr lang="en-US" sz="2600" dirty="0"/>
              <a:t>work with the </a:t>
            </a:r>
            <a:r>
              <a:rPr lang="en-US" sz="2600" b="1" i="1" dirty="0"/>
              <a:t>model</a:t>
            </a:r>
            <a:r>
              <a:rPr lang="en-US" sz="2600" dirty="0"/>
              <a:t>, and</a:t>
            </a:r>
          </a:p>
          <a:p>
            <a:pPr lvl="1">
              <a:buFont typeface="Arial" panose="020B0604020202020204" pitchFamily="34" charset="0"/>
              <a:buChar char="•"/>
            </a:pPr>
            <a:r>
              <a:rPr lang="en-US" sz="2600" dirty="0"/>
              <a:t>select a </a:t>
            </a:r>
            <a:r>
              <a:rPr lang="en-US" sz="2600" b="1" i="1" dirty="0"/>
              <a:t>view</a:t>
            </a:r>
            <a:r>
              <a:rPr lang="en-US" sz="2600" dirty="0"/>
              <a:t> to render. </a:t>
            </a:r>
          </a:p>
          <a:p>
            <a:r>
              <a:rPr lang="en-US" sz="2800" dirty="0"/>
              <a:t>The controller handles and responds to user input. In the MVC pattern, the controller is the initial entry point, and is responsible for selecting which model types to work with and which view to render (hence its name - it controls how the app responds to a given request).</a:t>
            </a:r>
          </a:p>
        </p:txBody>
      </p:sp>
      <p:pic>
        <p:nvPicPr>
          <p:cNvPr id="4" name="Picture 3">
            <a:extLst>
              <a:ext uri="{FF2B5EF4-FFF2-40B4-BE49-F238E27FC236}">
                <a16:creationId xmlns:a16="http://schemas.microsoft.com/office/drawing/2014/main" id="{954FF6AC-C595-4C74-8611-8DD83D7CE3E8}"/>
              </a:ext>
            </a:extLst>
          </p:cNvPr>
          <p:cNvPicPr>
            <a:picLocks noChangeAspect="1"/>
          </p:cNvPicPr>
          <p:nvPr/>
        </p:nvPicPr>
        <p:blipFill>
          <a:blip r:embed="rId3"/>
          <a:stretch>
            <a:fillRect/>
          </a:stretch>
        </p:blipFill>
        <p:spPr>
          <a:xfrm>
            <a:off x="6809355" y="2024743"/>
            <a:ext cx="5275648" cy="4718954"/>
          </a:xfrm>
          <a:prstGeom prst="rect">
            <a:avLst/>
          </a:prstGeom>
          <a:effectLst>
            <a:glow rad="50800">
              <a:schemeClr val="accent2"/>
            </a:glow>
          </a:effectLst>
        </p:spPr>
      </p:pic>
      <p:sp>
        <p:nvSpPr>
          <p:cNvPr id="5" name="TextBox 4">
            <a:extLst>
              <a:ext uri="{FF2B5EF4-FFF2-40B4-BE49-F238E27FC236}">
                <a16:creationId xmlns:a16="http://schemas.microsoft.com/office/drawing/2014/main" id="{4A2FC1A9-9295-4D48-94D3-2C2A13CE8DBE}"/>
              </a:ext>
            </a:extLst>
          </p:cNvPr>
          <p:cNvSpPr txBox="1"/>
          <p:nvPr/>
        </p:nvSpPr>
        <p:spPr>
          <a:xfrm>
            <a:off x="9744813" y="2108201"/>
            <a:ext cx="2340190" cy="923330"/>
          </a:xfrm>
          <a:prstGeom prst="rect">
            <a:avLst/>
          </a:prstGeom>
          <a:solidFill>
            <a:srgbClr val="DF5754"/>
          </a:solidFill>
        </p:spPr>
        <p:txBody>
          <a:bodyPr wrap="square" rtlCol="0">
            <a:spAutoFit/>
          </a:bodyPr>
          <a:lstStyle/>
          <a:p>
            <a:r>
              <a:rPr lang="en-US" dirty="0">
                <a:solidFill>
                  <a:schemeClr val="bg1"/>
                </a:solidFill>
              </a:rPr>
              <a:t>Contains State,</a:t>
            </a:r>
          </a:p>
          <a:p>
            <a:r>
              <a:rPr lang="en-US" dirty="0">
                <a:solidFill>
                  <a:schemeClr val="bg1"/>
                </a:solidFill>
              </a:rPr>
              <a:t>Business Logic,</a:t>
            </a:r>
          </a:p>
          <a:p>
            <a:r>
              <a:rPr lang="en-US" dirty="0">
                <a:solidFill>
                  <a:schemeClr val="bg1"/>
                </a:solidFill>
              </a:rPr>
              <a:t>Implementation Logic</a:t>
            </a:r>
          </a:p>
        </p:txBody>
      </p:sp>
      <p:sp>
        <p:nvSpPr>
          <p:cNvPr id="6" name="TextBox 5">
            <a:extLst>
              <a:ext uri="{FF2B5EF4-FFF2-40B4-BE49-F238E27FC236}">
                <a16:creationId xmlns:a16="http://schemas.microsoft.com/office/drawing/2014/main" id="{E4DC110D-1443-4182-A2D5-8C38A6ED97F1}"/>
              </a:ext>
            </a:extLst>
          </p:cNvPr>
          <p:cNvSpPr txBox="1"/>
          <p:nvPr/>
        </p:nvSpPr>
        <p:spPr>
          <a:xfrm>
            <a:off x="6955971" y="5925066"/>
            <a:ext cx="1828800" cy="646331"/>
          </a:xfrm>
          <a:prstGeom prst="rect">
            <a:avLst/>
          </a:prstGeom>
          <a:solidFill>
            <a:srgbClr val="A8D250"/>
          </a:solidFill>
        </p:spPr>
        <p:txBody>
          <a:bodyPr wrap="square" rtlCol="0">
            <a:spAutoFit/>
          </a:bodyPr>
          <a:lstStyle/>
          <a:p>
            <a:r>
              <a:rPr lang="en-US" dirty="0"/>
              <a:t>Presentation</a:t>
            </a:r>
          </a:p>
          <a:p>
            <a:r>
              <a:rPr lang="en-US" dirty="0"/>
              <a:t>Minimal logic</a:t>
            </a:r>
          </a:p>
        </p:txBody>
      </p:sp>
      <p:sp>
        <p:nvSpPr>
          <p:cNvPr id="7" name="TextBox 6">
            <a:extLst>
              <a:ext uri="{FF2B5EF4-FFF2-40B4-BE49-F238E27FC236}">
                <a16:creationId xmlns:a16="http://schemas.microsoft.com/office/drawing/2014/main" id="{DBC16AE8-E8A4-4B68-868A-A500EBCD7BCD}"/>
              </a:ext>
            </a:extLst>
          </p:cNvPr>
          <p:cNvSpPr txBox="1"/>
          <p:nvPr/>
        </p:nvSpPr>
        <p:spPr>
          <a:xfrm>
            <a:off x="10042071" y="5851882"/>
            <a:ext cx="2042932" cy="923330"/>
          </a:xfrm>
          <a:prstGeom prst="rect">
            <a:avLst/>
          </a:prstGeom>
          <a:solidFill>
            <a:srgbClr val="D7A948"/>
          </a:solidFill>
        </p:spPr>
        <p:txBody>
          <a:bodyPr wrap="square" rtlCol="0">
            <a:spAutoFit/>
          </a:bodyPr>
          <a:lstStyle/>
          <a:p>
            <a:r>
              <a:rPr lang="en-US" dirty="0"/>
              <a:t>Handles user input</a:t>
            </a:r>
          </a:p>
          <a:p>
            <a:r>
              <a:rPr lang="en-US" dirty="0"/>
              <a:t>Uses Model</a:t>
            </a:r>
          </a:p>
          <a:p>
            <a:r>
              <a:rPr lang="en-US" dirty="0"/>
              <a:t>Selects View</a:t>
            </a:r>
          </a:p>
        </p:txBody>
      </p:sp>
    </p:spTree>
    <p:extLst>
      <p:ext uri="{BB962C8B-B14F-4D97-AF65-F5344CB8AC3E}">
        <p14:creationId xmlns:p14="http://schemas.microsoft.com/office/powerpoint/2010/main" val="3156200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sp.net core mvc">
            <a:extLst>
              <a:ext uri="{FF2B5EF4-FFF2-40B4-BE49-F238E27FC236}">
                <a16:creationId xmlns:a16="http://schemas.microsoft.com/office/drawing/2014/main" id="{172ED3D2-20C4-41EA-8B26-EAE7BB54E912}"/>
              </a:ext>
            </a:extLst>
          </p:cNvPr>
          <p:cNvPicPr>
            <a:picLocks noChangeAspect="1" noChangeArrowheads="1"/>
          </p:cNvPicPr>
          <p:nvPr/>
        </p:nvPicPr>
        <p:blipFill>
          <a:blip r:embed="rId2">
            <a:alphaModFix amt="3000"/>
            <a:extLst>
              <a:ext uri="{28A0092B-C50C-407E-A947-70E740481C1C}">
                <a14:useLocalDpi xmlns:a14="http://schemas.microsoft.com/office/drawing/2010/main" val="0"/>
              </a:ext>
            </a:extLst>
          </a:blip>
          <a:srcRect/>
          <a:stretch>
            <a:fillRect/>
          </a:stretch>
        </p:blipFill>
        <p:spPr bwMode="auto">
          <a:xfrm>
            <a:off x="885824" y="286603"/>
            <a:ext cx="10723245" cy="6031825"/>
          </a:xfrm>
          <a:prstGeom prst="rect">
            <a:avLst/>
          </a:prstGeom>
          <a:noFill/>
          <a:effectLst>
            <a:glow rad="127000">
              <a:schemeClr val="accent1">
                <a:alpha val="96000"/>
              </a:schemeClr>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74128B-5B82-4DC0-BC27-B982DDD20320}"/>
              </a:ext>
            </a:extLst>
          </p:cNvPr>
          <p:cNvSpPr>
            <a:spLocks noGrp="1"/>
          </p:cNvSpPr>
          <p:nvPr>
            <p:ph type="title"/>
          </p:nvPr>
        </p:nvSpPr>
        <p:spPr/>
        <p:txBody>
          <a:bodyPr/>
          <a:lstStyle/>
          <a:p>
            <a:r>
              <a:rPr lang="en-US" dirty="0"/>
              <a:t>Why ASP.NET Core MVC?</a:t>
            </a:r>
          </a:p>
        </p:txBody>
      </p:sp>
      <p:sp>
        <p:nvSpPr>
          <p:cNvPr id="3" name="Content Placeholder 2">
            <a:extLst>
              <a:ext uri="{FF2B5EF4-FFF2-40B4-BE49-F238E27FC236}">
                <a16:creationId xmlns:a16="http://schemas.microsoft.com/office/drawing/2014/main" id="{6C6CC02F-7733-44A9-8CA6-4061D58D9245}"/>
              </a:ext>
            </a:extLst>
          </p:cNvPr>
          <p:cNvSpPr>
            <a:spLocks noGrp="1"/>
          </p:cNvSpPr>
          <p:nvPr>
            <p:ph idx="1"/>
          </p:nvPr>
        </p:nvSpPr>
        <p:spPr/>
        <p:txBody>
          <a:bodyPr>
            <a:normAutofit/>
          </a:bodyPr>
          <a:lstStyle/>
          <a:p>
            <a:r>
              <a:rPr lang="en-US" sz="2400" dirty="0">
                <a:solidFill>
                  <a:schemeClr val="bg1"/>
                </a:solidFill>
              </a:rPr>
              <a:t>Use of the MVC approach helps you create applications that separate the different aspects of your application (input logic, business logic, and UI logic), while providing a loose coupling between these elements. The pattern specifies where each kind of logic should be located in the application.</a:t>
            </a:r>
          </a:p>
          <a:p>
            <a:r>
              <a:rPr lang="en-US" sz="2400" dirty="0">
                <a:solidFill>
                  <a:schemeClr val="bg1"/>
                </a:solidFill>
              </a:rPr>
              <a:t>This architecture is good but what about testing? What about dynamic web pages? What about model validation and Web API’s? Wouldn’t it be nice to have a framework with all those technologies built in?</a:t>
            </a:r>
          </a:p>
          <a:p>
            <a:r>
              <a:rPr lang="en-US" sz="2400" dirty="0">
                <a:solidFill>
                  <a:schemeClr val="bg1"/>
                </a:solidFill>
              </a:rPr>
              <a:t>This is where ASP.NET Core MVC comes into the picture.</a:t>
            </a:r>
          </a:p>
        </p:txBody>
      </p:sp>
    </p:spTree>
    <p:extLst>
      <p:ext uri="{BB962C8B-B14F-4D97-AF65-F5344CB8AC3E}">
        <p14:creationId xmlns:p14="http://schemas.microsoft.com/office/powerpoint/2010/main" val="85226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CE84-55EB-4A97-843B-C8C2B4516606}"/>
              </a:ext>
            </a:extLst>
          </p:cNvPr>
          <p:cNvSpPr>
            <a:spLocks noGrp="1"/>
          </p:cNvSpPr>
          <p:nvPr>
            <p:ph type="title"/>
          </p:nvPr>
        </p:nvSpPr>
        <p:spPr/>
        <p:txBody>
          <a:bodyPr>
            <a:normAutofit/>
          </a:bodyPr>
          <a:lstStyle/>
          <a:p>
            <a:r>
              <a:rPr lang="en-US" dirty="0"/>
              <a:t>ASP.NET Core MVC - Overview</a:t>
            </a:r>
            <a:br>
              <a:rPr lang="en-US" dirty="0"/>
            </a:br>
            <a:r>
              <a:rPr lang="en-US" sz="1200" dirty="0">
                <a:hlinkClick r:id="rId2"/>
              </a:rPr>
              <a:t>https://docs.microsoft.com/en-us/aspnet/core/mvc/overview?view=aspnetcore-3.1&amp;source=docs#what-is-aspnet-core-mvc</a:t>
            </a:r>
            <a:endParaRPr lang="en-US" dirty="0"/>
          </a:p>
        </p:txBody>
      </p:sp>
      <p:sp>
        <p:nvSpPr>
          <p:cNvPr id="3" name="Content Placeholder 2">
            <a:extLst>
              <a:ext uri="{FF2B5EF4-FFF2-40B4-BE49-F238E27FC236}">
                <a16:creationId xmlns:a16="http://schemas.microsoft.com/office/drawing/2014/main" id="{A6956290-0B7D-442E-8276-245D93766BBE}"/>
              </a:ext>
            </a:extLst>
          </p:cNvPr>
          <p:cNvSpPr>
            <a:spLocks noGrp="1"/>
          </p:cNvSpPr>
          <p:nvPr>
            <p:ph idx="1"/>
          </p:nvPr>
        </p:nvSpPr>
        <p:spPr>
          <a:xfrm>
            <a:off x="147099" y="1894114"/>
            <a:ext cx="5301057" cy="4506685"/>
          </a:xfrm>
        </p:spPr>
        <p:txBody>
          <a:bodyPr anchor="ctr">
            <a:normAutofit lnSpcReduction="10000"/>
          </a:bodyPr>
          <a:lstStyle/>
          <a:p>
            <a:pPr>
              <a:lnSpc>
                <a:spcPct val="100000"/>
              </a:lnSpc>
              <a:spcBef>
                <a:spcPts val="0"/>
              </a:spcBef>
              <a:spcAft>
                <a:spcPts val="0"/>
              </a:spcAft>
            </a:pPr>
            <a:r>
              <a:rPr lang="en-US" sz="2400" dirty="0"/>
              <a:t>The </a:t>
            </a:r>
            <a:r>
              <a:rPr lang="en-US" sz="2400" b="1" i="1" dirty="0"/>
              <a:t>ASP.NET Core MVC </a:t>
            </a:r>
            <a:r>
              <a:rPr lang="en-US" sz="2400" dirty="0"/>
              <a:t>framework is a lightweight, open source, highly testable presentation framework optimized for use with </a:t>
            </a:r>
            <a:r>
              <a:rPr lang="en-US" sz="2400" b="1" i="1" dirty="0"/>
              <a:t>ASP.NET </a:t>
            </a:r>
            <a:r>
              <a:rPr lang="en-US" sz="2400" b="1" i="1"/>
              <a:t>Core</a:t>
            </a:r>
            <a:r>
              <a:rPr lang="en-US" sz="2400"/>
              <a:t> but </a:t>
            </a:r>
            <a:r>
              <a:rPr lang="en-US" sz="2400" dirty="0"/>
              <a:t>using the MVC architectural pattern..</a:t>
            </a:r>
          </a:p>
          <a:p>
            <a:pPr>
              <a:lnSpc>
                <a:spcPct val="100000"/>
              </a:lnSpc>
              <a:spcBef>
                <a:spcPts val="0"/>
              </a:spcBef>
              <a:spcAft>
                <a:spcPts val="0"/>
              </a:spcAft>
            </a:pPr>
            <a:r>
              <a:rPr lang="en-US" sz="2400" b="1" i="1" dirty="0"/>
              <a:t>ASP.NET Core MVC </a:t>
            </a:r>
            <a:r>
              <a:rPr lang="en-US" sz="2400" dirty="0"/>
              <a:t>provides a patterns-based way to build dynamic websites that enables a clean </a:t>
            </a:r>
            <a:r>
              <a:rPr lang="en-US" sz="2400" u="sng" dirty="0"/>
              <a:t>separation of concerns</a:t>
            </a:r>
            <a:r>
              <a:rPr lang="en-US" sz="2400" dirty="0"/>
              <a:t>. </a:t>
            </a:r>
          </a:p>
          <a:p>
            <a:pPr>
              <a:lnSpc>
                <a:spcPct val="100000"/>
              </a:lnSpc>
              <a:spcBef>
                <a:spcPts val="0"/>
              </a:spcBef>
              <a:spcAft>
                <a:spcPts val="0"/>
              </a:spcAft>
            </a:pPr>
            <a:r>
              <a:rPr lang="en-US" sz="2400" dirty="0"/>
              <a:t>ASP.NET Core MVC:</a:t>
            </a:r>
          </a:p>
          <a:p>
            <a:pPr lvl="1">
              <a:spcBef>
                <a:spcPts val="0"/>
              </a:spcBef>
              <a:spcAft>
                <a:spcPts val="0"/>
              </a:spcAft>
              <a:buFont typeface="Arial" panose="020B0604020202020204" pitchFamily="34" charset="0"/>
              <a:buChar char="•"/>
            </a:pPr>
            <a:r>
              <a:rPr lang="en-US" sz="2200" dirty="0"/>
              <a:t>full control over markup, </a:t>
            </a:r>
          </a:p>
          <a:p>
            <a:pPr lvl="1">
              <a:spcBef>
                <a:spcPts val="0"/>
              </a:spcBef>
              <a:spcAft>
                <a:spcPts val="0"/>
              </a:spcAft>
              <a:buFont typeface="Arial" panose="020B0604020202020204" pitchFamily="34" charset="0"/>
              <a:buChar char="•"/>
            </a:pPr>
            <a:r>
              <a:rPr lang="en-US" sz="2200" dirty="0"/>
              <a:t>supports TDD-friendly development</a:t>
            </a:r>
          </a:p>
          <a:p>
            <a:pPr lvl="1">
              <a:spcBef>
                <a:spcPts val="0"/>
              </a:spcBef>
              <a:spcAft>
                <a:spcPts val="0"/>
              </a:spcAft>
              <a:buFont typeface="Arial" panose="020B0604020202020204" pitchFamily="34" charset="0"/>
              <a:buChar char="•"/>
            </a:pPr>
            <a:r>
              <a:rPr lang="en-US" sz="2200" dirty="0"/>
              <a:t>uses the latest web standards.</a:t>
            </a:r>
          </a:p>
        </p:txBody>
      </p:sp>
      <p:pic>
        <p:nvPicPr>
          <p:cNvPr id="3074" name="Picture 2" descr="Image result for asp.net core mvc">
            <a:extLst>
              <a:ext uri="{FF2B5EF4-FFF2-40B4-BE49-F238E27FC236}">
                <a16:creationId xmlns:a16="http://schemas.microsoft.com/office/drawing/2014/main" id="{100FF2FF-104D-423B-BE0C-BB45F825BB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40" t="23179" r="9260" b="8796"/>
          <a:stretch/>
        </p:blipFill>
        <p:spPr bwMode="auto">
          <a:xfrm>
            <a:off x="5448157" y="2416629"/>
            <a:ext cx="6596744" cy="3657599"/>
          </a:xfrm>
          <a:prstGeom prst="rect">
            <a:avLst/>
          </a:prstGeom>
          <a:noFill/>
          <a:effectLst>
            <a:glow rad="508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55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859</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Franklin Gothic Book</vt:lpstr>
      <vt:lpstr>1_RetrospectVTI</vt:lpstr>
      <vt:lpstr>MVC Concepts</vt:lpstr>
      <vt:lpstr>The Model-View-Controller (MVC) architectural pattern separates an application into three main groups of components: Models, Views, and Controllers. This pattern helps to achieve separation of concerns. </vt:lpstr>
      <vt:lpstr>MVC - Separation of Concerns https://docs.microsoft.com/en-us/dotnet/architecture/modern-web-apps-azure/architectural-principles#separation-of-concerns</vt:lpstr>
      <vt:lpstr>MVC – Control/Data Flow https://docs.microsoft.com/en-us/aspnet/core/mvc/overview?view=aspnetcore-3.1#what-is-the-mvc-pattern</vt:lpstr>
      <vt:lpstr>MVC – Model https://docs.microsoft.com/en-us/aspnet/core/mvc/overview?view=aspnetcore-3.1#model-responsibilities</vt:lpstr>
      <vt:lpstr>MVC – View https://docs.microsoft.com/en-us/aspnet/core/mvc/overview?view=aspnetcore-3.1#model-responsibilities</vt:lpstr>
      <vt:lpstr>MVC – Controller https://docs.microsoft.com/en-us/aspnet/core/mvc/overview?view=aspnetcore-3.1#model-responsibilities</vt:lpstr>
      <vt:lpstr>Why ASP.NET Core MVC?</vt:lpstr>
      <vt:lpstr>ASP.NET Core MVC - Overview https://docs.microsoft.com/en-us/aspnet/core/mvc/overview?view=aspnetcore-3.1&amp;source=docs#what-is-aspnet-core-mvc</vt:lpstr>
      <vt:lpstr>Nicks p1 notes on whiteboard.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2020-03-20T13:45:10Z</dcterms:created>
  <dcterms:modified xsi:type="dcterms:W3CDTF">2020-03-31T20:13:17Z</dcterms:modified>
</cp:coreProperties>
</file>