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61" r:id="rId5"/>
    <p:sldId id="263" r:id="rId6"/>
    <p:sldId id="272" r:id="rId7"/>
    <p:sldId id="273"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A517A-8693-4162-B2B0-C7483921DCB3}" v="85" dt="2020-03-28T23:13:33.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41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mvc/controllers/routing?view=aspnetcore-3.1#multiple-conventional-routes" TargetMode="External"/><Relationship Id="rId2" Type="http://schemas.openxmlformats.org/officeDocument/2006/relationships/hyperlink" Target="https://docs.microsoft.com/en-us/aspnet/core/mvc/controllers/routing?view=aspnetcore-3.1#set-up-conventional-route"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spnet/core/mvc/controllers/routing?view=aspnetcore-3.1#http-verb-templa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spnet/core/mvc/controllers/routing?view=aspnetcore-3.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controllers/actions?view=aspnetcore-3.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controllers/actions?view=aspnetcore-3.1#defining-a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controllers/actions?view=aspnetcore-3.1#1-methods-resulting-in-an-empty-response-body" TargetMode="External"/><Relationship Id="rId2" Type="http://schemas.openxmlformats.org/officeDocument/2006/relationships/hyperlink" Target="https://docs.microsoft.com/en-us/aspnet/core/mvc/controllers/actions?view=aspnetcore-3.1#controller-helper-methods"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controllers/actions?view=aspnetcore-3.1#3-methods-resulting-in-a-non-empty-response-body-formatted-in-a-content-type-negotiated-with-the-client" TargetMode="External"/><Relationship Id="rId4" Type="http://schemas.openxmlformats.org/officeDocument/2006/relationships/hyperlink" Target="https://docs.microsoft.com/en-us/aspnet/core/mvc/controllers/actions?view=aspnetcore-3.1#2-methods-resulting-in-a-non-empty-response-body-with-a-predefined-content-ty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aspnet/core/mvc/controllers/routing?view=aspnetcore-3.1#c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Routing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fontScale="90000"/>
          </a:bodyPr>
          <a:lstStyle/>
          <a:p>
            <a:r>
              <a:rPr lang="en-US" dirty="0"/>
              <a:t>Conventional Routing</a:t>
            </a:r>
            <a:br>
              <a:rPr lang="en-US" dirty="0"/>
            </a:br>
            <a:r>
              <a:rPr lang="en-US" sz="1400" dirty="0">
                <a:hlinkClick r:id="rId2"/>
              </a:rPr>
              <a:t>https://docs.microsoft.com/en-us/aspnet/core/mvc/controllers/routing?view=aspnetcore-3.1#set-up-conventional-route</a:t>
            </a:r>
            <a:br>
              <a:rPr lang="en-US" sz="1400" dirty="0"/>
            </a:br>
            <a:r>
              <a:rPr lang="en-US" sz="1400" dirty="0">
                <a:hlinkClick r:id="rId3"/>
              </a:rPr>
              <a:t>https://docs.microsoft.com/en-us/aspnet/core/mvc/controllers/routing?view=aspnetcore-3.1#multiple-conventional-routes</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304801" y="1905103"/>
            <a:ext cx="4403677" cy="4495698"/>
          </a:xfrm>
        </p:spPr>
        <p:txBody>
          <a:bodyPr>
            <a:normAutofit fontScale="92500" lnSpcReduction="10000"/>
          </a:bodyPr>
          <a:lstStyle/>
          <a:p>
            <a:r>
              <a:rPr lang="en-US" sz="2400" dirty="0"/>
              <a:t>The route template (in </a:t>
            </a:r>
            <a:r>
              <a:rPr lang="en-US" sz="2400" dirty="0" err="1"/>
              <a:t>Startup.cs</a:t>
            </a:r>
            <a:r>
              <a:rPr lang="en-US" sz="2400" dirty="0"/>
              <a:t>) "</a:t>
            </a:r>
            <a:r>
              <a:rPr lang="en-US" sz="2400" u="sng" dirty="0"/>
              <a:t>{controller=Home}/{action=Index}/{id?}</a:t>
            </a:r>
            <a:r>
              <a:rPr lang="en-US" sz="2400" dirty="0"/>
              <a:t>“ matches a URL path like </a:t>
            </a:r>
            <a:r>
              <a:rPr lang="en-US" sz="2400" u="sng" dirty="0"/>
              <a:t>/Products/Details/5.</a:t>
            </a:r>
          </a:p>
          <a:p>
            <a:r>
              <a:rPr lang="en-US" sz="2400" dirty="0"/>
              <a:t>The route template extracts (</a:t>
            </a:r>
            <a:r>
              <a:rPr lang="en-US" sz="2400" b="1" i="1" dirty="0"/>
              <a:t>tokenizes</a:t>
            </a:r>
            <a:r>
              <a:rPr lang="en-US" sz="2400" dirty="0"/>
              <a:t>) the route values { </a:t>
            </a:r>
            <a:r>
              <a:rPr lang="en-US" sz="2400" u="sng" dirty="0"/>
              <a:t>controller = Products, action = Details, id = 5</a:t>
            </a:r>
            <a:r>
              <a:rPr lang="en-US" sz="2400" dirty="0"/>
              <a:t> } which results in a match if the app has a </a:t>
            </a:r>
            <a:r>
              <a:rPr lang="en-US" sz="2400" b="1" i="1" dirty="0"/>
              <a:t>controller</a:t>
            </a:r>
            <a:r>
              <a:rPr lang="en-US" sz="2400" dirty="0"/>
              <a:t> named </a:t>
            </a:r>
            <a:r>
              <a:rPr lang="en-US" sz="2400" u="sng" dirty="0" err="1"/>
              <a:t>ProductsController</a:t>
            </a:r>
            <a:r>
              <a:rPr lang="en-US" sz="2400" dirty="0"/>
              <a:t> and a </a:t>
            </a:r>
            <a:r>
              <a:rPr lang="en-US" sz="2400" u="sng" dirty="0"/>
              <a:t>Details</a:t>
            </a:r>
            <a:r>
              <a:rPr lang="en-US" sz="2400" dirty="0"/>
              <a:t> </a:t>
            </a:r>
            <a:r>
              <a:rPr lang="en-US" sz="2400" b="1" i="1" dirty="0"/>
              <a:t>action.</a:t>
            </a:r>
            <a:r>
              <a:rPr lang="en-US" sz="2400" dirty="0"/>
              <a:t> The </a:t>
            </a:r>
            <a:r>
              <a:rPr lang="en-US" sz="2400" b="1" i="1" dirty="0"/>
              <a:t>id</a:t>
            </a:r>
            <a:r>
              <a:rPr lang="en-US" sz="2400" dirty="0"/>
              <a:t> value is optional due to the </a:t>
            </a:r>
            <a:r>
              <a:rPr lang="en-US" sz="2400" b="1" i="1" dirty="0"/>
              <a:t>?</a:t>
            </a:r>
            <a:r>
              <a:rPr lang="en-US" sz="2400" dirty="0"/>
              <a:t>.</a:t>
            </a:r>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4"/>
          <a:stretch>
            <a:fillRect/>
          </a:stretch>
        </p:blipFill>
        <p:spPr>
          <a:xfrm>
            <a:off x="4836764" y="2236338"/>
            <a:ext cx="7050435" cy="1836164"/>
          </a:xfrm>
          <a:prstGeom prst="rect">
            <a:avLst/>
          </a:prstGeom>
          <a:effectLst>
            <a:glow rad="50800">
              <a:schemeClr val="accent2"/>
            </a:glow>
          </a:effectLst>
        </p:spPr>
      </p:pic>
      <p:pic>
        <p:nvPicPr>
          <p:cNvPr id="5" name="Picture 4">
            <a:extLst>
              <a:ext uri="{FF2B5EF4-FFF2-40B4-BE49-F238E27FC236}">
                <a16:creationId xmlns:a16="http://schemas.microsoft.com/office/drawing/2014/main" id="{77F0B928-7543-42E2-823D-77F750DBE220}"/>
              </a:ext>
            </a:extLst>
          </p:cNvPr>
          <p:cNvPicPr>
            <a:picLocks noChangeAspect="1"/>
          </p:cNvPicPr>
          <p:nvPr/>
        </p:nvPicPr>
        <p:blipFill>
          <a:blip r:embed="rId5"/>
          <a:stretch>
            <a:fillRect/>
          </a:stretch>
        </p:blipFill>
        <p:spPr>
          <a:xfrm>
            <a:off x="4836764" y="4224819"/>
            <a:ext cx="7050434" cy="1911393"/>
          </a:xfrm>
          <a:prstGeom prst="rect">
            <a:avLst/>
          </a:prstGeom>
          <a:effectLst>
            <a:glow rad="50800">
              <a:schemeClr val="accent2"/>
            </a:glow>
          </a:effectLst>
        </p:spPr>
      </p:pic>
    </p:spTree>
    <p:extLst>
      <p:ext uri="{BB962C8B-B14F-4D97-AF65-F5344CB8AC3E}">
        <p14:creationId xmlns:p14="http://schemas.microsoft.com/office/powerpoint/2010/main" val="26286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FDA-DC4E-4547-9BF2-ABA6D7A256C7}"/>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sz="1200" dirty="0"/>
          </a:p>
        </p:txBody>
      </p:sp>
      <p:sp>
        <p:nvSpPr>
          <p:cNvPr id="3" name="Content Placeholder 2">
            <a:extLst>
              <a:ext uri="{FF2B5EF4-FFF2-40B4-BE49-F238E27FC236}">
                <a16:creationId xmlns:a16="http://schemas.microsoft.com/office/drawing/2014/main" id="{636D022F-B0E8-463F-ADCC-9FFE259CFDFF}"/>
              </a:ext>
            </a:extLst>
          </p:cNvPr>
          <p:cNvSpPr>
            <a:spLocks noGrp="1"/>
          </p:cNvSpPr>
          <p:nvPr>
            <p:ph idx="1"/>
          </p:nvPr>
        </p:nvSpPr>
        <p:spPr>
          <a:xfrm>
            <a:off x="1097280" y="1922781"/>
            <a:ext cx="10058400" cy="2145022"/>
          </a:xfrm>
        </p:spPr>
        <p:txBody>
          <a:bodyPr>
            <a:normAutofit/>
          </a:bodyPr>
          <a:lstStyle/>
          <a:p>
            <a:r>
              <a:rPr lang="en-US" sz="2000" b="1" i="1" dirty="0"/>
              <a:t>REST APIs </a:t>
            </a:r>
            <a:r>
              <a:rPr lang="en-US" sz="2000" dirty="0"/>
              <a:t>should use </a:t>
            </a:r>
            <a:r>
              <a:rPr lang="en-US" sz="2000" b="1" i="1" dirty="0"/>
              <a:t>attribute routing </a:t>
            </a:r>
            <a:r>
              <a:rPr lang="en-US" sz="2000" dirty="0"/>
              <a:t>to model the app's functionality as a set of resources where operations are represented by </a:t>
            </a:r>
            <a:r>
              <a:rPr lang="en-US" sz="2000" b="1" i="1" dirty="0"/>
              <a:t>HTTP verbs</a:t>
            </a:r>
            <a:r>
              <a:rPr lang="en-US" sz="2000" dirty="0"/>
              <a:t>.</a:t>
            </a:r>
          </a:p>
          <a:p>
            <a:r>
              <a:rPr lang="en-US" sz="2000" b="1" i="1" dirty="0"/>
              <a:t>Attribute routing </a:t>
            </a:r>
            <a:r>
              <a:rPr lang="en-US" sz="2000" dirty="0"/>
              <a:t>uses sets of </a:t>
            </a:r>
            <a:r>
              <a:rPr lang="en-US" sz="2000" b="1" i="1" dirty="0"/>
              <a:t>attributes</a:t>
            </a:r>
            <a:r>
              <a:rPr lang="en-US" sz="2000" dirty="0"/>
              <a:t> on each </a:t>
            </a:r>
            <a:r>
              <a:rPr lang="en-US" sz="2000" b="1" i="1" dirty="0"/>
              <a:t>controller action </a:t>
            </a:r>
            <a:r>
              <a:rPr lang="en-US" sz="2000" dirty="0"/>
              <a:t>to map </a:t>
            </a:r>
            <a:r>
              <a:rPr lang="en-US" sz="2000" b="1" i="1" dirty="0"/>
              <a:t>actions</a:t>
            </a:r>
            <a:r>
              <a:rPr lang="en-US" sz="2000" dirty="0"/>
              <a:t> directly to route templates. The following </a:t>
            </a:r>
            <a:r>
              <a:rPr lang="en-US" sz="2000" b="1" i="1" dirty="0" err="1"/>
              <a:t>StartUp.Configure</a:t>
            </a:r>
            <a:r>
              <a:rPr lang="en-US" sz="2000" b="1" i="1" dirty="0"/>
              <a:t> </a:t>
            </a:r>
            <a:r>
              <a:rPr lang="en-US" sz="2000" dirty="0"/>
              <a:t>code is typical for a </a:t>
            </a:r>
            <a:r>
              <a:rPr lang="en-US" sz="2000" b="1" i="1" dirty="0"/>
              <a:t>REST API</a:t>
            </a:r>
            <a:r>
              <a:rPr lang="en-US" sz="2000" dirty="0"/>
              <a:t>. </a:t>
            </a:r>
            <a:r>
              <a:rPr lang="en-US" sz="2000" b="1" i="1" dirty="0" err="1"/>
              <a:t>MapControllers</a:t>
            </a:r>
            <a:r>
              <a:rPr lang="en-US" sz="2000" b="1" i="1" dirty="0"/>
              <a:t>()</a:t>
            </a:r>
            <a:r>
              <a:rPr lang="en-US" sz="2000" dirty="0"/>
              <a:t> is called inside </a:t>
            </a:r>
            <a:r>
              <a:rPr lang="en-US" sz="2000" b="1" i="1" dirty="0" err="1"/>
              <a:t>UseEndpoints</a:t>
            </a:r>
            <a:r>
              <a:rPr lang="en-US" sz="2000" b="1" i="1" dirty="0"/>
              <a:t>()</a:t>
            </a:r>
            <a:r>
              <a:rPr lang="en-US" sz="2000" dirty="0"/>
              <a:t> to map </a:t>
            </a:r>
            <a:r>
              <a:rPr lang="en-US" sz="2000" u="sng" dirty="0"/>
              <a:t>attribute routed </a:t>
            </a:r>
            <a:r>
              <a:rPr lang="en-US" sz="2000" dirty="0"/>
              <a:t>controllers.</a:t>
            </a:r>
          </a:p>
        </p:txBody>
      </p:sp>
      <p:pic>
        <p:nvPicPr>
          <p:cNvPr id="5" name="Picture 4">
            <a:extLst>
              <a:ext uri="{FF2B5EF4-FFF2-40B4-BE49-F238E27FC236}">
                <a16:creationId xmlns:a16="http://schemas.microsoft.com/office/drawing/2014/main" id="{4FE56C91-9BE8-481A-90F0-2DF41C063B42}"/>
              </a:ext>
            </a:extLst>
          </p:cNvPr>
          <p:cNvPicPr>
            <a:picLocks noChangeAspect="1"/>
          </p:cNvPicPr>
          <p:nvPr/>
        </p:nvPicPr>
        <p:blipFill>
          <a:blip r:embed="rId3"/>
          <a:stretch>
            <a:fillRect/>
          </a:stretch>
        </p:blipFill>
        <p:spPr>
          <a:xfrm>
            <a:off x="2022762" y="3907576"/>
            <a:ext cx="8257179" cy="2839112"/>
          </a:xfrm>
          <a:prstGeom prst="rect">
            <a:avLst/>
          </a:prstGeom>
          <a:effectLst>
            <a:glow rad="63500">
              <a:schemeClr val="accent2"/>
            </a:glow>
          </a:effectLst>
        </p:spPr>
      </p:pic>
    </p:spTree>
    <p:extLst>
      <p:ext uri="{BB962C8B-B14F-4D97-AF65-F5344CB8AC3E}">
        <p14:creationId xmlns:p14="http://schemas.microsoft.com/office/powerpoint/2010/main" val="98329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0BCC-5211-4CEF-8C26-6D836CC3AA29}"/>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dirty="0"/>
          </a:p>
        </p:txBody>
      </p:sp>
      <p:sp>
        <p:nvSpPr>
          <p:cNvPr id="3" name="Content Placeholder 2">
            <a:extLst>
              <a:ext uri="{FF2B5EF4-FFF2-40B4-BE49-F238E27FC236}">
                <a16:creationId xmlns:a16="http://schemas.microsoft.com/office/drawing/2014/main" id="{25C8006E-3A88-473D-94CB-DCC3427A46D0}"/>
              </a:ext>
            </a:extLst>
          </p:cNvPr>
          <p:cNvSpPr>
            <a:spLocks noGrp="1"/>
          </p:cNvSpPr>
          <p:nvPr>
            <p:ph idx="1"/>
          </p:nvPr>
        </p:nvSpPr>
        <p:spPr>
          <a:xfrm>
            <a:off x="581891" y="1910687"/>
            <a:ext cx="5232055" cy="4490113"/>
          </a:xfrm>
        </p:spPr>
        <p:txBody>
          <a:bodyPr anchor="ctr">
            <a:normAutofit/>
          </a:bodyPr>
          <a:lstStyle/>
          <a:p>
            <a:r>
              <a:rPr lang="en-US" sz="2000" dirty="0"/>
              <a:t>In this example, the </a:t>
            </a:r>
            <a:r>
              <a:rPr lang="en-US" sz="2000" b="1" i="1" dirty="0"/>
              <a:t>Configure</a:t>
            </a:r>
            <a:r>
              <a:rPr lang="en-US" sz="2000" dirty="0"/>
              <a:t> method is used.</a:t>
            </a:r>
          </a:p>
          <a:p>
            <a:r>
              <a:rPr lang="en-US" sz="2000" b="1" i="1" dirty="0" err="1"/>
              <a:t>HomeController</a:t>
            </a:r>
            <a:r>
              <a:rPr lang="en-US" sz="2000" dirty="0"/>
              <a:t> matches a set of URLs similar to what the default </a:t>
            </a:r>
            <a:r>
              <a:rPr lang="en-US" sz="2000" b="1" i="1" dirty="0"/>
              <a:t>conventional</a:t>
            </a:r>
            <a:r>
              <a:rPr lang="en-US" sz="2000" dirty="0"/>
              <a:t> route {</a:t>
            </a:r>
            <a:r>
              <a:rPr lang="en-US" sz="2000" u="sng" dirty="0"/>
              <a:t>controller=Home}/{action=Index}/{id?} </a:t>
            </a:r>
            <a:r>
              <a:rPr lang="en-US" sz="2000" dirty="0"/>
              <a:t>matches. </a:t>
            </a:r>
            <a:r>
              <a:rPr lang="en-US" sz="2000" b="1" i="1" dirty="0"/>
              <a:t>Attribute routing </a:t>
            </a:r>
            <a:r>
              <a:rPr lang="en-US" sz="2000" dirty="0"/>
              <a:t>requires more input to specify a route. </a:t>
            </a:r>
            <a:r>
              <a:rPr lang="en-US" sz="2000" b="1" i="1" dirty="0"/>
              <a:t>Conventional Routing </a:t>
            </a:r>
            <a:r>
              <a:rPr lang="en-US" sz="2000" dirty="0"/>
              <a:t>handles routes more succinctly, but </a:t>
            </a:r>
            <a:r>
              <a:rPr lang="en-US" sz="2000" b="1" i="1" dirty="0"/>
              <a:t>Attribute Routing</a:t>
            </a:r>
            <a:r>
              <a:rPr lang="en-US" sz="2000" dirty="0"/>
              <a:t> allows (and requires) precise control of which route templates apply to each </a:t>
            </a:r>
            <a:r>
              <a:rPr lang="en-US" sz="2000" b="1" i="1" dirty="0"/>
              <a:t>action</a:t>
            </a:r>
            <a:r>
              <a:rPr lang="en-US" sz="2000" dirty="0"/>
              <a:t>.</a:t>
            </a:r>
          </a:p>
          <a:p>
            <a:r>
              <a:rPr lang="en-US" sz="2000" dirty="0"/>
              <a:t>With </a:t>
            </a:r>
            <a:r>
              <a:rPr lang="en-US" sz="2000" b="1" i="1" dirty="0"/>
              <a:t>attribute routing</a:t>
            </a:r>
            <a:r>
              <a:rPr lang="en-US" sz="2000" dirty="0"/>
              <a:t>, the </a:t>
            </a:r>
            <a:r>
              <a:rPr lang="en-US" sz="2000" b="1" i="1" dirty="0"/>
              <a:t>controller</a:t>
            </a:r>
            <a:r>
              <a:rPr lang="en-US" sz="2000" dirty="0"/>
              <a:t> name and </a:t>
            </a:r>
            <a:r>
              <a:rPr lang="en-US" sz="2000" b="1" i="1" dirty="0"/>
              <a:t>action</a:t>
            </a:r>
            <a:r>
              <a:rPr lang="en-US" sz="2000" dirty="0"/>
              <a:t> names play </a:t>
            </a:r>
            <a:r>
              <a:rPr lang="en-US" sz="2000" u="sng" dirty="0"/>
              <a:t>no</a:t>
            </a:r>
            <a:r>
              <a:rPr lang="en-US" sz="2000" dirty="0"/>
              <a:t> role in which </a:t>
            </a:r>
            <a:r>
              <a:rPr lang="en-US" sz="2000" b="1" i="1" dirty="0"/>
              <a:t>action</a:t>
            </a:r>
            <a:r>
              <a:rPr lang="en-US" sz="2000" dirty="0"/>
              <a:t> is matched.</a:t>
            </a:r>
          </a:p>
        </p:txBody>
      </p:sp>
      <p:pic>
        <p:nvPicPr>
          <p:cNvPr id="5" name="Picture 4">
            <a:extLst>
              <a:ext uri="{FF2B5EF4-FFF2-40B4-BE49-F238E27FC236}">
                <a16:creationId xmlns:a16="http://schemas.microsoft.com/office/drawing/2014/main" id="{77CC8C17-3C97-4CF8-A2C3-5C0A7637E7F8}"/>
              </a:ext>
            </a:extLst>
          </p:cNvPr>
          <p:cNvPicPr>
            <a:picLocks noChangeAspect="1"/>
          </p:cNvPicPr>
          <p:nvPr/>
        </p:nvPicPr>
        <p:blipFill>
          <a:blip r:embed="rId3"/>
          <a:stretch>
            <a:fillRect/>
          </a:stretch>
        </p:blipFill>
        <p:spPr>
          <a:xfrm>
            <a:off x="6082351" y="2083647"/>
            <a:ext cx="5905009" cy="4569634"/>
          </a:xfrm>
          <a:prstGeom prst="rect">
            <a:avLst/>
          </a:prstGeom>
          <a:effectLst>
            <a:glow rad="50800">
              <a:schemeClr val="accent2"/>
            </a:glow>
          </a:effectLst>
        </p:spPr>
      </p:pic>
    </p:spTree>
    <p:extLst>
      <p:ext uri="{BB962C8B-B14F-4D97-AF65-F5344CB8AC3E}">
        <p14:creationId xmlns:p14="http://schemas.microsoft.com/office/powerpoint/2010/main" val="251838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8A50-35A9-4AB1-9E9B-F0E03C4B11CE}"/>
              </a:ext>
            </a:extLst>
          </p:cNvPr>
          <p:cNvSpPr>
            <a:spLocks noGrp="1"/>
          </p:cNvSpPr>
          <p:nvPr>
            <p:ph type="title"/>
          </p:nvPr>
        </p:nvSpPr>
        <p:spPr>
          <a:xfrm>
            <a:off x="1097280" y="286603"/>
            <a:ext cx="5794840" cy="1450757"/>
          </a:xfrm>
        </p:spPr>
        <p:txBody>
          <a:bodyPr>
            <a:normAutofit fontScale="90000"/>
          </a:bodyPr>
          <a:lstStyle/>
          <a:p>
            <a:r>
              <a:rPr lang="en-US" dirty="0"/>
              <a:t>Attribute Routing - HTTP Verb Templates</a:t>
            </a:r>
            <a:br>
              <a:rPr lang="en-US" dirty="0"/>
            </a:br>
            <a:r>
              <a:rPr lang="en-US" sz="900" dirty="0">
                <a:hlinkClick r:id="rId2"/>
              </a:rPr>
              <a:t>https://docs.microsoft.com/en-us/aspnet/core/mvc/controllers/routing?view=aspnetcore-3.1#http-verb-templates</a:t>
            </a:r>
            <a:endParaRPr lang="en-US" sz="900" dirty="0"/>
          </a:p>
        </p:txBody>
      </p:sp>
      <p:sp>
        <p:nvSpPr>
          <p:cNvPr id="3" name="Content Placeholder 2">
            <a:extLst>
              <a:ext uri="{FF2B5EF4-FFF2-40B4-BE49-F238E27FC236}">
                <a16:creationId xmlns:a16="http://schemas.microsoft.com/office/drawing/2014/main" id="{F2FBE9BE-F840-4155-9121-1869428266DA}"/>
              </a:ext>
            </a:extLst>
          </p:cNvPr>
          <p:cNvSpPr>
            <a:spLocks noGrp="1"/>
          </p:cNvSpPr>
          <p:nvPr>
            <p:ph idx="1"/>
          </p:nvPr>
        </p:nvSpPr>
        <p:spPr>
          <a:xfrm>
            <a:off x="1097280" y="1883391"/>
            <a:ext cx="5682861" cy="4531057"/>
          </a:xfrm>
        </p:spPr>
        <p:txBody>
          <a:bodyPr>
            <a:normAutofit lnSpcReduction="10000"/>
          </a:bodyPr>
          <a:lstStyle/>
          <a:p>
            <a:r>
              <a:rPr lang="en-US" sz="2400" dirty="0"/>
              <a:t>ASP.NET Core has the following HTTP verb templates: [</a:t>
            </a:r>
            <a:r>
              <a:rPr lang="en-US" sz="2400" dirty="0" err="1"/>
              <a:t>HttpGet</a:t>
            </a:r>
            <a:r>
              <a:rPr lang="en-US" sz="2400" dirty="0"/>
              <a:t>], [</a:t>
            </a:r>
            <a:r>
              <a:rPr lang="en-US" sz="2400" dirty="0" err="1"/>
              <a:t>HttpPost</a:t>
            </a:r>
            <a:r>
              <a:rPr lang="en-US" sz="2400" dirty="0"/>
              <a:t>], [</a:t>
            </a:r>
            <a:r>
              <a:rPr lang="en-US" sz="2400" dirty="0" err="1"/>
              <a:t>HttpPut</a:t>
            </a:r>
            <a:r>
              <a:rPr lang="en-US" sz="2400" dirty="0"/>
              <a:t>], [</a:t>
            </a:r>
            <a:r>
              <a:rPr lang="en-US" sz="2400" dirty="0" err="1"/>
              <a:t>HttpDelete</a:t>
            </a:r>
            <a:r>
              <a:rPr lang="en-US" sz="2400" dirty="0"/>
              <a:t>], [</a:t>
            </a:r>
            <a:r>
              <a:rPr lang="en-US" sz="2400" dirty="0" err="1"/>
              <a:t>HttpHead</a:t>
            </a:r>
            <a:r>
              <a:rPr lang="en-US" sz="2400" dirty="0"/>
              <a:t>], [</a:t>
            </a:r>
            <a:r>
              <a:rPr lang="en-US" sz="2400" dirty="0" err="1"/>
              <a:t>HttpPatch</a:t>
            </a:r>
            <a:r>
              <a:rPr lang="en-US" sz="2400" dirty="0"/>
              <a:t>] </a:t>
            </a:r>
          </a:p>
          <a:p>
            <a:r>
              <a:rPr lang="en-US" sz="2400" dirty="0"/>
              <a:t>The </a:t>
            </a:r>
            <a:r>
              <a:rPr lang="en-US" sz="2400" b="1" i="1" dirty="0" err="1"/>
              <a:t>GetProduct</a:t>
            </a:r>
            <a:r>
              <a:rPr lang="en-US" sz="2400" dirty="0"/>
              <a:t> action includes the "{id}" template, therefore id is appended to the "</a:t>
            </a:r>
            <a:r>
              <a:rPr lang="en-US" sz="2400" dirty="0" err="1"/>
              <a:t>api</a:t>
            </a:r>
            <a:r>
              <a:rPr lang="en-US" sz="2400" dirty="0"/>
              <a:t>/[controller]" template on the </a:t>
            </a:r>
            <a:r>
              <a:rPr lang="en-US" sz="2400" b="1" i="1" dirty="0"/>
              <a:t>controller</a:t>
            </a:r>
            <a:r>
              <a:rPr lang="en-US" sz="2400" dirty="0"/>
              <a:t>, so </a:t>
            </a:r>
            <a:r>
              <a:rPr lang="en-US" sz="2400" b="1" i="1" dirty="0" err="1"/>
              <a:t>GetProduct</a:t>
            </a:r>
            <a:r>
              <a:rPr lang="en-US" sz="2400" dirty="0" err="1"/>
              <a:t>’s</a:t>
            </a:r>
            <a:r>
              <a:rPr lang="en-US" sz="2400" dirty="0"/>
              <a:t> template is "</a:t>
            </a:r>
            <a:r>
              <a:rPr lang="en-US" sz="2400" dirty="0" err="1"/>
              <a:t>api</a:t>
            </a:r>
            <a:r>
              <a:rPr lang="en-US" sz="2400" dirty="0"/>
              <a:t>/[controller]/"{id}"". </a:t>
            </a:r>
          </a:p>
          <a:p>
            <a:r>
              <a:rPr lang="en-US" sz="2400" dirty="0"/>
              <a:t>Therefore, this action only matches GET requests of the form </a:t>
            </a:r>
            <a:r>
              <a:rPr lang="en-US" sz="2400" u="sng" dirty="0"/>
              <a:t>/</a:t>
            </a:r>
            <a:r>
              <a:rPr lang="en-US" sz="2400" u="sng" dirty="0" err="1"/>
              <a:t>api</a:t>
            </a:r>
            <a:r>
              <a:rPr lang="en-US" sz="2400" u="sng" dirty="0"/>
              <a:t>/test2/123</a:t>
            </a:r>
            <a:r>
              <a:rPr lang="en-US" sz="2400" dirty="0"/>
              <a:t>, </a:t>
            </a:r>
            <a:r>
              <a:rPr lang="en-US" sz="2400" u="sng" dirty="0"/>
              <a:t>/</a:t>
            </a:r>
            <a:r>
              <a:rPr lang="en-US" sz="2400" u="sng" dirty="0" err="1"/>
              <a:t>api</a:t>
            </a:r>
            <a:r>
              <a:rPr lang="en-US" sz="2400" u="sng" dirty="0"/>
              <a:t>/test2/{any </a:t>
            </a:r>
            <a:r>
              <a:rPr lang="en-US" sz="2400" u="sng"/>
              <a:t>string}</a:t>
            </a:r>
            <a:r>
              <a:rPr lang="en-US" sz="2400"/>
              <a:t>.</a:t>
            </a:r>
            <a:endParaRPr lang="en-US" sz="2400" dirty="0"/>
          </a:p>
        </p:txBody>
      </p:sp>
      <p:pic>
        <p:nvPicPr>
          <p:cNvPr id="4" name="Picture 3">
            <a:extLst>
              <a:ext uri="{FF2B5EF4-FFF2-40B4-BE49-F238E27FC236}">
                <a16:creationId xmlns:a16="http://schemas.microsoft.com/office/drawing/2014/main" id="{FC8A26F9-C0F3-4B84-968F-9E61BD6277D7}"/>
              </a:ext>
            </a:extLst>
          </p:cNvPr>
          <p:cNvPicPr>
            <a:picLocks noChangeAspect="1"/>
          </p:cNvPicPr>
          <p:nvPr/>
        </p:nvPicPr>
        <p:blipFill>
          <a:blip r:embed="rId3"/>
          <a:stretch>
            <a:fillRect/>
          </a:stretch>
        </p:blipFill>
        <p:spPr>
          <a:xfrm>
            <a:off x="6892120" y="145791"/>
            <a:ext cx="5063320" cy="6166222"/>
          </a:xfrm>
          <a:prstGeom prst="rect">
            <a:avLst/>
          </a:prstGeom>
          <a:effectLst>
            <a:glow rad="50800">
              <a:schemeClr val="accent2"/>
            </a:glow>
          </a:effectLst>
        </p:spPr>
      </p:pic>
    </p:spTree>
    <p:extLst>
      <p:ext uri="{BB962C8B-B14F-4D97-AF65-F5344CB8AC3E}">
        <p14:creationId xmlns:p14="http://schemas.microsoft.com/office/powerpoint/2010/main" val="33882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B113-6868-456A-BCC1-6B61E9E3D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F3F73D-843A-4EC7-BFE2-387509CFB6D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2E4E1C7-8C7B-4722-9F99-9837118BCADA}"/>
              </a:ext>
            </a:extLst>
          </p:cNvPr>
          <p:cNvPicPr>
            <a:picLocks noChangeAspect="1"/>
          </p:cNvPicPr>
          <p:nvPr/>
        </p:nvPicPr>
        <p:blipFill>
          <a:blip r:embed="rId2"/>
          <a:stretch>
            <a:fillRect/>
          </a:stretch>
        </p:blipFill>
        <p:spPr>
          <a:xfrm>
            <a:off x="1533129" y="759863"/>
            <a:ext cx="9125741" cy="5338273"/>
          </a:xfrm>
          <a:prstGeom prst="rect">
            <a:avLst/>
          </a:prstGeom>
        </p:spPr>
      </p:pic>
    </p:spTree>
    <p:extLst>
      <p:ext uri="{BB962C8B-B14F-4D97-AF65-F5344CB8AC3E}">
        <p14:creationId xmlns:p14="http://schemas.microsoft.com/office/powerpoint/2010/main" val="382315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530416"/>
            <a:ext cx="10216714" cy="3892168"/>
          </a:xfrm>
        </p:spPr>
        <p:txBody>
          <a:bodyPr anchor="ctr">
            <a:noAutofit/>
          </a:bodyPr>
          <a:lstStyle/>
          <a:p>
            <a:r>
              <a:rPr lang="en-US" sz="3600" i="1" dirty="0">
                <a:solidFill>
                  <a:srgbClr val="FFFFFF"/>
                </a:solidFill>
              </a:rPr>
              <a:t>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a:hlinkClick r:id="rId2"/>
              </a:rPr>
              <a:t>https://docs.microsoft.com/en-us/aspnet/core/mvc/controllers/routing?view=aspnetcore-3.1</a:t>
            </a:r>
            <a:endParaRPr lang="en-US"/>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91AB-E02E-44F3-8418-F231B3DA113B}"/>
              </a:ext>
            </a:extLst>
          </p:cNvPr>
          <p:cNvSpPr>
            <a:spLocks noGrp="1"/>
          </p:cNvSpPr>
          <p:nvPr>
            <p:ph type="title"/>
          </p:nvPr>
        </p:nvSpPr>
        <p:spPr/>
        <p:txBody>
          <a:bodyPr>
            <a:normAutofit/>
          </a:bodyPr>
          <a:lstStyle/>
          <a:p>
            <a:r>
              <a:rPr lang="en-US" dirty="0"/>
              <a:t>Controllers</a:t>
            </a:r>
            <a:br>
              <a:rPr lang="en-US" dirty="0"/>
            </a:br>
            <a:r>
              <a:rPr lang="en-US" sz="1400" dirty="0">
                <a:hlinkClick r:id="rId2"/>
              </a:rPr>
              <a:t>https://docs.microsoft.com/en-us/aspnet/core/mvc/controllers/actions?view=aspnetcore-3.1</a:t>
            </a:r>
            <a:endParaRPr lang="en-US" sz="1400" dirty="0"/>
          </a:p>
        </p:txBody>
      </p:sp>
      <p:sp>
        <p:nvSpPr>
          <p:cNvPr id="3" name="Content Placeholder 2">
            <a:extLst>
              <a:ext uri="{FF2B5EF4-FFF2-40B4-BE49-F238E27FC236}">
                <a16:creationId xmlns:a16="http://schemas.microsoft.com/office/drawing/2014/main" id="{720DF4C9-A9BF-4002-9F26-2ABED2DDEA54}"/>
              </a:ext>
            </a:extLst>
          </p:cNvPr>
          <p:cNvSpPr>
            <a:spLocks noGrp="1"/>
          </p:cNvSpPr>
          <p:nvPr>
            <p:ph idx="1"/>
          </p:nvPr>
        </p:nvSpPr>
        <p:spPr>
          <a:xfrm>
            <a:off x="444499" y="2484567"/>
            <a:ext cx="6337301" cy="3954333"/>
          </a:xfrm>
        </p:spPr>
        <p:txBody>
          <a:bodyPr anchor="ctr">
            <a:normAutofit/>
          </a:bodyPr>
          <a:lstStyle/>
          <a:p>
            <a:r>
              <a:rPr lang="en-US" sz="1800" dirty="0"/>
              <a:t>Within the </a:t>
            </a:r>
            <a:r>
              <a:rPr lang="en-US" sz="1800" b="1" i="1" dirty="0"/>
              <a:t>Model-View-Controller</a:t>
            </a:r>
            <a:r>
              <a:rPr lang="en-US" sz="1800" dirty="0"/>
              <a:t> pattern, a controller is responsible for the initial processing of a request and instantiation of a model. Business decisions should be performed within the model.</a:t>
            </a:r>
          </a:p>
          <a:p>
            <a:r>
              <a:rPr lang="en-US" sz="1800" dirty="0"/>
              <a:t>To be a controller, at least one of the following conditions is true:</a:t>
            </a:r>
          </a:p>
          <a:p>
            <a:pPr lvl="1">
              <a:buFont typeface="Arial" panose="020B0604020202020204" pitchFamily="34" charset="0"/>
              <a:buChar char="•"/>
            </a:pPr>
            <a:r>
              <a:rPr lang="en-US" sz="1800" dirty="0"/>
              <a:t>The class name is suffixed with Controller.</a:t>
            </a:r>
          </a:p>
          <a:p>
            <a:pPr lvl="1">
              <a:buFont typeface="Arial" panose="020B0604020202020204" pitchFamily="34" charset="0"/>
              <a:buChar char="•"/>
            </a:pPr>
            <a:r>
              <a:rPr lang="en-US" sz="1800" dirty="0"/>
              <a:t>The class inherits from a class whose name is suffixed with Controller.</a:t>
            </a:r>
          </a:p>
          <a:p>
            <a:pPr lvl="1">
              <a:buFont typeface="Arial" panose="020B0604020202020204" pitchFamily="34" charset="0"/>
              <a:buChar char="•"/>
            </a:pPr>
            <a:r>
              <a:rPr lang="en-US" sz="1800" dirty="0"/>
              <a:t>The [Controller] attribute is applied to the class. </a:t>
            </a:r>
          </a:p>
          <a:p>
            <a:r>
              <a:rPr lang="en-US" sz="1800" dirty="0" err="1"/>
              <a:t>Ccontroller</a:t>
            </a:r>
            <a:r>
              <a:rPr lang="en-US" sz="1800" dirty="0"/>
              <a:t> classes reside in the project's root-level Controllers folder and inherit from </a:t>
            </a:r>
            <a:r>
              <a:rPr lang="en-US" sz="1800" b="1" i="1" dirty="0" err="1"/>
              <a:t>Microsoft.AspNetCore.Mvc.Controller</a:t>
            </a:r>
            <a:r>
              <a:rPr lang="en-US" sz="1800" dirty="0"/>
              <a:t>.</a:t>
            </a:r>
          </a:p>
        </p:txBody>
      </p:sp>
      <p:pic>
        <p:nvPicPr>
          <p:cNvPr id="4" name="Picture 3">
            <a:extLst>
              <a:ext uri="{FF2B5EF4-FFF2-40B4-BE49-F238E27FC236}">
                <a16:creationId xmlns:a16="http://schemas.microsoft.com/office/drawing/2014/main" id="{FA6FBF93-A524-4A88-B5D6-9FE522641FBE}"/>
              </a:ext>
            </a:extLst>
          </p:cNvPr>
          <p:cNvPicPr>
            <a:picLocks noChangeAspect="1"/>
          </p:cNvPicPr>
          <p:nvPr/>
        </p:nvPicPr>
        <p:blipFill>
          <a:blip r:embed="rId3"/>
          <a:stretch>
            <a:fillRect/>
          </a:stretch>
        </p:blipFill>
        <p:spPr>
          <a:xfrm>
            <a:off x="6781800" y="2806700"/>
            <a:ext cx="5209869" cy="3468792"/>
          </a:xfrm>
          <a:prstGeom prst="rect">
            <a:avLst/>
          </a:prstGeom>
          <a:effectLst>
            <a:glow rad="50800">
              <a:schemeClr val="accent2"/>
            </a:glow>
          </a:effectLst>
        </p:spPr>
      </p:pic>
      <p:sp>
        <p:nvSpPr>
          <p:cNvPr id="5" name="Rectangle 4">
            <a:extLst>
              <a:ext uri="{FF2B5EF4-FFF2-40B4-BE49-F238E27FC236}">
                <a16:creationId xmlns:a16="http://schemas.microsoft.com/office/drawing/2014/main" id="{A1A899EE-4545-4314-8669-BA2C7FA04008}"/>
              </a:ext>
            </a:extLst>
          </p:cNvPr>
          <p:cNvSpPr/>
          <p:nvPr/>
        </p:nvSpPr>
        <p:spPr>
          <a:xfrm>
            <a:off x="444500" y="1939836"/>
            <a:ext cx="10711180" cy="646331"/>
          </a:xfrm>
          <a:prstGeom prst="rect">
            <a:avLst/>
          </a:prstGeom>
        </p:spPr>
        <p:txBody>
          <a:bodyPr wrap="square">
            <a:spAutoFit/>
          </a:bodyPr>
          <a:lstStyle/>
          <a:p>
            <a:r>
              <a:rPr lang="en-US" dirty="0"/>
              <a:t>A controller is a class used to define and group a set of actions. Controllers logically group similar actions together. This allows routing, caching, and authorization, to be applied collectively. </a:t>
            </a:r>
          </a:p>
        </p:txBody>
      </p:sp>
    </p:spTree>
    <p:extLst>
      <p:ext uri="{BB962C8B-B14F-4D97-AF65-F5344CB8AC3E}">
        <p14:creationId xmlns:p14="http://schemas.microsoft.com/office/powerpoint/2010/main" val="273959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7877-F76D-43AF-954E-BF1CB3F01719}"/>
              </a:ext>
            </a:extLst>
          </p:cNvPr>
          <p:cNvSpPr>
            <a:spLocks noGrp="1"/>
          </p:cNvSpPr>
          <p:nvPr>
            <p:ph type="title"/>
          </p:nvPr>
        </p:nvSpPr>
        <p:spPr>
          <a:xfrm>
            <a:off x="1097280" y="286603"/>
            <a:ext cx="5818675" cy="1450757"/>
          </a:xfrm>
        </p:spPr>
        <p:txBody>
          <a:bodyPr>
            <a:normAutofit/>
          </a:bodyPr>
          <a:lstStyle/>
          <a:p>
            <a:r>
              <a:rPr lang="en-US" dirty="0"/>
              <a:t>Action Methods</a:t>
            </a:r>
            <a:br>
              <a:rPr lang="en-US" dirty="0"/>
            </a:br>
            <a:r>
              <a:rPr lang="en-US" sz="1400" dirty="0">
                <a:hlinkClick r:id="rId2"/>
              </a:rPr>
              <a:t>https://docs.microsoft.com/en-us/aspnet/core/mvc/controllers/actions?view=aspnetcore-3.1#defining-actions</a:t>
            </a:r>
            <a:endParaRPr lang="en-US" dirty="0"/>
          </a:p>
        </p:txBody>
      </p:sp>
      <p:sp>
        <p:nvSpPr>
          <p:cNvPr id="3" name="Content Placeholder 2">
            <a:extLst>
              <a:ext uri="{FF2B5EF4-FFF2-40B4-BE49-F238E27FC236}">
                <a16:creationId xmlns:a16="http://schemas.microsoft.com/office/drawing/2014/main" id="{F9E888FD-840D-4CA1-BD12-7D4E770F93CC}"/>
              </a:ext>
            </a:extLst>
          </p:cNvPr>
          <p:cNvSpPr>
            <a:spLocks noGrp="1"/>
          </p:cNvSpPr>
          <p:nvPr>
            <p:ph idx="1"/>
          </p:nvPr>
        </p:nvSpPr>
        <p:spPr>
          <a:xfrm>
            <a:off x="373488" y="1892301"/>
            <a:ext cx="6542468" cy="4534257"/>
          </a:xfrm>
        </p:spPr>
        <p:txBody>
          <a:bodyPr anchor="ctr">
            <a:normAutofit lnSpcReduction="10000"/>
          </a:bodyPr>
          <a:lstStyle/>
          <a:p>
            <a:r>
              <a:rPr lang="en-US" dirty="0"/>
              <a:t>An </a:t>
            </a:r>
            <a:r>
              <a:rPr lang="en-US" b="1" i="1" dirty="0"/>
              <a:t>action method</a:t>
            </a:r>
            <a:r>
              <a:rPr lang="en-US" dirty="0"/>
              <a:t> is a method in a </a:t>
            </a:r>
            <a:r>
              <a:rPr lang="en-US" b="1" i="1" dirty="0"/>
              <a:t>controller</a:t>
            </a:r>
            <a:r>
              <a:rPr lang="en-US" dirty="0"/>
              <a:t> which handles requests. All public methods in a controller (except those with the </a:t>
            </a:r>
            <a:r>
              <a:rPr lang="en-US" b="1" i="1" dirty="0"/>
              <a:t>[</a:t>
            </a:r>
            <a:r>
              <a:rPr lang="en-US" b="1" i="1" dirty="0" err="1"/>
              <a:t>NonAction</a:t>
            </a:r>
            <a:r>
              <a:rPr lang="en-US" b="1" i="1" dirty="0"/>
              <a:t>]</a:t>
            </a:r>
            <a:r>
              <a:rPr lang="en-US" dirty="0"/>
              <a:t> attribute) are </a:t>
            </a:r>
            <a:r>
              <a:rPr lang="en-US" b="1" i="1" dirty="0"/>
              <a:t>actions</a:t>
            </a:r>
            <a:r>
              <a:rPr lang="en-US" dirty="0"/>
              <a:t>. Parameters on actions are </a:t>
            </a:r>
            <a:r>
              <a:rPr lang="en-US" b="1" i="1" dirty="0"/>
              <a:t>bound</a:t>
            </a:r>
            <a:r>
              <a:rPr lang="en-US" dirty="0"/>
              <a:t> to </a:t>
            </a:r>
            <a:r>
              <a:rPr lang="en-US" b="1" i="1" dirty="0"/>
              <a:t>request</a:t>
            </a:r>
            <a:r>
              <a:rPr lang="en-US" dirty="0"/>
              <a:t> data and are validated using </a:t>
            </a:r>
            <a:r>
              <a:rPr lang="en-US" b="1" i="1" dirty="0"/>
              <a:t>Model Binding</a:t>
            </a:r>
            <a:r>
              <a:rPr lang="en-US" dirty="0"/>
              <a:t>. </a:t>
            </a:r>
            <a:r>
              <a:rPr lang="en-US" b="1" i="1" dirty="0"/>
              <a:t>Model</a:t>
            </a:r>
            <a:r>
              <a:rPr lang="en-US" dirty="0"/>
              <a:t> </a:t>
            </a:r>
            <a:r>
              <a:rPr lang="en-US" b="1" i="1" dirty="0"/>
              <a:t>validation</a:t>
            </a:r>
            <a:r>
              <a:rPr lang="en-US" dirty="0"/>
              <a:t> occurs for everything that’s </a:t>
            </a:r>
            <a:r>
              <a:rPr lang="en-US" b="1" i="1" dirty="0"/>
              <a:t>Model-Bound</a:t>
            </a:r>
            <a:r>
              <a:rPr lang="en-US" dirty="0"/>
              <a:t>. The </a:t>
            </a:r>
            <a:r>
              <a:rPr lang="en-US" b="1" i="1" u="sng" dirty="0" err="1"/>
              <a:t>ModelState.IsValid</a:t>
            </a:r>
            <a:r>
              <a:rPr lang="en-US" b="1" i="1" u="sng" dirty="0"/>
              <a:t> </a:t>
            </a:r>
            <a:r>
              <a:rPr lang="en-US" dirty="0"/>
              <a:t>property value indicates whether </a:t>
            </a:r>
            <a:r>
              <a:rPr lang="en-US" b="1" i="1" dirty="0"/>
              <a:t>Model</a:t>
            </a:r>
            <a:r>
              <a:rPr lang="en-US" dirty="0"/>
              <a:t> </a:t>
            </a:r>
            <a:r>
              <a:rPr lang="en-US" b="1" i="1" dirty="0"/>
              <a:t>Binding</a:t>
            </a:r>
            <a:r>
              <a:rPr lang="en-US" dirty="0"/>
              <a:t> and </a:t>
            </a:r>
            <a:r>
              <a:rPr lang="en-US" b="1" i="1" dirty="0"/>
              <a:t>validation</a:t>
            </a:r>
            <a:r>
              <a:rPr lang="en-US" dirty="0"/>
              <a:t> succeeded.</a:t>
            </a:r>
          </a:p>
          <a:p>
            <a:r>
              <a:rPr lang="en-US" b="1" i="1" dirty="0"/>
              <a:t>Action methods </a:t>
            </a:r>
            <a:r>
              <a:rPr lang="en-US" u="sng" dirty="0"/>
              <a:t>should</a:t>
            </a:r>
            <a:r>
              <a:rPr lang="en-US" dirty="0"/>
              <a:t> contain logic for mapping a request to a business concern. Business concerns should typically be represented as </a:t>
            </a:r>
            <a:r>
              <a:rPr lang="en-US" u="sng" dirty="0"/>
              <a:t>services</a:t>
            </a:r>
            <a:r>
              <a:rPr lang="en-US" dirty="0"/>
              <a:t> that the </a:t>
            </a:r>
            <a:r>
              <a:rPr lang="en-US" b="1" i="1" dirty="0"/>
              <a:t>controller</a:t>
            </a:r>
            <a:r>
              <a:rPr lang="en-US" dirty="0"/>
              <a:t> accesses through </a:t>
            </a:r>
            <a:r>
              <a:rPr lang="en-US" b="1" i="1" dirty="0"/>
              <a:t>dependency injection</a:t>
            </a:r>
            <a:r>
              <a:rPr lang="en-US" dirty="0"/>
              <a:t>.</a:t>
            </a:r>
          </a:p>
          <a:p>
            <a:r>
              <a:rPr lang="en-US" b="1" i="1" dirty="0"/>
              <a:t>Actions</a:t>
            </a:r>
            <a:r>
              <a:rPr lang="en-US" dirty="0"/>
              <a:t> </a:t>
            </a:r>
            <a:r>
              <a:rPr lang="en-US" u="sng" dirty="0"/>
              <a:t>can</a:t>
            </a:r>
            <a:r>
              <a:rPr lang="en-US" dirty="0"/>
              <a:t> return anything, but usually return an </a:t>
            </a:r>
            <a:r>
              <a:rPr lang="en-US" b="1" i="1" dirty="0" err="1"/>
              <a:t>IActionResult</a:t>
            </a:r>
            <a:r>
              <a:rPr lang="en-US" dirty="0"/>
              <a:t> or </a:t>
            </a:r>
            <a:r>
              <a:rPr lang="en-US" b="1" i="1" dirty="0"/>
              <a:t>Task&lt;</a:t>
            </a:r>
            <a:r>
              <a:rPr lang="en-US" b="1" i="1" dirty="0" err="1"/>
              <a:t>IActionResult</a:t>
            </a:r>
            <a:r>
              <a:rPr lang="en-US" b="1" i="1" dirty="0"/>
              <a:t>&gt;</a:t>
            </a:r>
            <a:r>
              <a:rPr lang="en-US" dirty="0"/>
              <a:t> (for async methods).</a:t>
            </a:r>
          </a:p>
        </p:txBody>
      </p:sp>
      <p:pic>
        <p:nvPicPr>
          <p:cNvPr id="4" name="Picture 3">
            <a:extLst>
              <a:ext uri="{FF2B5EF4-FFF2-40B4-BE49-F238E27FC236}">
                <a16:creationId xmlns:a16="http://schemas.microsoft.com/office/drawing/2014/main" id="{998DE845-BBB3-4C38-BD57-606238965CD0}"/>
              </a:ext>
            </a:extLst>
          </p:cNvPr>
          <p:cNvPicPr>
            <a:picLocks noChangeAspect="1"/>
          </p:cNvPicPr>
          <p:nvPr/>
        </p:nvPicPr>
        <p:blipFill>
          <a:blip r:embed="rId3"/>
          <a:stretch>
            <a:fillRect/>
          </a:stretch>
        </p:blipFill>
        <p:spPr>
          <a:xfrm>
            <a:off x="6915955" y="137561"/>
            <a:ext cx="5081727" cy="6528546"/>
          </a:xfrm>
          <a:prstGeom prst="rect">
            <a:avLst/>
          </a:prstGeom>
          <a:effectLst>
            <a:glow rad="50800">
              <a:schemeClr val="accent2"/>
            </a:glow>
          </a:effectLst>
        </p:spPr>
      </p:pic>
    </p:spTree>
    <p:extLst>
      <p:ext uri="{BB962C8B-B14F-4D97-AF65-F5344CB8AC3E}">
        <p14:creationId xmlns:p14="http://schemas.microsoft.com/office/powerpoint/2010/main" val="163274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D29BA6-8B97-4B25-BDEF-DF92CB70D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388" y="3787139"/>
            <a:ext cx="6621470" cy="2809323"/>
          </a:xfrm>
          <a:prstGeom prst="rect">
            <a:avLst/>
          </a:prstGeom>
          <a:noFill/>
          <a:effectLst>
            <a:glow rad="63500">
              <a:schemeClr val="accent2"/>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4C9FCB-8BC0-4F81-B139-C7C9E2598B0A}"/>
              </a:ext>
            </a:extLst>
          </p:cNvPr>
          <p:cNvSpPr>
            <a:spLocks noGrp="1"/>
          </p:cNvSpPr>
          <p:nvPr>
            <p:ph type="title"/>
          </p:nvPr>
        </p:nvSpPr>
        <p:spPr/>
        <p:txBody>
          <a:bodyPr>
            <a:normAutofit/>
          </a:bodyPr>
          <a:lstStyle/>
          <a:p>
            <a:r>
              <a:rPr lang="en-US" dirty="0"/>
              <a:t>Model Binding</a:t>
            </a:r>
            <a:br>
              <a:rPr lang="en-US" dirty="0"/>
            </a:br>
            <a:r>
              <a:rPr lang="en-US" sz="1400" dirty="0">
                <a:hlinkClick r:id="rId3"/>
              </a:rPr>
              <a:t>https://docs.microsoft.com/en-us/aspnet/core/mvc/models/model-binding?view=aspnetcore-3.1</a:t>
            </a:r>
            <a:endParaRPr lang="en-US" sz="1400" dirty="0"/>
          </a:p>
        </p:txBody>
      </p:sp>
      <p:sp>
        <p:nvSpPr>
          <p:cNvPr id="3" name="Content Placeholder 2">
            <a:extLst>
              <a:ext uri="{FF2B5EF4-FFF2-40B4-BE49-F238E27FC236}">
                <a16:creationId xmlns:a16="http://schemas.microsoft.com/office/drawing/2014/main" id="{7955E4DF-D5EF-4E1E-8454-910595FB7537}"/>
              </a:ext>
            </a:extLst>
          </p:cNvPr>
          <p:cNvSpPr>
            <a:spLocks noGrp="1"/>
          </p:cNvSpPr>
          <p:nvPr>
            <p:ph idx="1"/>
          </p:nvPr>
        </p:nvSpPr>
        <p:spPr>
          <a:xfrm>
            <a:off x="1097280" y="1899559"/>
            <a:ext cx="10058400" cy="2007264"/>
          </a:xfrm>
        </p:spPr>
        <p:txBody>
          <a:bodyPr>
            <a:normAutofit fontScale="92500"/>
          </a:bodyPr>
          <a:lstStyle/>
          <a:p>
            <a:r>
              <a:rPr lang="en-US" sz="2400" b="1" i="1" dirty="0"/>
              <a:t>Controllers</a:t>
            </a:r>
            <a:r>
              <a:rPr lang="en-US" sz="2400" dirty="0"/>
              <a:t> and </a:t>
            </a:r>
            <a:r>
              <a:rPr lang="en-US" sz="2400" b="1" i="1" dirty="0"/>
              <a:t>Action Methods </a:t>
            </a:r>
            <a:r>
              <a:rPr lang="en-US" sz="2400" dirty="0"/>
              <a:t>work with data that comes from HTTP requests. (Ex. </a:t>
            </a:r>
            <a:r>
              <a:rPr lang="en-US" sz="2400" b="1" i="1" dirty="0" err="1"/>
              <a:t>POST</a:t>
            </a:r>
            <a:r>
              <a:rPr lang="en-US" sz="2400" dirty="0" err="1"/>
              <a:t>ed</a:t>
            </a:r>
            <a:r>
              <a:rPr lang="en-US" sz="2400" dirty="0"/>
              <a:t> form fields provide values for the properties of the model.) </a:t>
            </a:r>
          </a:p>
          <a:p>
            <a:r>
              <a:rPr lang="en-US" sz="2400" dirty="0"/>
              <a:t>Writing code to retrieve each of these values and convert them from strings to .NET </a:t>
            </a:r>
            <a:r>
              <a:rPr lang="en-US" sz="2400" b="1" i="1" dirty="0"/>
              <a:t>types</a:t>
            </a:r>
            <a:r>
              <a:rPr lang="en-US" sz="2400" dirty="0"/>
              <a:t> would be tedious and error-prone. </a:t>
            </a:r>
            <a:r>
              <a:rPr lang="en-US" sz="2400" b="1" i="1" dirty="0"/>
              <a:t>Model Binding </a:t>
            </a:r>
            <a:r>
              <a:rPr lang="en-US" sz="2400" u="sng" dirty="0"/>
              <a:t>automates</a:t>
            </a:r>
            <a:r>
              <a:rPr lang="en-US" sz="2400" dirty="0"/>
              <a:t> this process. </a:t>
            </a:r>
          </a:p>
        </p:txBody>
      </p:sp>
      <p:sp>
        <p:nvSpPr>
          <p:cNvPr id="4" name="Rectangle 3">
            <a:extLst>
              <a:ext uri="{FF2B5EF4-FFF2-40B4-BE49-F238E27FC236}">
                <a16:creationId xmlns:a16="http://schemas.microsoft.com/office/drawing/2014/main" id="{96859251-2ADC-47D6-A2DF-FA5657D50EA2}"/>
              </a:ext>
            </a:extLst>
          </p:cNvPr>
          <p:cNvSpPr/>
          <p:nvPr/>
        </p:nvSpPr>
        <p:spPr>
          <a:xfrm>
            <a:off x="145143" y="3605802"/>
            <a:ext cx="5280246" cy="2616101"/>
          </a:xfrm>
          <a:prstGeom prst="rect">
            <a:avLst/>
          </a:prstGeom>
        </p:spPr>
        <p:txBody>
          <a:bodyPr wrap="square" anchor="ctr">
            <a:spAutoFit/>
          </a:bodyPr>
          <a:lstStyle/>
          <a:p>
            <a:r>
              <a:rPr lang="en-US" sz="2400" dirty="0"/>
              <a:t>The </a:t>
            </a:r>
            <a:r>
              <a:rPr lang="en-US" sz="2400" b="1" i="1" dirty="0"/>
              <a:t>Model Binding </a:t>
            </a:r>
            <a:r>
              <a:rPr lang="en-US" sz="2400" dirty="0"/>
              <a:t>system:</a:t>
            </a:r>
          </a:p>
          <a:p>
            <a:pPr lvl="1">
              <a:buFont typeface="Arial" panose="020B0604020202020204" pitchFamily="34" charset="0"/>
              <a:buChar char="•"/>
            </a:pPr>
            <a:r>
              <a:rPr lang="en-US" sz="2000" dirty="0"/>
              <a:t>Retrieves data from various sources such as </a:t>
            </a:r>
            <a:r>
              <a:rPr lang="en-US" sz="2000" b="1" i="1" dirty="0"/>
              <a:t>route data</a:t>
            </a:r>
            <a:r>
              <a:rPr lang="en-US" sz="2000" dirty="0"/>
              <a:t>, </a:t>
            </a:r>
            <a:r>
              <a:rPr lang="en-US" sz="2000" b="1" i="1" dirty="0"/>
              <a:t>form fields</a:t>
            </a:r>
            <a:r>
              <a:rPr lang="en-US" sz="2000" dirty="0"/>
              <a:t>, and </a:t>
            </a:r>
            <a:r>
              <a:rPr lang="en-US" sz="2000" b="1" i="1" dirty="0"/>
              <a:t>query strings</a:t>
            </a:r>
            <a:r>
              <a:rPr lang="en-US" sz="2000" dirty="0"/>
              <a:t>.</a:t>
            </a:r>
          </a:p>
          <a:p>
            <a:pPr lvl="1">
              <a:buFont typeface="Arial" panose="020B0604020202020204" pitchFamily="34" charset="0"/>
              <a:buChar char="•"/>
            </a:pPr>
            <a:r>
              <a:rPr lang="en-US" sz="2000" dirty="0"/>
              <a:t>Provides the data to </a:t>
            </a:r>
            <a:r>
              <a:rPr lang="en-US" sz="2000" b="1" i="1" dirty="0"/>
              <a:t>controllers</a:t>
            </a:r>
            <a:r>
              <a:rPr lang="en-US" sz="2000" dirty="0"/>
              <a:t> in </a:t>
            </a:r>
            <a:r>
              <a:rPr lang="en-US" sz="2000" b="1" i="1" dirty="0"/>
              <a:t>Action Method </a:t>
            </a:r>
            <a:r>
              <a:rPr lang="en-US" sz="2000" dirty="0"/>
              <a:t>parameters and public properties.</a:t>
            </a:r>
          </a:p>
          <a:p>
            <a:pPr lvl="1">
              <a:buFont typeface="Arial" panose="020B0604020202020204" pitchFamily="34" charset="0"/>
              <a:buChar char="•"/>
            </a:pPr>
            <a:r>
              <a:rPr lang="en-US" sz="2000" dirty="0"/>
              <a:t>Converts string data to .NET types.</a:t>
            </a:r>
          </a:p>
          <a:p>
            <a:pPr lvl="1">
              <a:buFont typeface="Arial" panose="020B0604020202020204" pitchFamily="34" charset="0"/>
              <a:buChar char="•"/>
            </a:pPr>
            <a:r>
              <a:rPr lang="en-US" sz="2000" dirty="0"/>
              <a:t>Updates properties of complex types.</a:t>
            </a:r>
          </a:p>
        </p:txBody>
      </p:sp>
    </p:spTree>
    <p:extLst>
      <p:ext uri="{BB962C8B-B14F-4D97-AF65-F5344CB8AC3E}">
        <p14:creationId xmlns:p14="http://schemas.microsoft.com/office/powerpoint/2010/main" val="11789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9FCB-8BC0-4F81-B139-C7C9E2598B0A}"/>
              </a:ext>
            </a:extLst>
          </p:cNvPr>
          <p:cNvSpPr>
            <a:spLocks noGrp="1"/>
          </p:cNvSpPr>
          <p:nvPr>
            <p:ph type="title"/>
          </p:nvPr>
        </p:nvSpPr>
        <p:spPr/>
        <p:txBody>
          <a:bodyPr>
            <a:normAutofit/>
          </a:bodyPr>
          <a:lstStyle/>
          <a:p>
            <a:r>
              <a:rPr lang="en-US" dirty="0"/>
              <a:t>Model Binding</a:t>
            </a:r>
            <a:br>
              <a:rPr lang="en-US" dirty="0"/>
            </a:br>
            <a:r>
              <a:rPr lang="en-US" sz="1400" dirty="0">
                <a:hlinkClick r:id="rId2"/>
              </a:rPr>
              <a:t>https://docs.microsoft.com/en-us/aspnet/core/mvc/models/model-binding?view=aspnetcore-3.1</a:t>
            </a:r>
            <a:endParaRPr lang="en-US" sz="1400" dirty="0"/>
          </a:p>
        </p:txBody>
      </p:sp>
      <p:sp>
        <p:nvSpPr>
          <p:cNvPr id="6" name="Content Placeholder 5">
            <a:extLst>
              <a:ext uri="{FF2B5EF4-FFF2-40B4-BE49-F238E27FC236}">
                <a16:creationId xmlns:a16="http://schemas.microsoft.com/office/drawing/2014/main" id="{E8E98A86-940B-4C6D-B0F3-65312E262075}"/>
              </a:ext>
            </a:extLst>
          </p:cNvPr>
          <p:cNvSpPr>
            <a:spLocks noGrp="1"/>
          </p:cNvSpPr>
          <p:nvPr>
            <p:ph idx="1"/>
          </p:nvPr>
        </p:nvSpPr>
        <p:spPr>
          <a:xfrm>
            <a:off x="371565" y="1871135"/>
            <a:ext cx="4998720" cy="4529665"/>
          </a:xfrm>
        </p:spPr>
        <p:txBody>
          <a:bodyPr anchor="ctr">
            <a:normAutofit/>
          </a:bodyPr>
          <a:lstStyle/>
          <a:p>
            <a:r>
              <a:rPr lang="en-US" sz="2000" b="1" i="1" dirty="0"/>
              <a:t>Model Binding </a:t>
            </a:r>
            <a:r>
              <a:rPr lang="en-US" sz="2000" dirty="0"/>
              <a:t>goes through the following steps after the routing system selects the action method:</a:t>
            </a:r>
          </a:p>
          <a:p>
            <a:pPr marL="544068" lvl="1" indent="-342900">
              <a:buFont typeface="+mj-lt"/>
              <a:buAutoNum type="arabicPeriod"/>
            </a:pPr>
            <a:r>
              <a:rPr lang="en-US" sz="1800" dirty="0"/>
              <a:t>Finds the first parameter of </a:t>
            </a:r>
            <a:r>
              <a:rPr lang="en-US" sz="1800" dirty="0" err="1"/>
              <a:t>GetByID</a:t>
            </a:r>
            <a:r>
              <a:rPr lang="en-US" sz="1800" dirty="0"/>
              <a:t> (id).</a:t>
            </a:r>
          </a:p>
          <a:p>
            <a:pPr marL="544068" lvl="1" indent="-342900">
              <a:buFont typeface="+mj-lt"/>
              <a:buAutoNum type="arabicPeriod"/>
            </a:pPr>
            <a:r>
              <a:rPr lang="en-US" sz="1800" dirty="0"/>
              <a:t>Looks through the HTTP request and finds id = "2" in route data.</a:t>
            </a:r>
          </a:p>
          <a:p>
            <a:pPr marL="544068" lvl="1" indent="-342900">
              <a:buFont typeface="+mj-lt"/>
              <a:buAutoNum type="arabicPeriod"/>
            </a:pPr>
            <a:r>
              <a:rPr lang="en-US" sz="1800" dirty="0"/>
              <a:t>Converts the string "2" into integer 2.</a:t>
            </a:r>
          </a:p>
          <a:p>
            <a:pPr marL="544068" lvl="1" indent="-342900">
              <a:buFont typeface="+mj-lt"/>
              <a:buAutoNum type="arabicPeriod"/>
            </a:pPr>
            <a:r>
              <a:rPr lang="en-US" sz="1800" dirty="0"/>
              <a:t>Finds the next parameter of </a:t>
            </a:r>
            <a:r>
              <a:rPr lang="en-US" sz="1800" dirty="0" err="1"/>
              <a:t>GetByID</a:t>
            </a:r>
            <a:r>
              <a:rPr lang="en-US" sz="1800" dirty="0"/>
              <a:t> (</a:t>
            </a:r>
            <a:r>
              <a:rPr lang="en-US" sz="1800" dirty="0" err="1"/>
              <a:t>dogsOnly</a:t>
            </a:r>
            <a:r>
              <a:rPr lang="en-US" sz="1800" dirty="0"/>
              <a:t>).</a:t>
            </a:r>
          </a:p>
          <a:p>
            <a:pPr marL="544068" lvl="1" indent="-342900">
              <a:buFont typeface="+mj-lt"/>
              <a:buAutoNum type="arabicPeriod"/>
            </a:pPr>
            <a:r>
              <a:rPr lang="en-US" sz="1800" dirty="0"/>
              <a:t>Finds "</a:t>
            </a:r>
            <a:r>
              <a:rPr lang="en-US" sz="1800" dirty="0" err="1"/>
              <a:t>DogsOnly</a:t>
            </a:r>
            <a:r>
              <a:rPr lang="en-US" sz="1800" dirty="0"/>
              <a:t>=true" in the query string. Name matching is not case-sensitive.</a:t>
            </a:r>
          </a:p>
          <a:p>
            <a:pPr marL="544068" lvl="1" indent="-342900">
              <a:buFont typeface="+mj-lt"/>
              <a:buAutoNum type="arabicPeriod"/>
            </a:pPr>
            <a:r>
              <a:rPr lang="en-US" sz="1800" dirty="0"/>
              <a:t>Converts the string "true" to a </a:t>
            </a:r>
            <a:r>
              <a:rPr lang="en-US" sz="1800" dirty="0" err="1"/>
              <a:t>boolean</a:t>
            </a:r>
            <a:r>
              <a:rPr lang="en-US" sz="1800" dirty="0"/>
              <a:t> true.</a:t>
            </a:r>
          </a:p>
        </p:txBody>
      </p:sp>
      <p:pic>
        <p:nvPicPr>
          <p:cNvPr id="7" name="Picture 6">
            <a:extLst>
              <a:ext uri="{FF2B5EF4-FFF2-40B4-BE49-F238E27FC236}">
                <a16:creationId xmlns:a16="http://schemas.microsoft.com/office/drawing/2014/main" id="{E8B2847E-5C95-4B82-8729-3399A83933C5}"/>
              </a:ext>
            </a:extLst>
          </p:cNvPr>
          <p:cNvPicPr>
            <a:picLocks noChangeAspect="1"/>
          </p:cNvPicPr>
          <p:nvPr/>
        </p:nvPicPr>
        <p:blipFill>
          <a:blip r:embed="rId3"/>
          <a:stretch>
            <a:fillRect/>
          </a:stretch>
        </p:blipFill>
        <p:spPr>
          <a:xfrm>
            <a:off x="5492206" y="2224772"/>
            <a:ext cx="6328229" cy="3849757"/>
          </a:xfrm>
          <a:prstGeom prst="rect">
            <a:avLst/>
          </a:prstGeom>
          <a:effectLst>
            <a:glow rad="63500">
              <a:schemeClr val="accent2"/>
            </a:glow>
          </a:effectLst>
        </p:spPr>
      </p:pic>
    </p:spTree>
    <p:extLst>
      <p:ext uri="{BB962C8B-B14F-4D97-AF65-F5344CB8AC3E}">
        <p14:creationId xmlns:p14="http://schemas.microsoft.com/office/powerpoint/2010/main" val="12532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62BE-584F-4306-B564-3AB2BFAEA06C}"/>
              </a:ext>
            </a:extLst>
          </p:cNvPr>
          <p:cNvSpPr>
            <a:spLocks noGrp="1"/>
          </p:cNvSpPr>
          <p:nvPr>
            <p:ph type="title"/>
          </p:nvPr>
        </p:nvSpPr>
        <p:spPr/>
        <p:txBody>
          <a:bodyPr>
            <a:normAutofit/>
          </a:bodyPr>
          <a:lstStyle/>
          <a:p>
            <a:r>
              <a:rPr lang="en-US" sz="3600" dirty="0"/>
              <a:t>Different Controller Helper (Action) Methods</a:t>
            </a:r>
            <a:br>
              <a:rPr lang="en-US" dirty="0"/>
            </a:br>
            <a:r>
              <a:rPr lang="en-US" sz="1200" dirty="0">
                <a:hlinkClick r:id="rId2"/>
              </a:rPr>
              <a:t>https://docs.microsoft.com/en-us/aspnet/core/mvc/controllers/actions?view=aspnetcore-3.1#controller-helper-methods</a:t>
            </a:r>
            <a:endParaRPr lang="en-US" dirty="0"/>
          </a:p>
        </p:txBody>
      </p:sp>
      <p:sp>
        <p:nvSpPr>
          <p:cNvPr id="3" name="Content Placeholder 2">
            <a:extLst>
              <a:ext uri="{FF2B5EF4-FFF2-40B4-BE49-F238E27FC236}">
                <a16:creationId xmlns:a16="http://schemas.microsoft.com/office/drawing/2014/main" id="{F468B7D3-F421-4EA6-BC51-E97CBFC56C04}"/>
              </a:ext>
            </a:extLst>
          </p:cNvPr>
          <p:cNvSpPr>
            <a:spLocks noGrp="1"/>
          </p:cNvSpPr>
          <p:nvPr>
            <p:ph idx="1"/>
          </p:nvPr>
        </p:nvSpPr>
        <p:spPr>
          <a:xfrm>
            <a:off x="304800" y="1970649"/>
            <a:ext cx="11493500" cy="507999"/>
          </a:xfrm>
        </p:spPr>
        <p:txBody>
          <a:bodyPr>
            <a:normAutofit fontScale="92500"/>
          </a:bodyPr>
          <a:lstStyle/>
          <a:p>
            <a:pPr marL="0" indent="0" algn="ctr">
              <a:buNone/>
            </a:pPr>
            <a:r>
              <a:rPr lang="en-US" sz="2800" b="1" i="1" dirty="0"/>
              <a:t>Controller</a:t>
            </a:r>
            <a:r>
              <a:rPr lang="en-US" sz="2800" dirty="0"/>
              <a:t> provides access to three categories of helper methods, resulting in</a:t>
            </a:r>
          </a:p>
        </p:txBody>
      </p:sp>
      <p:graphicFrame>
        <p:nvGraphicFramePr>
          <p:cNvPr id="4" name="Table 4">
            <a:extLst>
              <a:ext uri="{FF2B5EF4-FFF2-40B4-BE49-F238E27FC236}">
                <a16:creationId xmlns:a16="http://schemas.microsoft.com/office/drawing/2014/main" id="{A6BA484F-4348-437B-979D-4CC8ADF31D55}"/>
              </a:ext>
            </a:extLst>
          </p:cNvPr>
          <p:cNvGraphicFramePr>
            <a:graphicFrameLocks noGrp="1"/>
          </p:cNvGraphicFramePr>
          <p:nvPr>
            <p:extLst>
              <p:ext uri="{D42A27DB-BD31-4B8C-83A1-F6EECF244321}">
                <p14:modId xmlns:p14="http://schemas.microsoft.com/office/powerpoint/2010/main" val="3965935214"/>
              </p:ext>
            </p:extLst>
          </p:nvPr>
        </p:nvGraphicFramePr>
        <p:xfrm>
          <a:off x="349250" y="2629158"/>
          <a:ext cx="11404599" cy="411480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770914849"/>
                    </a:ext>
                  </a:extLst>
                </a:gridCol>
                <a:gridCol w="4064000">
                  <a:extLst>
                    <a:ext uri="{9D8B030D-6E8A-4147-A177-3AD203B41FA5}">
                      <a16:colId xmlns:a16="http://schemas.microsoft.com/office/drawing/2014/main" val="2841707188"/>
                    </a:ext>
                  </a:extLst>
                </a:gridCol>
                <a:gridCol w="4432299">
                  <a:extLst>
                    <a:ext uri="{9D8B030D-6E8A-4147-A177-3AD203B41FA5}">
                      <a16:colId xmlns:a16="http://schemas.microsoft.com/office/drawing/2014/main" val="93609901"/>
                    </a:ext>
                  </a:extLst>
                </a:gridCol>
              </a:tblGrid>
              <a:tr h="825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3">
                            <a:extLst>
                              <a:ext uri="{A12FA001-AC4F-418D-AE19-62706E023703}">
                                <ahyp:hlinkClr xmlns:ahyp="http://schemas.microsoft.com/office/drawing/2018/hyperlinkcolor" val="tx"/>
                              </a:ext>
                            </a:extLst>
                          </a:hlinkClick>
                        </a:rPr>
                        <a:t>an empty response body</a:t>
                      </a:r>
                      <a:endParaRPr lang="en-US" sz="2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4">
                            <a:extLst>
                              <a:ext uri="{A12FA001-AC4F-418D-AE19-62706E023703}">
                                <ahyp:hlinkClr xmlns:ahyp="http://schemas.microsoft.com/office/drawing/2018/hyperlinkcolor" val="tx"/>
                              </a:ext>
                            </a:extLst>
                          </a:hlinkClick>
                        </a:rPr>
                        <a:t>a non-empty response body with a predefined content type</a:t>
                      </a:r>
                      <a:endParaRPr lang="en-US" sz="2400" dirty="0">
                        <a:solidFill>
                          <a:srgbClr val="FF0000"/>
                        </a:solidFill>
                      </a:endParaRPr>
                    </a:p>
                  </a:txBody>
                  <a:tcPr/>
                </a:tc>
                <a:tc>
                  <a:txBody>
                    <a:bodyPr/>
                    <a:lstStyle/>
                    <a:p>
                      <a:r>
                        <a:rPr lang="en-US" sz="2400" dirty="0">
                          <a:solidFill>
                            <a:srgbClr val="FF0000"/>
                          </a:solidFill>
                          <a:hlinkClick r:id="rId5">
                            <a:extLst>
                              <a:ext uri="{A12FA001-AC4F-418D-AE19-62706E023703}">
                                <ahyp:hlinkClr xmlns:ahyp="http://schemas.microsoft.com/office/drawing/2018/hyperlinkcolor" val="tx"/>
                              </a:ext>
                            </a:extLst>
                          </a:hlinkClick>
                        </a:rPr>
                        <a:t>a non-empty response body formatted in a content type negotiated with the client</a:t>
                      </a:r>
                      <a:endParaRPr lang="en-US" sz="2400" dirty="0">
                        <a:solidFill>
                          <a:srgbClr val="FF0000"/>
                        </a:solidFill>
                      </a:endParaRPr>
                    </a:p>
                  </a:txBody>
                  <a:tcPr/>
                </a:tc>
                <a:extLst>
                  <a:ext uri="{0D108BD9-81ED-4DB2-BD59-A6C34878D82A}">
                    <a16:rowId xmlns:a16="http://schemas.microsoft.com/office/drawing/2014/main" val="2043542259"/>
                  </a:ext>
                </a:extLst>
              </a:tr>
              <a:tr h="370840">
                <a:tc>
                  <a:txBody>
                    <a:bodyPr/>
                    <a:lstStyle/>
                    <a:p>
                      <a:r>
                        <a:rPr lang="en-US" sz="2000" b="1" dirty="0"/>
                        <a:t>HTTP Status Code </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dirty="0" err="1"/>
                        <a:t>NotFound</a:t>
                      </a:r>
                      <a:r>
                        <a:rPr lang="en-US" sz="2000" b="0" i="0" kern="1200" dirty="0">
                          <a:solidFill>
                            <a:schemeClr val="dk1"/>
                          </a:solidFill>
                          <a:effectLst/>
                          <a:latin typeface="+mn-lt"/>
                          <a:ea typeface="+mn-ea"/>
                          <a:cs typeface="+mn-cs"/>
                        </a:rPr>
                        <a:t>, and </a:t>
                      </a:r>
                      <a:r>
                        <a:rPr lang="en-US" sz="2000" dirty="0"/>
                        <a:t>Ok</a:t>
                      </a:r>
                    </a:p>
                  </a:txBody>
                  <a:tcPr/>
                </a:tc>
                <a:tc>
                  <a:txBody>
                    <a:bodyPr/>
                    <a:lstStyle/>
                    <a:p>
                      <a:r>
                        <a:rPr lang="en-US" sz="2000" b="1" dirty="0"/>
                        <a:t>View</a:t>
                      </a:r>
                      <a:r>
                        <a:rPr lang="en-US" sz="2000" dirty="0"/>
                        <a:t> - </a:t>
                      </a:r>
                      <a:r>
                        <a:rPr lang="en-US" sz="2000" b="0" i="0" kern="1200" dirty="0">
                          <a:solidFill>
                            <a:schemeClr val="dk1"/>
                          </a:solidFill>
                          <a:effectLst/>
                          <a:latin typeface="+mn-lt"/>
                          <a:ea typeface="+mn-ea"/>
                          <a:cs typeface="+mn-cs"/>
                        </a:rPr>
                        <a:t>view which uses a model to render HTML. (EX. Return View(customer);</a:t>
                      </a:r>
                      <a:endParaRPr lang="en-US" sz="2000" dirty="0"/>
                    </a:p>
                  </a:txBody>
                  <a:tcPr/>
                </a:tc>
                <a:tc rowSpan="2">
                  <a:txBody>
                    <a:bodyPr/>
                    <a:lstStyle/>
                    <a:p>
                      <a:r>
                        <a:rPr lang="en-US" sz="2000" dirty="0"/>
                        <a:t>This category is better known as </a:t>
                      </a:r>
                      <a:r>
                        <a:rPr lang="en-US" sz="2000" b="1" dirty="0"/>
                        <a:t>Content Negotiation</a:t>
                      </a:r>
                      <a:r>
                        <a:rPr lang="en-US" sz="2000" dirty="0"/>
                        <a:t>. Content negotiation applies whenever an action returns an </a:t>
                      </a:r>
                      <a:r>
                        <a:rPr lang="en-US" sz="2000" dirty="0" err="1"/>
                        <a:t>ObjectResult</a:t>
                      </a:r>
                      <a:r>
                        <a:rPr lang="en-US" sz="2000" dirty="0"/>
                        <a:t> type or something other than an </a:t>
                      </a:r>
                      <a:r>
                        <a:rPr lang="en-US" sz="2000" dirty="0" err="1"/>
                        <a:t>IActionResult</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C</a:t>
                      </a:r>
                      <a:r>
                        <a:rPr lang="en-US" sz="2000" dirty="0" err="1"/>
                        <a:t>reatedAtRoute</a:t>
                      </a:r>
                      <a:r>
                        <a:rPr lang="en-US" sz="2000" b="0" i="0" kern="1200" dirty="0">
                          <a:solidFill>
                            <a:schemeClr val="dk1"/>
                          </a:solidFill>
                          <a:effectLst/>
                          <a:latin typeface="+mn-lt"/>
                          <a:ea typeface="+mn-ea"/>
                          <a:cs typeface="+mn-cs"/>
                        </a:rPr>
                        <a:t>, and </a:t>
                      </a:r>
                      <a:r>
                        <a:rPr lang="en-US" sz="2000" dirty="0"/>
                        <a:t>Ok)</a:t>
                      </a:r>
                    </a:p>
                  </a:txBody>
                  <a:tcPr/>
                </a:tc>
                <a:extLst>
                  <a:ext uri="{0D108BD9-81ED-4DB2-BD59-A6C34878D82A}">
                    <a16:rowId xmlns:a16="http://schemas.microsoft.com/office/drawing/2014/main" val="4186140382"/>
                  </a:ext>
                </a:extLst>
              </a:tr>
              <a:tr h="741680">
                <a:tc>
                  <a:txBody>
                    <a:bodyPr/>
                    <a:lstStyle/>
                    <a:p>
                      <a:r>
                        <a:rPr lang="en-US" sz="2000" b="1" dirty="0"/>
                        <a:t>Redirect</a:t>
                      </a:r>
                      <a:r>
                        <a:rPr lang="en-US" sz="2000" dirty="0"/>
                        <a:t> - </a:t>
                      </a:r>
                      <a:r>
                        <a:rPr lang="en-US" sz="2000" b="0" i="0" kern="1200" dirty="0">
                          <a:solidFill>
                            <a:schemeClr val="dk1"/>
                          </a:solidFill>
                          <a:effectLst/>
                          <a:latin typeface="+mn-lt"/>
                          <a:ea typeface="+mn-ea"/>
                          <a:cs typeface="+mn-cs"/>
                        </a:rPr>
                        <a:t>returns a redirect to an action or destination (</a:t>
                      </a:r>
                      <a:r>
                        <a:rPr lang="en-US" sz="2000" dirty="0"/>
                        <a:t>Redirect</a:t>
                      </a:r>
                      <a:r>
                        <a:rPr lang="en-US" sz="2000" b="0" i="0" kern="1200" dirty="0">
                          <a:solidFill>
                            <a:schemeClr val="dk1"/>
                          </a:solidFill>
                          <a:effectLst/>
                          <a:latin typeface="+mn-lt"/>
                          <a:ea typeface="+mn-ea"/>
                          <a:cs typeface="+mn-cs"/>
                        </a:rPr>
                        <a:t>, </a:t>
                      </a:r>
                      <a:r>
                        <a:rPr lang="en-US" sz="2000" dirty="0" err="1"/>
                        <a:t>LocalRedirect</a:t>
                      </a:r>
                      <a:r>
                        <a:rPr lang="en-US" sz="2000" b="0" i="0" kern="1200" dirty="0">
                          <a:solidFill>
                            <a:schemeClr val="dk1"/>
                          </a:solidFill>
                          <a:effectLst/>
                          <a:latin typeface="+mn-lt"/>
                          <a:ea typeface="+mn-ea"/>
                          <a:cs typeface="+mn-cs"/>
                        </a:rPr>
                        <a:t>, </a:t>
                      </a:r>
                      <a:r>
                        <a:rPr lang="en-US" sz="2000" dirty="0" err="1"/>
                        <a:t>RedirectToAction</a:t>
                      </a:r>
                      <a:r>
                        <a:rPr lang="en-US" sz="2000" b="0" i="0" kern="1200" dirty="0">
                          <a:solidFill>
                            <a:schemeClr val="dk1"/>
                          </a:solidFill>
                          <a:effectLst/>
                          <a:latin typeface="+mn-lt"/>
                          <a:ea typeface="+mn-ea"/>
                          <a:cs typeface="+mn-cs"/>
                        </a:rPr>
                        <a:t>, or </a:t>
                      </a:r>
                      <a:r>
                        <a:rPr lang="en-US" sz="2000" dirty="0" err="1"/>
                        <a:t>RedirectToRoute</a:t>
                      </a:r>
                      <a:r>
                        <a:rPr lang="en-US" sz="2000" b="0" i="0" kern="1200" dirty="0">
                          <a:solidFill>
                            <a:schemeClr val="dk1"/>
                          </a:solidFill>
                          <a:effectLst/>
                          <a:latin typeface="+mn-lt"/>
                          <a:ea typeface="+mn-ea"/>
                          <a:cs typeface="+mn-cs"/>
                        </a:rPr>
                        <a:t>).</a:t>
                      </a:r>
                      <a:endParaRPr lang="en-US" sz="2000" dirty="0"/>
                    </a:p>
                  </a:txBody>
                  <a:tcPr/>
                </a:tc>
                <a:tc>
                  <a:txBody>
                    <a:bodyPr/>
                    <a:lstStyle/>
                    <a:p>
                      <a:r>
                        <a:rPr lang="en-US" sz="2000" b="1" dirty="0"/>
                        <a:t>Formatted Response </a:t>
                      </a:r>
                      <a:r>
                        <a:rPr lang="en-US" sz="2000" dirty="0"/>
                        <a:t>- </a:t>
                      </a:r>
                      <a:r>
                        <a:rPr lang="en-US" sz="2000" b="0" i="0" kern="1200" dirty="0">
                          <a:solidFill>
                            <a:schemeClr val="dk1"/>
                          </a:solidFill>
                          <a:effectLst/>
                          <a:latin typeface="+mn-lt"/>
                          <a:ea typeface="+mn-ea"/>
                          <a:cs typeface="+mn-cs"/>
                        </a:rPr>
                        <a:t>JSON or a similar data exchange format to represent an object, (Ex. Json(customer);)</a:t>
                      </a:r>
                      <a:endParaRPr lang="en-US" sz="2000" dirty="0"/>
                    </a:p>
                  </a:txBody>
                  <a:tcPr/>
                </a:tc>
                <a:tc vMerge="1">
                  <a:txBody>
                    <a:bodyPr/>
                    <a:lstStyle/>
                    <a:p>
                      <a:endParaRPr lang="en-US"/>
                    </a:p>
                  </a:txBody>
                  <a:tcPr/>
                </a:tc>
                <a:extLst>
                  <a:ext uri="{0D108BD9-81ED-4DB2-BD59-A6C34878D82A}">
                    <a16:rowId xmlns:a16="http://schemas.microsoft.com/office/drawing/2014/main" val="1538778558"/>
                  </a:ext>
                </a:extLst>
              </a:tr>
            </a:tbl>
          </a:graphicData>
        </a:graphic>
      </p:graphicFrame>
    </p:spTree>
    <p:extLst>
      <p:ext uri="{BB962C8B-B14F-4D97-AF65-F5344CB8AC3E}">
        <p14:creationId xmlns:p14="http://schemas.microsoft.com/office/powerpoint/2010/main" val="332471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a:bodyPr>
          <a:lstStyle/>
          <a:p>
            <a:r>
              <a:rPr lang="en-US" dirty="0"/>
              <a:t>Conventional Routing</a:t>
            </a:r>
            <a:br>
              <a:rPr lang="en-US" dirty="0"/>
            </a:br>
            <a:r>
              <a:rPr lang="en-US" sz="1400" dirty="0">
                <a:hlinkClick r:id="rId2"/>
              </a:rPr>
              <a:t>https://docs.microsoft.com/en-us/aspnet/core/mvc/controllers/routing?view=aspnetcore-3.1#cr</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753044" y="1889835"/>
            <a:ext cx="10746870" cy="1539165"/>
          </a:xfrm>
        </p:spPr>
        <p:txBody>
          <a:bodyPr>
            <a:normAutofit fontScale="92500"/>
          </a:bodyPr>
          <a:lstStyle/>
          <a:p>
            <a:r>
              <a:rPr lang="en-US" sz="2800" b="1" i="1" dirty="0" err="1"/>
              <a:t>Startup.Configure</a:t>
            </a:r>
            <a:r>
              <a:rPr lang="en-US" sz="2800" b="1" i="1" dirty="0"/>
              <a:t> </a:t>
            </a:r>
            <a:r>
              <a:rPr lang="en-US" sz="2800" dirty="0"/>
              <a:t>typically has code similar to the following when using conventional routing. Inside the call to </a:t>
            </a:r>
            <a:r>
              <a:rPr lang="en-US" sz="2800" b="1" i="1" dirty="0" err="1"/>
              <a:t>UseEndpoints</a:t>
            </a:r>
            <a:r>
              <a:rPr lang="en-US" sz="2800" dirty="0"/>
              <a:t>, </a:t>
            </a:r>
            <a:r>
              <a:rPr lang="en-US" sz="2800" b="1" i="1" dirty="0" err="1"/>
              <a:t>MapControllerRoute</a:t>
            </a:r>
            <a:r>
              <a:rPr lang="en-US" sz="2800" dirty="0"/>
              <a:t> is used to create a single route. The single route is named the </a:t>
            </a:r>
            <a:r>
              <a:rPr lang="en-US" sz="2800" b="1" i="1" dirty="0"/>
              <a:t>default</a:t>
            </a:r>
            <a:r>
              <a:rPr lang="en-US" sz="2800" dirty="0"/>
              <a:t> route.</a:t>
            </a:r>
          </a:p>
          <a:p>
            <a:endParaRPr lang="en-US" dirty="0"/>
          </a:p>
          <a:p>
            <a:endParaRPr lang="en-US" dirty="0"/>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3"/>
          <a:stretch>
            <a:fillRect/>
          </a:stretch>
        </p:blipFill>
        <p:spPr>
          <a:xfrm>
            <a:off x="753044" y="3429000"/>
            <a:ext cx="10746871" cy="2798837"/>
          </a:xfrm>
          <a:prstGeom prst="rect">
            <a:avLst/>
          </a:prstGeom>
          <a:effectLst>
            <a:glow rad="50800">
              <a:schemeClr val="accent2"/>
            </a:glow>
          </a:effectLst>
        </p:spPr>
      </p:pic>
    </p:spTree>
    <p:extLst>
      <p:ext uri="{BB962C8B-B14F-4D97-AF65-F5344CB8AC3E}">
        <p14:creationId xmlns:p14="http://schemas.microsoft.com/office/powerpoint/2010/main" val="34118257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1361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Routing</vt:lpstr>
      <vt:lpstr>PowerPoint Presentation</vt:lpstr>
      <vt:lpstr>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vt:lpstr>
      <vt:lpstr>Controllers https://docs.microsoft.com/en-us/aspnet/core/mvc/controllers/actions?view=aspnetcore-3.1</vt:lpstr>
      <vt:lpstr>Action Methods https://docs.microsoft.com/en-us/aspnet/core/mvc/controllers/actions?view=aspnetcore-3.1#defining-actions</vt:lpstr>
      <vt:lpstr>Model Binding https://docs.microsoft.com/en-us/aspnet/core/mvc/models/model-binding?view=aspnetcore-3.1</vt:lpstr>
      <vt:lpstr>Model Binding https://docs.microsoft.com/en-us/aspnet/core/mvc/models/model-binding?view=aspnetcore-3.1</vt:lpstr>
      <vt:lpstr>Different Controller Helper (Action) Methods https://docs.microsoft.com/en-us/aspnet/core/mvc/controllers/actions?view=aspnetcore-3.1#controller-helper-methods</vt:lpstr>
      <vt:lpstr>Conventional Routing https://docs.microsoft.com/en-us/aspnet/core/mvc/controllers/routing?view=aspnetcore-3.1#cr</vt:lpstr>
      <vt:lpstr>Conventional Routing https://docs.microsoft.com/en-us/aspnet/core/mvc/controllers/routing?view=aspnetcore-3.1#set-up-conventional-route https://docs.microsoft.com/en-us/aspnet/core/mvc/controllers/routing?view=aspnetcore-3.1#multiple-conventional-routes</vt:lpstr>
      <vt:lpstr>Attribute Routing – REST API’s https://docs.microsoft.com/en-us/aspnet/core/mvc/controllers/routing?view=aspnetcore-3.1#attribute-routing-for-rest-apis</vt:lpstr>
      <vt:lpstr>Attribute Routing – REST API’s https://docs.microsoft.com/en-us/aspnet/core/mvc/controllers/routing?view=aspnetcore-3.1#attribute-routing-for-rest-apis</vt:lpstr>
      <vt:lpstr>Attribute Routing - HTTP Verb Templates https://docs.microsoft.com/en-us/aspnet/core/mvc/controllers/routing?view=aspnetcore-3.1#http-verb-templates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2020-03-20T13:52:39Z</dcterms:created>
  <dcterms:modified xsi:type="dcterms:W3CDTF">2020-03-31T18:49:25Z</dcterms:modified>
</cp:coreProperties>
</file>