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76" r:id="rId5"/>
    <p:sldId id="266" r:id="rId6"/>
    <p:sldId id="267" r:id="rId7"/>
    <p:sldId id="265" r:id="rId8"/>
    <p:sldId id="269" r:id="rId9"/>
    <p:sldId id="275" r:id="rId10"/>
    <p:sldId id="268" r:id="rId11"/>
    <p:sldId id="262" r:id="rId12"/>
    <p:sldId id="264" r:id="rId13"/>
    <p:sldId id="270" r:id="rId14"/>
    <p:sldId id="278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6A8EC-AA6F-4DF9-9A20-B3DEFAC024E9}" v="153" dt="2020-03-31T02:38:39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3.1#required-validation-on-the-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spnet/core/mvc/models/validation?view=aspnetcore-3.1#required-validation-on-the-ser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models/validation?view=aspnetcore-3.1#remote-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additional-fields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spnet/core/mvc/models/validation?view=aspnetcore-3.1#maximum-err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maximum-recursion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getting-started/getting-started-with-ef-using-mvc/implementing-basic-crud-functionality-with-the-entity-framework-in-asp-net-mvc-application#overpo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security/xsrfcsrf-prevention-in-aspnet-mvc-and-web-pag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pages/overview/ui-layouts-and-themes/validating-user-input-in-aspnet-web-pages-sites#adding-client-side-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custom-data-annotation-validation-in-mvc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mozilla.org/en-US/docs/Learn/HTML/Howto/Use_data_attribu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models/validation?view=aspnetcore-3.1#client-side-valid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3.1#model-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web-api/?view=aspnetcore-3.1#automatic-http-400-responses" TargetMode="External"/><Relationship Id="rId2" Type="http://schemas.openxmlformats.org/officeDocument/2006/relationships/hyperlink" Target="https://docs.microsoft.com/en-us/aspnet/core/mvc/models/validation?view=aspnetcore-3.1#model-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models/validation?view=aspnetcore-3.1#validation-attribu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mvc/models/validation?view=aspnetcore-3.1#remote-attribute" TargetMode="External"/><Relationship Id="rId5" Type="http://schemas.openxmlformats.org/officeDocument/2006/relationships/hyperlink" Target="https://docs.microsoft.com/en-us/aspnet/core/mvc/models/validation?view=aspnetcore-3.1#required-attribute" TargetMode="External"/><Relationship Id="rId4" Type="http://schemas.openxmlformats.org/officeDocument/2006/relationships/hyperlink" Target="https://docs.microsoft.com/en-us/dotnet/api/system.componentmodel.dataannotations?view=netframework-4.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3.1#error-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models/validation?view=aspnetcore-3.1#custom-attribu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Client-Side and</a:t>
            </a:r>
            <a:br>
              <a:rPr lang="en-US" sz="7200" dirty="0"/>
            </a:br>
            <a:r>
              <a:rPr lang="en-US" sz="7200" dirty="0"/>
              <a:t>Server-Side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Validation – [Required] Server-Side</a:t>
            </a:r>
            <a:br>
              <a:rPr lang="en-US" sz="4400" dirty="0"/>
            </a:br>
            <a:r>
              <a:rPr lang="en-US" sz="1200" dirty="0">
                <a:hlinkClick r:id="rId2"/>
              </a:rPr>
              <a:t>https://docs.microsoft.com/en-us/aspnet/core/mvc/models/validation?view=aspnetcore-3.1#required-validation-on-the-server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872"/>
            <a:ext cx="10058400" cy="2172023"/>
          </a:xfrm>
        </p:spPr>
        <p:txBody>
          <a:bodyPr>
            <a:normAutofit/>
          </a:bodyPr>
          <a:lstStyle/>
          <a:p>
            <a:r>
              <a:rPr lang="en-US" sz="2400" dirty="0"/>
              <a:t>The validation system in .NET Core treats </a:t>
            </a:r>
            <a:r>
              <a:rPr lang="en-US" sz="2400" b="1" i="1" dirty="0"/>
              <a:t>non-nullable</a:t>
            </a:r>
            <a:r>
              <a:rPr lang="en-US" sz="2400" dirty="0"/>
              <a:t> parameters or </a:t>
            </a:r>
            <a:r>
              <a:rPr lang="en-US" sz="2400" b="1" i="1" dirty="0"/>
              <a:t>bound</a:t>
            </a:r>
            <a:r>
              <a:rPr lang="en-US" sz="2400" dirty="0"/>
              <a:t> properties as if they had a </a:t>
            </a:r>
            <a:r>
              <a:rPr lang="en-US" sz="2400" b="1" i="1" dirty="0"/>
              <a:t>[Required] </a:t>
            </a:r>
            <a:r>
              <a:rPr lang="en-US" sz="2400" dirty="0"/>
              <a:t>attribute. Value types such as </a:t>
            </a:r>
            <a:r>
              <a:rPr lang="en-US" sz="2400" b="1" i="1" dirty="0"/>
              <a:t>decimal</a:t>
            </a:r>
            <a:r>
              <a:rPr lang="en-US" sz="2400" dirty="0"/>
              <a:t> and </a:t>
            </a:r>
            <a:r>
              <a:rPr lang="en-US" sz="2400" b="1" i="1" dirty="0"/>
              <a:t>int</a:t>
            </a:r>
            <a:r>
              <a:rPr lang="en-US" sz="2400" dirty="0"/>
              <a:t> are </a:t>
            </a:r>
            <a:r>
              <a:rPr lang="en-US" sz="2400" b="1" i="1" dirty="0"/>
              <a:t>non-nullable</a:t>
            </a:r>
            <a:r>
              <a:rPr lang="en-US" sz="2400" dirty="0"/>
              <a:t>. This behavior can be disabled by configuring </a:t>
            </a:r>
            <a:r>
              <a:rPr lang="en-US" sz="2400" b="1" i="1" dirty="0" err="1"/>
              <a:t>SuppressImplicitRequiredAttributeForNonNullableReferenceTypes</a:t>
            </a:r>
            <a:r>
              <a:rPr lang="en-US" sz="2400" dirty="0"/>
              <a:t> in </a:t>
            </a:r>
            <a:r>
              <a:rPr lang="en-US" sz="2400" b="1" i="1" dirty="0" err="1"/>
              <a:t>Startup.ConfigureServices</a:t>
            </a:r>
            <a:r>
              <a:rPr lang="en-US" sz="2400" dirty="0"/>
              <a:t> (in </a:t>
            </a:r>
            <a:r>
              <a:rPr lang="en-US" sz="2400" dirty="0" err="1"/>
              <a:t>Startup.cs</a:t>
            </a:r>
            <a:r>
              <a:rPr lang="en-US" sz="2400" dirty="0"/>
              <a:t>)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91B66-11D5-4D1D-B0AB-02EBF835DCE1}"/>
              </a:ext>
            </a:extLst>
          </p:cNvPr>
          <p:cNvSpPr/>
          <p:nvPr/>
        </p:nvSpPr>
        <p:spPr>
          <a:xfrm>
            <a:off x="761208" y="4382878"/>
            <a:ext cx="10730543" cy="830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services.AddControllers</a:t>
            </a:r>
            <a:r>
              <a:rPr lang="en-US" sz="2400" dirty="0">
                <a:solidFill>
                  <a:schemeClr val="bg1"/>
                </a:solidFill>
              </a:rPr>
              <a:t>(options =&gt; options.SuppressImplicitRequiredAttributeForNonNullableReferenceTypes = true);</a:t>
            </a:r>
          </a:p>
        </p:txBody>
      </p:sp>
    </p:spTree>
    <p:extLst>
      <p:ext uri="{BB962C8B-B14F-4D97-AF65-F5344CB8AC3E}">
        <p14:creationId xmlns:p14="http://schemas.microsoft.com/office/powerpoint/2010/main" val="24266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Validation – [Required] Server-Side</a:t>
            </a:r>
            <a:br>
              <a:rPr lang="en-US" dirty="0"/>
            </a:br>
            <a:r>
              <a:rPr lang="en-US" sz="1300" dirty="0">
                <a:hlinkClick r:id="rId2"/>
              </a:rPr>
              <a:t>https://docs.microsoft.com/en-us/aspnet/core/mvc/models/validation?view=aspnetcore-3.1#required-validation-on-the-server</a:t>
            </a: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873C2-154F-4436-9ED0-F313BB493BFD}"/>
              </a:ext>
            </a:extLst>
          </p:cNvPr>
          <p:cNvSpPr/>
          <p:nvPr/>
        </p:nvSpPr>
        <p:spPr>
          <a:xfrm>
            <a:off x="446725" y="1863562"/>
            <a:ext cx="764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Model binding</a:t>
            </a:r>
            <a:r>
              <a:rPr lang="en-US" sz="2400" dirty="0"/>
              <a:t> for a non-nullable property can </a:t>
            </a:r>
            <a:r>
              <a:rPr lang="en-US" sz="2400" dirty="0">
                <a:solidFill>
                  <a:srgbClr val="FF0000"/>
                </a:solidFill>
              </a:rPr>
              <a:t>FAIL</a:t>
            </a:r>
            <a:r>
              <a:rPr lang="en-US" sz="2400" dirty="0"/>
              <a:t> which leaves the value </a:t>
            </a:r>
            <a:r>
              <a:rPr lang="en-US" sz="2400" b="1" i="1" dirty="0"/>
              <a:t>null</a:t>
            </a:r>
            <a:r>
              <a:rPr lang="en-US" sz="2400" dirty="0"/>
              <a:t>. On the server, a </a:t>
            </a:r>
            <a:r>
              <a:rPr lang="en-US" sz="2400" b="1" i="1" dirty="0"/>
              <a:t>[Required]</a:t>
            </a:r>
            <a:r>
              <a:rPr lang="en-US" sz="2400" dirty="0"/>
              <a:t> value is considered missing if the property is null, but a </a:t>
            </a:r>
            <a:r>
              <a:rPr lang="en-US" sz="2400" b="1" i="1" dirty="0"/>
              <a:t>non-nullable</a:t>
            </a:r>
            <a:r>
              <a:rPr lang="en-US" sz="2400" dirty="0"/>
              <a:t> field (</a:t>
            </a:r>
            <a:r>
              <a:rPr lang="en-US" sz="2400" b="1" i="1" dirty="0"/>
              <a:t>int</a:t>
            </a:r>
            <a:r>
              <a:rPr lang="en-US" sz="2400" dirty="0"/>
              <a:t> or </a:t>
            </a:r>
            <a:r>
              <a:rPr lang="en-US" sz="2400" b="1" i="1" dirty="0"/>
              <a:t>decimal</a:t>
            </a:r>
            <a:r>
              <a:rPr lang="en-US" sz="2400" dirty="0"/>
              <a:t>) is always valid server-side. This means the </a:t>
            </a:r>
            <a:r>
              <a:rPr lang="en-US" sz="2400" b="1" i="1" dirty="0"/>
              <a:t>[Required]</a:t>
            </a:r>
            <a:r>
              <a:rPr lang="en-US" sz="2400" dirty="0"/>
              <a:t> attribute's error message is never displayed.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BF6E-D01D-45CE-997F-029C4D8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6" y="4171887"/>
            <a:ext cx="7640924" cy="251227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90786-95A4-4AE7-951C-4D001EA8C53D}"/>
              </a:ext>
            </a:extLst>
          </p:cNvPr>
          <p:cNvSpPr/>
          <p:nvPr/>
        </p:nvSpPr>
        <p:spPr>
          <a:xfrm>
            <a:off x="8087649" y="1909729"/>
            <a:ext cx="4129051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There are two options to specify a custom error message for server-side validation of non-nullable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the field </a:t>
            </a:r>
            <a:r>
              <a:rPr lang="en-US" sz="2400" b="1" i="1" dirty="0"/>
              <a:t>nullable</a:t>
            </a:r>
            <a:r>
              <a:rPr lang="en-US" sz="2400" dirty="0"/>
              <a:t> (Ex, </a:t>
            </a:r>
            <a:r>
              <a:rPr lang="en-US" sz="2400" b="1" i="1" dirty="0"/>
              <a:t>decimal?</a:t>
            </a:r>
            <a:r>
              <a:rPr lang="en-US" sz="2400" dirty="0"/>
              <a:t> instead of </a:t>
            </a:r>
            <a:r>
              <a:rPr lang="en-US" sz="2400" b="1" i="1" dirty="0"/>
              <a:t>decimal</a:t>
            </a:r>
            <a:r>
              <a:rPr lang="en-US" sz="2400" dirty="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(not recommended) Specify the default error message to be used by model binding.</a:t>
            </a:r>
          </a:p>
        </p:txBody>
      </p:sp>
    </p:spTree>
    <p:extLst>
      <p:ext uri="{BB962C8B-B14F-4D97-AF65-F5344CB8AC3E}">
        <p14:creationId xmlns:p14="http://schemas.microsoft.com/office/powerpoint/2010/main" val="289634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3892"/>
            <a:ext cx="10058400" cy="1145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[Remote] </a:t>
            </a:r>
            <a:r>
              <a:rPr lang="en-US" sz="2400" dirty="0"/>
              <a:t>attribute implements client-side validation that requires calling an </a:t>
            </a:r>
            <a:r>
              <a:rPr lang="en-US" sz="2400" b="1" i="1" dirty="0"/>
              <a:t>action method </a:t>
            </a:r>
            <a:r>
              <a:rPr lang="en-US" sz="2400" dirty="0"/>
              <a:t>on the server to determine whether field input is valid. For example, the app may need to verify whether a </a:t>
            </a:r>
            <a:r>
              <a:rPr lang="en-US" sz="2400" dirty="0" err="1"/>
              <a:t>userName</a:t>
            </a:r>
            <a:r>
              <a:rPr lang="en-US" sz="2400" dirty="0"/>
              <a:t> is already in use.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FE6E6A-69CB-4703-8CD7-4C450A44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Validation – [Remote] 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https://docs.microsoft.com/en-us/aspnet/core/mvc/models/validation?view=aspnetcore-3.1#remote-attribute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3EFE-C314-434F-BE7D-D922B3D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1164"/>
            <a:ext cx="5792322" cy="261258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6AB7F-7E30-41CF-A634-50107E71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191675"/>
            <a:ext cx="5792323" cy="69609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77107-F7E4-4CC8-9BD8-717B7AA77504}"/>
              </a:ext>
            </a:extLst>
          </p:cNvPr>
          <p:cNvSpPr/>
          <p:nvPr/>
        </p:nvSpPr>
        <p:spPr>
          <a:xfrm>
            <a:off x="333841" y="3077512"/>
            <a:ext cx="5792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an </a:t>
            </a:r>
            <a:r>
              <a:rPr lang="en-US" sz="2400" b="1" i="1" dirty="0"/>
              <a:t>action method </a:t>
            </a:r>
            <a:r>
              <a:rPr lang="en-US" sz="2400" dirty="0"/>
              <a:t>for JavaScript to call. The </a:t>
            </a:r>
            <a:r>
              <a:rPr lang="en-US" sz="2400" b="1" i="1" dirty="0"/>
              <a:t>jQuery</a:t>
            </a:r>
            <a:r>
              <a:rPr lang="en-US" sz="2400" dirty="0"/>
              <a:t> Validate remote method expects a </a:t>
            </a:r>
            <a:r>
              <a:rPr lang="en-US" sz="2400" b="1" i="1" dirty="0"/>
              <a:t>JSON</a:t>
            </a:r>
            <a:r>
              <a:rPr lang="en-US" sz="2400" dirty="0"/>
              <a:t>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true</a:t>
            </a:r>
            <a:r>
              <a:rPr lang="en-US" sz="2400" dirty="0"/>
              <a:t> means the input data is </a:t>
            </a:r>
            <a:r>
              <a:rPr lang="en-US" sz="2400" u="sng" dirty="0"/>
              <a:t>valid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false</a:t>
            </a:r>
            <a:r>
              <a:rPr lang="en-US" sz="2400" dirty="0"/>
              <a:t>, </a:t>
            </a:r>
            <a:r>
              <a:rPr lang="en-US" sz="2400" b="1" i="1" dirty="0"/>
              <a:t>undefined</a:t>
            </a:r>
            <a:r>
              <a:rPr lang="en-US" sz="2400" dirty="0"/>
              <a:t>, </a:t>
            </a:r>
            <a:r>
              <a:rPr lang="en-US" sz="2400" b="1" i="1" dirty="0"/>
              <a:t>null</a:t>
            </a:r>
            <a:r>
              <a:rPr lang="en-US" sz="2400" dirty="0"/>
              <a:t> or any other string means the input is </a:t>
            </a:r>
            <a:r>
              <a:rPr lang="en-US" sz="2400" u="sng" dirty="0"/>
              <a:t>invalid</a:t>
            </a:r>
            <a:r>
              <a:rPr lang="en-US" sz="2400" dirty="0"/>
              <a:t>. Display the default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string as a custom error message.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B9495-A3B8-4EB8-843C-2A2A681EA614}"/>
              </a:ext>
            </a:extLst>
          </p:cNvPr>
          <p:cNvSpPr txBox="1"/>
          <p:nvPr/>
        </p:nvSpPr>
        <p:spPr>
          <a:xfrm>
            <a:off x="0" y="6456649"/>
            <a:ext cx="57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*You can also check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multiple</a:t>
            </a:r>
            <a:r>
              <a:rPr lang="en-US" dirty="0">
                <a:highlight>
                  <a:srgbClr val="FFFF00"/>
                </a:highlight>
              </a:rPr>
              <a:t> fields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FEF-633A-4F59-B5F1-B71ABA0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– Maximum Errors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https://docs.microsoft.com/en-us/aspnet/core/mvc/models/validation?view=aspnetcore-3.1#maximum-errors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80E8-15A9-4ED2-97EE-AEBDD56E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stops when the maximum number of errors is reached (200 by default). You can configure this number with the following code in </a:t>
            </a:r>
            <a:r>
              <a:rPr lang="en-US" dirty="0" err="1"/>
              <a:t>Startup.ConfigureServices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3B95-C40E-42AE-A6AB-045CA767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86" y="3532708"/>
            <a:ext cx="2484247" cy="19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CD75-34B9-4E56-8F50-B1D512D2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24" y="2889865"/>
            <a:ext cx="8672312" cy="323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03B90-36CB-487E-98E3-A7E924F1CBE5}"/>
              </a:ext>
            </a:extLst>
          </p:cNvPr>
          <p:cNvSpPr txBox="1"/>
          <p:nvPr/>
        </p:nvSpPr>
        <p:spPr>
          <a:xfrm>
            <a:off x="7839919" y="6466090"/>
            <a:ext cx="435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*You can also set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Maximum Recursion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11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07EA-4BF2-4585-AB9F-B07984F5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Over-Posting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https://docs.microsoft.com/en-us/aspnet/mvc/overview/getting-started/getting-started-with-ef-using-mvc/implementing-basic-crud-functionality-with-the-entity-framework-in-asp-net-mvc-application#overpost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BA45-6472-45DF-A832-2C38083F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B6AA-F7B5-4F7E-81A1-463BC31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CSRF (Cross Site Request Forgery)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https://docs.microsoft.com/en-us/aspnet/mvc/overview/security/xsrfcsrf-prevention-in-aspnet-mvc-and-web-pages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FB18-BD33-4C1B-8744-DF3A1EB7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4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A8D7-9E23-40A8-A3B6-9D51AC73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on leaving a field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https://docs.microsoft.com/en-us/aspnet/web-pages/overview/ui-layouts-and-themes/validating-user-input-in-aspnet-web-pages-sites#adding-client-side-validation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D09-79D2-4CDF-960E-068F40F3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Client-Side validation gives users instant feedback on the information they submitted to a web page. It is an expected feature in today’s applications. Server-Side validation is necessary because information arriving from the network should never be trusted 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https://www.c-sharpcorner.com/article/custom-data-annotation-validation-in-mvc/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1114-0FA4-4EB1-9672-DE249DC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Validate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74-F010-4FCF-9FC8-0DCEF15C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1900052"/>
            <a:ext cx="5803076" cy="4512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Client-Side validation is implemented mostly to enhance the users experience. The user gets faster error checking and doesn’t need to submit a form to see that their input was invalid.</a:t>
            </a:r>
          </a:p>
          <a:p>
            <a:r>
              <a:rPr lang="en-US" dirty="0"/>
              <a:t>For Client-Side validation, you can use the built-in HTML validation attributes, but they are limited. .NET Tag Helpers are designed to work with the </a:t>
            </a:r>
            <a:r>
              <a:rPr lang="en-US" b="1" i="1" dirty="0"/>
              <a:t>jQuery Unobtrusive Validation</a:t>
            </a:r>
            <a:r>
              <a:rPr lang="en-US" dirty="0"/>
              <a:t> script. Microsoft jQuery Validation Library, uses </a:t>
            </a:r>
            <a:r>
              <a:rPr lang="en-US" b="1" i="1" dirty="0"/>
              <a:t>jQuery’s Validate Plugin</a:t>
            </a:r>
            <a:r>
              <a:rPr lang="en-US" dirty="0"/>
              <a:t>. </a:t>
            </a:r>
          </a:p>
          <a:p>
            <a:r>
              <a:rPr lang="en-US" dirty="0"/>
              <a:t>Tag Helpers put </a:t>
            </a:r>
            <a:r>
              <a:rPr lang="en-US" b="1" i="1" dirty="0">
                <a:hlinkClick r:id="rId2"/>
              </a:rPr>
              <a:t>HTML5 data attributes </a:t>
            </a:r>
            <a:r>
              <a:rPr lang="en-US" dirty="0"/>
              <a:t>into form controls, which the Validation Library uses to configure validation logic and display validation messages on the Client-Side. This enables data annotations to drive </a:t>
            </a:r>
            <a:r>
              <a:rPr lang="en-US" u="sng" dirty="0"/>
              <a:t>consistent</a:t>
            </a:r>
            <a:r>
              <a:rPr lang="en-US" dirty="0"/>
              <a:t> validation on both the Server-Side and the Client-Side (before sending to server).</a:t>
            </a:r>
          </a:p>
          <a:p>
            <a:r>
              <a:rPr lang="en-US" u="sng" dirty="0"/>
              <a:t>Custom</a:t>
            </a:r>
            <a:r>
              <a:rPr lang="en-US" dirty="0"/>
              <a:t> Client-Side validation is also possible.</a:t>
            </a:r>
          </a:p>
          <a:p>
            <a:r>
              <a:rPr lang="en-US" dirty="0"/>
              <a:t>Server-Side validation is still necessary. The user could have their JavaScript disabled or have malicious intent.</a:t>
            </a:r>
          </a:p>
        </p:txBody>
      </p:sp>
      <p:pic>
        <p:nvPicPr>
          <p:cNvPr id="2050" name="Picture 2" descr="Programming Foundations: Secure Coding | LinkedIn Learning ...">
            <a:extLst>
              <a:ext uri="{FF2B5EF4-FFF2-40B4-BE49-F238E27FC236}">
                <a16:creationId xmlns:a16="http://schemas.microsoft.com/office/drawing/2014/main" id="{A084C958-4F8F-432C-9CB8-1FA996E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95" y="2232561"/>
            <a:ext cx="5803076" cy="3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F79-DE47-4963-94DC-75049022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Unobtrusive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F335-C5B5-44E1-9794-C70BB932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898136"/>
            <a:ext cx="11022227" cy="212058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script is a </a:t>
            </a:r>
            <a:r>
              <a:rPr lang="en-US" sz="2000" u="sng" dirty="0"/>
              <a:t>custom</a:t>
            </a:r>
            <a:r>
              <a:rPr lang="en-US" sz="2000" dirty="0"/>
              <a:t> Microsoft front-end library that builds on the popular </a:t>
            </a:r>
            <a:r>
              <a:rPr lang="en-US" sz="2000" b="1" i="1" dirty="0"/>
              <a:t>jQuery Validate </a:t>
            </a:r>
            <a:r>
              <a:rPr lang="en-US" sz="2000" dirty="0"/>
              <a:t>plugin. Without </a:t>
            </a:r>
            <a:r>
              <a:rPr lang="en-US" sz="2000" b="1" i="1" dirty="0"/>
              <a:t>jQuery Unobtrusive Validation</a:t>
            </a:r>
            <a:r>
              <a:rPr lang="en-US" sz="2000" dirty="0"/>
              <a:t>, Tag Helpers and HTML helpers use the validation attributes and type metadata from </a:t>
            </a:r>
            <a:r>
              <a:rPr lang="en-US" sz="2000" b="1" i="1" dirty="0"/>
              <a:t>model</a:t>
            </a:r>
            <a:r>
              <a:rPr lang="en-US" sz="2000" dirty="0"/>
              <a:t> properties to render HTML 5 data-attributes.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parses the data-attributes and passes the logic to </a:t>
            </a:r>
            <a:r>
              <a:rPr lang="en-US" sz="2000" b="1" i="1" dirty="0"/>
              <a:t>jQuery Validate</a:t>
            </a:r>
            <a:r>
              <a:rPr lang="en-US" sz="2000" dirty="0"/>
              <a:t>, effectively "copying" the server-side validation logic to the client. This way you can display validation errors to the client using Tag Helpers. </a:t>
            </a:r>
          </a:p>
          <a:p>
            <a:r>
              <a:rPr lang="en-US" sz="2000" dirty="0"/>
              <a:t>The below scripts import the </a:t>
            </a:r>
            <a:r>
              <a:rPr lang="en-US" sz="2000" b="1" i="1" dirty="0"/>
              <a:t>jQuery Unobtrusive Validation </a:t>
            </a:r>
            <a:r>
              <a:rPr lang="en-US" sz="2000" dirty="0"/>
              <a:t>scripts.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35A9-36A0-4855-A220-667722BB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5622"/>
            <a:ext cx="9997440" cy="4019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57AE9C-A4BA-4673-978B-520CE1B812B4}"/>
              </a:ext>
            </a:extLst>
          </p:cNvPr>
          <p:cNvGrpSpPr/>
          <p:nvPr/>
        </p:nvGrpSpPr>
        <p:grpSpPr>
          <a:xfrm>
            <a:off x="1097280" y="5412262"/>
            <a:ext cx="9972726" cy="566669"/>
            <a:chOff x="1097280" y="5412262"/>
            <a:chExt cx="9972726" cy="566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EC72DA-9E7E-4613-BD6E-F9E6D9C19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80" y="5412262"/>
              <a:ext cx="8421021" cy="5207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AC3A1E-7C88-49D0-AA01-B0DD45C3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410" y="5660405"/>
              <a:ext cx="1770596" cy="318526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D8A744-4B80-4DEE-844B-85A7400511A4}"/>
              </a:ext>
            </a:extLst>
          </p:cNvPr>
          <p:cNvSpPr/>
          <p:nvPr/>
        </p:nvSpPr>
        <p:spPr>
          <a:xfrm>
            <a:off x="1097280" y="4138769"/>
            <a:ext cx="188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Layout.cshtml</a:t>
            </a:r>
            <a:endParaRPr lang="en-US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150DD-B72B-4DD7-B310-0D82F72B7CEF}"/>
              </a:ext>
            </a:extLst>
          </p:cNvPr>
          <p:cNvSpPr/>
          <p:nvPr/>
        </p:nvSpPr>
        <p:spPr>
          <a:xfrm>
            <a:off x="1043392" y="5042930"/>
            <a:ext cx="356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ValidationScriptsPartial.cshtml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1762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https://docs.microsoft.com/en-us/aspnet/core/mvc/models/validation?view=aspnetcore-3.1#model-state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2577-2B1B-4B3E-AC52-CC5ED9B5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1167"/>
            <a:ext cx="10058401" cy="4670230"/>
          </a:xfrm>
        </p:spPr>
        <p:txBody>
          <a:bodyPr>
            <a:normAutofit/>
          </a:bodyPr>
          <a:lstStyle/>
          <a:p>
            <a:r>
              <a:rPr lang="en-US" sz="3600" b="1" i="1" dirty="0"/>
              <a:t>Model state </a:t>
            </a:r>
            <a:r>
              <a:rPr lang="en-US" sz="3600" dirty="0"/>
              <a:t>represents errors that come from two subsystems: </a:t>
            </a:r>
            <a:r>
              <a:rPr lang="en-US" sz="3600" b="1" i="1" dirty="0"/>
              <a:t>model binding </a:t>
            </a:r>
            <a:r>
              <a:rPr lang="en-US" sz="3600" dirty="0"/>
              <a:t>and </a:t>
            </a:r>
            <a:r>
              <a:rPr lang="en-US" sz="3600" b="1" i="1" dirty="0"/>
              <a:t>model validation</a:t>
            </a:r>
            <a:r>
              <a:rPr lang="en-US" sz="3600" dirty="0"/>
              <a:t>. </a:t>
            </a:r>
          </a:p>
          <a:p>
            <a:r>
              <a:rPr lang="en-US" sz="3200" b="1" i="1" dirty="0"/>
              <a:t>Model Binding</a:t>
            </a:r>
            <a:r>
              <a:rPr lang="en-US" sz="3200" dirty="0"/>
              <a:t> errors are generally data conversion errors.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an "x" is entered in an integer field. </a:t>
            </a:r>
          </a:p>
          <a:p>
            <a:r>
              <a:rPr lang="en-US" sz="3200" b="1" i="1" dirty="0"/>
              <a:t>Model validation </a:t>
            </a:r>
            <a:r>
              <a:rPr lang="en-US" sz="3200" dirty="0"/>
              <a:t>occurs after </a:t>
            </a:r>
            <a:r>
              <a:rPr lang="en-US" sz="3200" b="1" i="1" dirty="0"/>
              <a:t>model binding </a:t>
            </a:r>
            <a:r>
              <a:rPr lang="en-US" sz="3200" dirty="0"/>
              <a:t>and reports errors where data doesn't conform to business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0 is entered in a field that expects a rating between 1 and 5.</a:t>
            </a:r>
          </a:p>
        </p:txBody>
      </p:sp>
    </p:spTree>
    <p:extLst>
      <p:ext uri="{BB962C8B-B14F-4D97-AF65-F5344CB8AC3E}">
        <p14:creationId xmlns:p14="http://schemas.microsoft.com/office/powerpoint/2010/main" val="20041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State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https://docs.microsoft.com/en-us/aspnet/core/mvc/models/validation?view=aspnetcore-3.1#model-state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https://docs.microsoft.com/en-us/aspnet/core/web-api/?view=aspnetcore-3.1#automatic-http-400-responses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B5698-C630-413E-8F5F-88B377FD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56" y="2087115"/>
            <a:ext cx="5979336" cy="405328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551775-39E6-479E-ADC8-C61A119077AF}"/>
              </a:ext>
            </a:extLst>
          </p:cNvPr>
          <p:cNvSpPr/>
          <p:nvPr/>
        </p:nvSpPr>
        <p:spPr>
          <a:xfrm>
            <a:off x="246738" y="1937013"/>
            <a:ext cx="5727342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Both </a:t>
            </a:r>
            <a:r>
              <a:rPr lang="en-US" sz="2400" b="1" i="1" dirty="0"/>
              <a:t>model binding </a:t>
            </a:r>
            <a:r>
              <a:rPr lang="en-US" sz="2400" dirty="0"/>
              <a:t>and </a:t>
            </a:r>
            <a:r>
              <a:rPr lang="en-US" sz="2400" b="1" i="1" dirty="0"/>
              <a:t>model validation </a:t>
            </a:r>
            <a:r>
              <a:rPr lang="en-US" sz="2400" dirty="0"/>
              <a:t>occur </a:t>
            </a:r>
            <a:r>
              <a:rPr lang="en-US" sz="2400" u="sng" dirty="0"/>
              <a:t>before</a:t>
            </a:r>
            <a:r>
              <a:rPr lang="en-US" sz="2400" dirty="0"/>
              <a:t> the execution of a </a:t>
            </a:r>
            <a:r>
              <a:rPr lang="en-US" sz="2400" b="1" i="1" dirty="0"/>
              <a:t>controller</a:t>
            </a:r>
            <a:r>
              <a:rPr lang="en-US" sz="2400" dirty="0"/>
              <a:t> action. For web apps, it's the app's responsibility to inspect </a:t>
            </a:r>
            <a:r>
              <a:rPr lang="en-US" sz="2400" b="1" i="1" dirty="0" err="1"/>
              <a:t>ModelState.IsValid</a:t>
            </a:r>
            <a:r>
              <a:rPr lang="en-US" sz="2400" b="1" i="1" dirty="0"/>
              <a:t> </a:t>
            </a:r>
            <a:r>
              <a:rPr lang="en-US" sz="2400" dirty="0"/>
              <a:t>and react appropriately. When </a:t>
            </a:r>
            <a:r>
              <a:rPr lang="en-US" sz="2400" b="1" i="1" dirty="0"/>
              <a:t>!</a:t>
            </a:r>
            <a:r>
              <a:rPr lang="en-US" sz="2400" b="1" i="1" dirty="0" err="1"/>
              <a:t>ModelState.IsValid</a:t>
            </a:r>
            <a:r>
              <a:rPr lang="en-US" sz="2400" dirty="0"/>
              <a:t>, web apps typically redisplay the page with an error message.</a:t>
            </a:r>
          </a:p>
          <a:p>
            <a:r>
              <a:rPr lang="en-US" sz="2400" dirty="0"/>
              <a:t>Web API controllers don't have to check </a:t>
            </a:r>
            <a:r>
              <a:rPr lang="en-US" sz="2400" b="1" i="1" dirty="0" err="1"/>
              <a:t>ModelState.IsValid</a:t>
            </a:r>
            <a:r>
              <a:rPr lang="en-US" sz="2400" b="1" i="1" dirty="0"/>
              <a:t> </a:t>
            </a:r>
            <a:r>
              <a:rPr lang="en-US" sz="2400" dirty="0"/>
              <a:t>if they have the </a:t>
            </a:r>
            <a:r>
              <a:rPr lang="en-US" sz="2400" b="1" i="1" dirty="0"/>
              <a:t>[</a:t>
            </a:r>
            <a:r>
              <a:rPr lang="en-US" sz="2400" b="1" i="1" dirty="0" err="1"/>
              <a:t>ApiController</a:t>
            </a:r>
            <a:r>
              <a:rPr lang="en-US" sz="2400" b="1" i="1" dirty="0"/>
              <a:t>] </a:t>
            </a:r>
            <a:r>
              <a:rPr lang="en-US" sz="2400" dirty="0"/>
              <a:t>attribute. If they do, an automatic </a:t>
            </a:r>
            <a:r>
              <a:rPr lang="en-US" sz="2400" b="1" i="1" dirty="0"/>
              <a:t>HTTP 400</a:t>
            </a:r>
            <a:r>
              <a:rPr lang="en-US" sz="2400" dirty="0"/>
              <a:t> response containing error details is returned.</a:t>
            </a:r>
          </a:p>
        </p:txBody>
      </p:sp>
    </p:spTree>
    <p:extLst>
      <p:ext uri="{BB962C8B-B14F-4D97-AF65-F5344CB8AC3E}">
        <p14:creationId xmlns:p14="http://schemas.microsoft.com/office/powerpoint/2010/main" val="35753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1" y="388203"/>
            <a:ext cx="6472588" cy="145075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Validation – Client-Side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https://docs.microsoft.com/en-us/aspnet/core/mvc/models/validation?view=aspnetcore-3.1#validation-attributes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CB8B1-DC5E-4EE5-89A6-58AF8ADE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6858" y="221892"/>
            <a:ext cx="5115394" cy="647441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C23828-57D0-48E8-A10D-0971B1BDCC5E}"/>
              </a:ext>
            </a:extLst>
          </p:cNvPr>
          <p:cNvSpPr/>
          <p:nvPr/>
        </p:nvSpPr>
        <p:spPr>
          <a:xfrm>
            <a:off x="230822" y="6469797"/>
            <a:ext cx="4069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hlinkClick r:id="rId4"/>
              </a:rPr>
              <a:t> See a complete list of validation attributes</a:t>
            </a:r>
            <a:r>
              <a:rPr lang="en-US" sz="1600" dirty="0">
                <a:highlight>
                  <a:srgbClr val="FFFF00"/>
                </a:highlight>
              </a:rPr>
              <a:t>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BECCFE-147A-405D-80D1-2A629A1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39307"/>
              </p:ext>
            </p:extLst>
          </p:nvPr>
        </p:nvGraphicFramePr>
        <p:xfrm>
          <a:off x="109748" y="2036875"/>
          <a:ext cx="7170057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10">
                  <a:extLst>
                    <a:ext uri="{9D8B030D-6E8A-4147-A177-3AD203B41FA5}">
                      <a16:colId xmlns:a16="http://schemas.microsoft.com/office/drawing/2014/main" val="4227763686"/>
                    </a:ext>
                  </a:extLst>
                </a:gridCol>
                <a:gridCol w="5390847">
                  <a:extLst>
                    <a:ext uri="{9D8B030D-6E8A-4147-A177-3AD203B41FA5}">
                      <a16:colId xmlns:a16="http://schemas.microsoft.com/office/drawing/2014/main" val="12506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Purpose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3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CreditCard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credit card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[Compare]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two properties in a model match.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54484"/>
                  </a:ext>
                </a:extLst>
              </a:tr>
              <a:tr h="265727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EmailAddress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an email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[Phone]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telephone number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[Range]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value falls within a specified range.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RegularExpression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value matches a specified regular expression.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[Required]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Validates the field is not null.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1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StringLength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a string property value doesn't exceed a specified length limit.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7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Url</a:t>
                      </a:r>
                      <a:r>
                        <a:rPr lang="en-US" sz="1400" dirty="0"/>
                        <a:t>]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Validates the property has a URL format.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6"/>
                        </a:rPr>
                        <a:t>[Remote]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Validates input on the client by calling an action method on the server. (very cool!)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3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E3E-AF9C-457B-859B-2DAD891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– </a:t>
            </a:r>
            <a:br>
              <a:rPr lang="en-US" dirty="0"/>
            </a:br>
            <a:r>
              <a:rPr lang="en-US" dirty="0"/>
              <a:t>Client-Side Error Messages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https://docs.microsoft.com/en-us/aspnet/core/mvc/models/validation?view=aspnetcore-3.1#error-messages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91ED-2104-4363-9620-D46513A7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297977"/>
            <a:ext cx="10058400" cy="556193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EE30B-7E84-41F9-BB1D-3D87B772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278288"/>
            <a:ext cx="10058399" cy="391495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2D3E7-B02D-40F1-9DD2-60C824FE84A7}"/>
              </a:ext>
            </a:extLst>
          </p:cNvPr>
          <p:cNvSpPr/>
          <p:nvPr/>
        </p:nvSpPr>
        <p:spPr>
          <a:xfrm>
            <a:off x="1097279" y="4669783"/>
            <a:ext cx="10058398" cy="83099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When applied to a Name property, the error message created by the preceding code would be "Name length must be between 6 and 8.".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46AC1-33B5-4B43-811D-990BA2CF3697}"/>
              </a:ext>
            </a:extLst>
          </p:cNvPr>
          <p:cNvSpPr/>
          <p:nvPr/>
        </p:nvSpPr>
        <p:spPr>
          <a:xfrm>
            <a:off x="1025317" y="2119991"/>
            <a:ext cx="10141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Error messages get displayed on the web page for the user to see.</a:t>
            </a:r>
          </a:p>
        </p:txBody>
      </p:sp>
    </p:spTree>
    <p:extLst>
      <p:ext uri="{BB962C8B-B14F-4D97-AF65-F5344CB8AC3E}">
        <p14:creationId xmlns:p14="http://schemas.microsoft.com/office/powerpoint/2010/main" val="33822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0CF0-B7D4-4F82-9DA2-F8D79A8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Validation – Custom Data Annotations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</a:t>
            </a:r>
            <a:br>
              <a:rPr lang="en-US" sz="1600" dirty="0">
                <a:hlinkClick r:id="rId2"/>
              </a:rPr>
            </a:br>
            <a:r>
              <a:rPr lang="en-US" sz="1600" dirty="0" err="1">
                <a:hlinkClick r:id="rId2"/>
              </a:rPr>
              <a:t>mvc</a:t>
            </a:r>
            <a:r>
              <a:rPr lang="en-US" sz="1600" dirty="0">
                <a:hlinkClick r:id="rId2"/>
              </a:rPr>
              <a:t>/models/validation?view=aspnetcore-3.1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#custom-attributes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7D08-47C4-49CE-AA07-5A03F8E4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98135"/>
            <a:ext cx="4905633" cy="451502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Create </a:t>
            </a:r>
            <a:r>
              <a:rPr lang="en-US" u="sng" dirty="0"/>
              <a:t>custom validation attributes</a:t>
            </a:r>
            <a:r>
              <a:rPr lang="en-US" dirty="0"/>
              <a:t>. </a:t>
            </a:r>
          </a:p>
          <a:p>
            <a:r>
              <a:rPr lang="en-US" dirty="0"/>
              <a:t>1) Create a class that inherits from </a:t>
            </a:r>
            <a:r>
              <a:rPr lang="en-US" b="1" i="1" dirty="0" err="1"/>
              <a:t>ValidationAttribute</a:t>
            </a:r>
            <a:r>
              <a:rPr lang="en-US" b="1" i="1" dirty="0"/>
              <a:t>.</a:t>
            </a:r>
          </a:p>
          <a:p>
            <a:r>
              <a:rPr lang="en-US" b="1" i="1" dirty="0"/>
              <a:t>2) O</a:t>
            </a:r>
            <a:r>
              <a:rPr lang="en-US" dirty="0"/>
              <a:t>verride the </a:t>
            </a:r>
            <a:r>
              <a:rPr lang="en-US" b="1" i="1" dirty="0" err="1"/>
              <a:t>IsValid</a:t>
            </a:r>
            <a:r>
              <a:rPr lang="en-US" dirty="0"/>
              <a:t> 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 err="1"/>
              <a:t>IsValid</a:t>
            </a:r>
            <a:r>
              <a:rPr lang="en-US" dirty="0"/>
              <a:t> method accepts an object named value, which is the input to be validated. An overload also accepts a </a:t>
            </a:r>
            <a:r>
              <a:rPr lang="en-US" b="1" i="1" dirty="0" err="1"/>
              <a:t>ValidationContext</a:t>
            </a:r>
            <a:r>
              <a:rPr lang="en-US" dirty="0"/>
              <a:t> object, which provides additional information, such as the model instance created by model binding.</a:t>
            </a:r>
          </a:p>
          <a:p>
            <a:r>
              <a:rPr lang="en-US" dirty="0"/>
              <a:t>This example validates that the release date for a movie in the </a:t>
            </a:r>
            <a:r>
              <a:rPr lang="en-US" u="sng" dirty="0"/>
              <a:t>Classic</a:t>
            </a:r>
            <a:r>
              <a:rPr lang="en-US" dirty="0"/>
              <a:t> genre isn’t after a specified year. The </a:t>
            </a:r>
            <a:r>
              <a:rPr lang="en-US" b="1" i="1" dirty="0"/>
              <a:t>[</a:t>
            </a:r>
            <a:r>
              <a:rPr lang="en-US" b="1" i="1" dirty="0" err="1"/>
              <a:t>ClassicMovie</a:t>
            </a:r>
            <a:r>
              <a:rPr lang="en-US" b="1" i="1" dirty="0"/>
              <a:t>] </a:t>
            </a:r>
            <a:r>
              <a:rPr lang="en-US" dirty="0"/>
              <a:t>attribute is only run on the server.</a:t>
            </a:r>
          </a:p>
          <a:p>
            <a:r>
              <a:rPr lang="en-US" dirty="0"/>
              <a:t>The Data Annotation in the Model would look like this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[</a:t>
            </a:r>
            <a:r>
              <a:rPr lang="en-US" b="1" i="1" dirty="0" err="1">
                <a:sym typeface="Wingdings" panose="05000000000000000000" pitchFamily="2" charset="2"/>
              </a:rPr>
              <a:t>ClassicMovie</a:t>
            </a:r>
            <a:r>
              <a:rPr lang="en-US" b="1" i="1" dirty="0">
                <a:sym typeface="Wingdings" panose="05000000000000000000" pitchFamily="2" charset="2"/>
              </a:rPr>
              <a:t>(1957)]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120B-3CFB-4E92-930C-AA4612B8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988908"/>
            <a:ext cx="6690932" cy="581564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41450622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1482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Client-Side and Server-Side Validation</vt:lpstr>
      <vt:lpstr>Client-Side validation gives users instant feedback on the information they submitted to a web page. It is an expected feature in today’s applications. Server-Side validation is necessary because information arriving from the network should never be trusted .</vt:lpstr>
      <vt:lpstr>Why Validate User Input?</vt:lpstr>
      <vt:lpstr>jQuery Unobtrusive Validation https://docs.microsoft.com/en-us/aspnet/core/mvc/models/validation?view=aspnetcore-3.1#client-side-validation</vt:lpstr>
      <vt:lpstr>Model State https://docs.microsoft.com/en-us/aspnet/core/mvc/models/validation?view=aspnetcore-3.1#model-state</vt:lpstr>
      <vt:lpstr>Model State Validation https://docs.microsoft.com/en-us/aspnet/core/mvc/models/validation?view=aspnetcore-3.1#model-state https://docs.microsoft.com/en-us/aspnet/core/web-api/?view=aspnetcore-3.1#automatic-http-400-responses</vt:lpstr>
      <vt:lpstr>Validation – Client-Side https://docs.microsoft.com/en-us/aspnet/core/mvc/models/validation?view=aspnetcore-3.1#validation-attributes</vt:lpstr>
      <vt:lpstr>Validation –  Client-Side Error Messages https://docs.microsoft.com/en-us/aspnet/core/mvc/models/validation?view=aspnetcore-3.1#error-messages</vt:lpstr>
      <vt:lpstr>Validation – Custom Data Annotations https://docs.microsoft.com/en-us/aspnet/core/ mvc/models/validation?view=aspnetcore-3.1 #custom-attributes</vt:lpstr>
      <vt:lpstr>Validation – [Required] Server-Side https://docs.microsoft.com/en-us/aspnet/core/mvc/models/validation?view=aspnetcore-3.1#required-validation-on-the-server</vt:lpstr>
      <vt:lpstr>Validation – [Required] Server-Side https://docs.microsoft.com/en-us/aspnet/core/mvc/models/validation?view=aspnetcore-3.1#required-validation-on-the-server</vt:lpstr>
      <vt:lpstr>Validation – [Remote] Server-Side https://docs.microsoft.com/en-us/aspnet/core/mvc/models/validation?view=aspnetcore-3.1#remote-attribute</vt:lpstr>
      <vt:lpstr>Validation – Maximum Errors https://docs.microsoft.com/en-us/aspnet/core/mvc/models/validation?view=aspnetcore-3.1#maximum-errors</vt:lpstr>
      <vt:lpstr>Over-Posting https://docs.microsoft.com/en-us/aspnet/mvc/overview/getting-started/getting-started-with-ef-using-mvc/implementing-basic-crud-functionality-with-the-entity-framework-in-asp-net-mvc-application#overpost</vt:lpstr>
      <vt:lpstr>CSRF (Cross Site Request Forgery) https://docs.microsoft.com/en-us/aspnet/mvc/overview/security/xsrfcsrf-prevention-in-aspnet-mvc-and-web-pages</vt:lpstr>
      <vt:lpstr>Validate on leaving a field https://docs.microsoft.com/en-us/aspnet/web-pages/overview/ui-layouts-and-themes/validating-user-input-in-aspnet-web-pages-sites#adding-client-side-validation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2020-03-31T18:42:34Z</dcterms:modified>
</cp:coreProperties>
</file>