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9" r:id="rId4"/>
    <p:sldId id="274" r:id="rId5"/>
    <p:sldId id="261" r:id="rId6"/>
    <p:sldId id="277" r:id="rId7"/>
    <p:sldId id="259" r:id="rId8"/>
    <p:sldId id="278" r:id="rId9"/>
    <p:sldId id="279" r:id="rId10"/>
    <p:sldId id="265" r:id="rId11"/>
    <p:sldId id="271" r:id="rId12"/>
    <p:sldId id="26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FB418-5DFD-444D-957C-5F5384708B40}" v="60" dt="2020-03-07T18:20:16.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using?view=netframework-4.8" TargetMode="External"/><Relationship Id="rId2" Type="http://schemas.openxmlformats.org/officeDocument/2006/relationships/hyperlink" Target="https://docs.microsoft.com/en-us/dotnet/api/system.idisposable?view=netframework-4.8"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cs.microsoft.com/en-us/dotnet/api/system.idisposable.dispose?view=netframework-4.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csharp/language-reference/keywords/using-statemen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techopedia.com/definition/5225/common-language-runtime-clr#:~:tex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framework/get-started/overview" TargetMode="External"/><Relationship Id="rId2" Type="http://schemas.openxmlformats.org/officeDocument/2006/relationships/hyperlink" Target="https://docs.microsoft.com/en-us/dotnet/standard/cl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standard/cl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framework/get-started/overview"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framework/get-started/overview" TargetMode="Externa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standard/glossary#corefx"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dotnet/standard/managed-cod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mponent_Object_Model" TargetMode="External"/><Relationship Id="rId2" Type="http://schemas.openxmlformats.org/officeDocument/2006/relationships/hyperlink" Target="https://docs.microsoft.com/en-us/dotnet/framework/intero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Common Language Runtime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F7E-F391-40EF-9132-5A6DB51B9AE7}"/>
              </a:ext>
            </a:extLst>
          </p:cNvPr>
          <p:cNvSpPr>
            <a:spLocks noGrp="1"/>
          </p:cNvSpPr>
          <p:nvPr>
            <p:ph type="title"/>
          </p:nvPr>
        </p:nvSpPr>
        <p:spPr/>
        <p:txBody>
          <a:bodyPr>
            <a:normAutofit/>
          </a:bodyPr>
          <a:lstStyle/>
          <a:p>
            <a:r>
              <a:rPr lang="en-US" dirty="0"/>
              <a:t>Idisposable Interface</a:t>
            </a:r>
            <a:br>
              <a:rPr lang="en-US" dirty="0"/>
            </a:br>
            <a:r>
              <a:rPr lang="en-US" sz="1400" dirty="0">
                <a:hlinkClick r:id="rId2"/>
              </a:rPr>
              <a:t>https://docs.microsoft.com/en-us/dotnet/api/system.idisposable?view=netframework-4.8</a:t>
            </a:r>
            <a:endParaRPr lang="en-US" dirty="0"/>
          </a:p>
        </p:txBody>
      </p:sp>
      <p:sp>
        <p:nvSpPr>
          <p:cNvPr id="3" name="Content Placeholder 2">
            <a:extLst>
              <a:ext uri="{FF2B5EF4-FFF2-40B4-BE49-F238E27FC236}">
                <a16:creationId xmlns:a16="http://schemas.microsoft.com/office/drawing/2014/main" id="{612B0B78-76FA-413F-AF27-76035DE2FC53}"/>
              </a:ext>
            </a:extLst>
          </p:cNvPr>
          <p:cNvSpPr>
            <a:spLocks noGrp="1"/>
          </p:cNvSpPr>
          <p:nvPr>
            <p:ph idx="1"/>
          </p:nvPr>
        </p:nvSpPr>
        <p:spPr>
          <a:xfrm>
            <a:off x="1052455" y="3601240"/>
            <a:ext cx="5305314" cy="2772666"/>
          </a:xfrm>
        </p:spPr>
        <p:txBody>
          <a:bodyPr anchor="ctr">
            <a:normAutofit/>
          </a:bodyPr>
          <a:lstStyle/>
          <a:p>
            <a:pPr lvl="1">
              <a:buFont typeface="Arial" panose="020B0604020202020204" pitchFamily="34" charset="0"/>
              <a:buChar char="•"/>
            </a:pPr>
            <a:r>
              <a:rPr lang="en-US" sz="2800" dirty="0">
                <a:solidFill>
                  <a:schemeClr val="tx1"/>
                </a:solidFill>
              </a:rPr>
              <a:t>If your app uses an object that implements the </a:t>
            </a:r>
            <a:r>
              <a:rPr lang="en-US" sz="2800" b="1" i="1" dirty="0">
                <a:solidFill>
                  <a:schemeClr val="tx1"/>
                </a:solidFill>
              </a:rPr>
              <a:t>Idisposable </a:t>
            </a:r>
            <a:r>
              <a:rPr lang="en-US" sz="2800" dirty="0">
                <a:solidFill>
                  <a:schemeClr val="tx1"/>
                </a:solidFill>
              </a:rPr>
              <a:t>interface, call the object’s </a:t>
            </a:r>
            <a:r>
              <a:rPr lang="en-US" sz="2800" b="1" i="1" dirty="0">
                <a:solidFill>
                  <a:schemeClr val="tx1"/>
                </a:solidFill>
              </a:rPr>
              <a:t>IDisposable.Dispose </a:t>
            </a:r>
            <a:r>
              <a:rPr lang="en-US" sz="2800" dirty="0">
                <a:solidFill>
                  <a:schemeClr val="tx1"/>
                </a:solidFill>
              </a:rPr>
              <a:t>implementation when finished using it. </a:t>
            </a:r>
            <a:endParaRPr lang="en-US" sz="1400" dirty="0">
              <a:solidFill>
                <a:schemeClr val="tx1"/>
              </a:solidFill>
            </a:endParaRPr>
          </a:p>
        </p:txBody>
      </p:sp>
      <p:pic>
        <p:nvPicPr>
          <p:cNvPr id="4" name="Picture 3">
            <a:extLst>
              <a:ext uri="{FF2B5EF4-FFF2-40B4-BE49-F238E27FC236}">
                <a16:creationId xmlns:a16="http://schemas.microsoft.com/office/drawing/2014/main" id="{2A4F52A6-CF04-46DB-AF3F-123D6759A72A}"/>
              </a:ext>
            </a:extLst>
          </p:cNvPr>
          <p:cNvPicPr>
            <a:picLocks noChangeAspect="1"/>
          </p:cNvPicPr>
          <p:nvPr/>
        </p:nvPicPr>
        <p:blipFill>
          <a:blip r:embed="rId3"/>
          <a:stretch>
            <a:fillRect/>
          </a:stretch>
        </p:blipFill>
        <p:spPr>
          <a:xfrm>
            <a:off x="6096000" y="5131265"/>
            <a:ext cx="5579455" cy="1041013"/>
          </a:xfrm>
          <a:prstGeom prst="rect">
            <a:avLst/>
          </a:prstGeom>
          <a:ln>
            <a:noFill/>
          </a:ln>
          <a:effectLst/>
        </p:spPr>
      </p:pic>
      <p:pic>
        <p:nvPicPr>
          <p:cNvPr id="5" name="Picture 4">
            <a:extLst>
              <a:ext uri="{FF2B5EF4-FFF2-40B4-BE49-F238E27FC236}">
                <a16:creationId xmlns:a16="http://schemas.microsoft.com/office/drawing/2014/main" id="{3B94EB08-0A33-45A5-9699-57932FE625F3}"/>
              </a:ext>
            </a:extLst>
          </p:cNvPr>
          <p:cNvPicPr>
            <a:picLocks noChangeAspect="1"/>
          </p:cNvPicPr>
          <p:nvPr/>
        </p:nvPicPr>
        <p:blipFill>
          <a:blip r:embed="rId4"/>
          <a:stretch>
            <a:fillRect/>
          </a:stretch>
        </p:blipFill>
        <p:spPr>
          <a:xfrm>
            <a:off x="6096000" y="3608853"/>
            <a:ext cx="5577896" cy="1393238"/>
          </a:xfrm>
          <a:prstGeom prst="rect">
            <a:avLst/>
          </a:prstGeom>
          <a:ln>
            <a:noFill/>
          </a:ln>
          <a:effectLst/>
        </p:spPr>
      </p:pic>
      <p:sp>
        <p:nvSpPr>
          <p:cNvPr id="7" name="Rectangle 6">
            <a:extLst>
              <a:ext uri="{FF2B5EF4-FFF2-40B4-BE49-F238E27FC236}">
                <a16:creationId xmlns:a16="http://schemas.microsoft.com/office/drawing/2014/main" id="{DE751DFE-0303-42B8-A8F9-BFA9A138AD09}"/>
              </a:ext>
            </a:extLst>
          </p:cNvPr>
          <p:cNvSpPr/>
          <p:nvPr/>
        </p:nvSpPr>
        <p:spPr>
          <a:xfrm>
            <a:off x="693868" y="2094684"/>
            <a:ext cx="10980028" cy="1384995"/>
          </a:xfrm>
          <a:prstGeom prst="rect">
            <a:avLst/>
          </a:prstGeom>
        </p:spPr>
        <p:txBody>
          <a:bodyPr wrap="square">
            <a:spAutoFit/>
          </a:bodyPr>
          <a:lstStyle/>
          <a:p>
            <a:pPr lvl="1">
              <a:buFont typeface="Arial" panose="020B0604020202020204" pitchFamily="34" charset="0"/>
              <a:buChar char="•"/>
            </a:pPr>
            <a:r>
              <a:rPr lang="en-US" sz="2800" dirty="0"/>
              <a:t>The </a:t>
            </a:r>
            <a:r>
              <a:rPr lang="en-US" sz="2800" b="1" i="1" dirty="0"/>
              <a:t>Garbage Collector (GC)</a:t>
            </a:r>
            <a:r>
              <a:rPr lang="en-US" sz="2800" dirty="0"/>
              <a:t> has no knowledge of unmanaged resources (window handles, or open files and streams).</a:t>
            </a:r>
          </a:p>
          <a:p>
            <a:pPr lvl="1">
              <a:buFont typeface="Arial" panose="020B0604020202020204" pitchFamily="34" charset="0"/>
              <a:buChar char="•"/>
            </a:pPr>
            <a:r>
              <a:rPr lang="en-US" sz="2800" dirty="0"/>
              <a:t>Idisposable provides a method for releasing unmanaged resources.</a:t>
            </a:r>
          </a:p>
        </p:txBody>
      </p:sp>
    </p:spTree>
    <p:extLst>
      <p:ext uri="{BB962C8B-B14F-4D97-AF65-F5344CB8AC3E}">
        <p14:creationId xmlns:p14="http://schemas.microsoft.com/office/powerpoint/2010/main" val="209825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C909-2F04-46AE-9835-97A34FA70BE3}"/>
              </a:ext>
            </a:extLst>
          </p:cNvPr>
          <p:cNvSpPr>
            <a:spLocks noGrp="1"/>
          </p:cNvSpPr>
          <p:nvPr>
            <p:ph idx="1"/>
          </p:nvPr>
        </p:nvSpPr>
        <p:spPr>
          <a:xfrm>
            <a:off x="1097280" y="2108201"/>
            <a:ext cx="10058400" cy="4271084"/>
          </a:xfrm>
        </p:spPr>
        <p:txBody>
          <a:bodyPr>
            <a:normAutofit fontScale="85000" lnSpcReduction="10000"/>
          </a:bodyPr>
          <a:lstStyle/>
          <a:p>
            <a:r>
              <a:rPr lang="en-US" sz="2400" dirty="0"/>
              <a:t>Provides a convenient syntax that ensures the correct use of </a:t>
            </a:r>
            <a:r>
              <a:rPr lang="en-US" sz="2400" b="1" i="1" dirty="0"/>
              <a:t>IDisposable</a:t>
            </a:r>
            <a:r>
              <a:rPr lang="en-US" sz="2400" dirty="0"/>
              <a:t> objects.</a:t>
            </a:r>
          </a:p>
          <a:p>
            <a:endParaRPr lang="en-US" sz="2400" dirty="0"/>
          </a:p>
          <a:p>
            <a:pPr marL="0" indent="0">
              <a:buNone/>
            </a:pPr>
            <a:endParaRPr lang="en-US" sz="2400" dirty="0"/>
          </a:p>
          <a:p>
            <a:endParaRPr lang="en-US" sz="2400" dirty="0"/>
          </a:p>
          <a:p>
            <a:endParaRPr lang="en-US" sz="2400" dirty="0"/>
          </a:p>
          <a:p>
            <a:r>
              <a:rPr lang="en-US" sz="2400" dirty="0"/>
              <a:t>When the lifetime of an </a:t>
            </a:r>
            <a:r>
              <a:rPr lang="en-US" sz="2400" b="1" i="1" dirty="0"/>
              <a:t>IDisposable</a:t>
            </a:r>
            <a:r>
              <a:rPr lang="en-US" sz="2400" dirty="0"/>
              <a:t> object is limited to a single method, you should declare and instantiate it in the </a:t>
            </a:r>
            <a:r>
              <a:rPr lang="en-US" sz="2400" b="1" i="1" dirty="0"/>
              <a:t>using</a:t>
            </a:r>
            <a:r>
              <a:rPr lang="en-US" sz="2400" dirty="0"/>
              <a:t> statement. The </a:t>
            </a:r>
            <a:r>
              <a:rPr lang="en-US" sz="2400" b="1" i="1" dirty="0"/>
              <a:t>using</a:t>
            </a:r>
            <a:r>
              <a:rPr lang="en-US" sz="2400" dirty="0"/>
              <a:t> statement calls the </a:t>
            </a:r>
            <a:r>
              <a:rPr lang="en-US" sz="2400" b="1" i="1" dirty="0"/>
              <a:t>Dispose</a:t>
            </a:r>
            <a:r>
              <a:rPr lang="en-US" sz="2400" dirty="0"/>
              <a:t> method on the object in the correct way, and (when you use it as shown earlier) it also causes the object itself to go out of scope as soon as </a:t>
            </a:r>
            <a:r>
              <a:rPr lang="en-US" sz="2400" b="1" i="1" dirty="0"/>
              <a:t>Dispose</a:t>
            </a:r>
            <a:r>
              <a:rPr lang="en-US" sz="2400" dirty="0"/>
              <a:t> is called. Within the </a:t>
            </a:r>
            <a:r>
              <a:rPr lang="en-US" sz="2400" b="1" i="1" dirty="0"/>
              <a:t>using</a:t>
            </a:r>
            <a:r>
              <a:rPr lang="en-US" sz="2400" dirty="0"/>
              <a:t> block, the object is read-only and cannot be modified or reassigned.</a:t>
            </a:r>
          </a:p>
        </p:txBody>
      </p:sp>
      <p:sp>
        <p:nvSpPr>
          <p:cNvPr id="4" name="Title 1">
            <a:extLst>
              <a:ext uri="{FF2B5EF4-FFF2-40B4-BE49-F238E27FC236}">
                <a16:creationId xmlns:a16="http://schemas.microsoft.com/office/drawing/2014/main" id="{3ABDED6E-9C88-4521-AB1F-E71FEFC8B125}"/>
              </a:ext>
            </a:extLst>
          </p:cNvPr>
          <p:cNvSpPr>
            <a:spLocks noGrp="1"/>
          </p:cNvSpPr>
          <p:nvPr>
            <p:ph type="title"/>
          </p:nvPr>
        </p:nvSpPr>
        <p:spPr>
          <a:xfrm>
            <a:off x="1096963" y="283004"/>
            <a:ext cx="10058400" cy="1449387"/>
          </a:xfrm>
        </p:spPr>
        <p:txBody>
          <a:bodyPr>
            <a:normAutofit/>
          </a:bodyPr>
          <a:lstStyle/>
          <a:p>
            <a:r>
              <a:rPr lang="en-US" dirty="0"/>
              <a:t>Using Block</a:t>
            </a:r>
            <a:br>
              <a:rPr lang="en-US" sz="1200" dirty="0"/>
            </a:br>
            <a:r>
              <a:rPr lang="en-US" sz="1400" dirty="0">
                <a:hlinkClick r:id="rId2"/>
              </a:rPr>
              <a:t>https://docs.microsoft.com/en-us/dotnet/csharp/language-reference/keywords/using-statement</a:t>
            </a:r>
            <a:endParaRPr lang="en-US" sz="1400" dirty="0"/>
          </a:p>
        </p:txBody>
      </p:sp>
      <p:pic>
        <p:nvPicPr>
          <p:cNvPr id="5" name="Picture 4">
            <a:extLst>
              <a:ext uri="{FF2B5EF4-FFF2-40B4-BE49-F238E27FC236}">
                <a16:creationId xmlns:a16="http://schemas.microsoft.com/office/drawing/2014/main" id="{1E83D5E8-72A3-479F-9274-672854BED8DE}"/>
              </a:ext>
            </a:extLst>
          </p:cNvPr>
          <p:cNvPicPr>
            <a:picLocks noChangeAspect="1"/>
          </p:cNvPicPr>
          <p:nvPr/>
        </p:nvPicPr>
        <p:blipFill>
          <a:blip r:embed="rId3"/>
          <a:stretch>
            <a:fillRect/>
          </a:stretch>
        </p:blipFill>
        <p:spPr>
          <a:xfrm>
            <a:off x="2691475" y="2500331"/>
            <a:ext cx="7388439" cy="1857337"/>
          </a:xfrm>
          <a:prstGeom prst="rect">
            <a:avLst/>
          </a:prstGeom>
        </p:spPr>
      </p:pic>
    </p:spTree>
    <p:extLst>
      <p:ext uri="{BB962C8B-B14F-4D97-AF65-F5344CB8AC3E}">
        <p14:creationId xmlns:p14="http://schemas.microsoft.com/office/powerpoint/2010/main" val="30967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8366-8222-445A-92EF-526706052D4E}"/>
              </a:ext>
            </a:extLst>
          </p:cNvPr>
          <p:cNvSpPr>
            <a:spLocks noGrp="1"/>
          </p:cNvSpPr>
          <p:nvPr>
            <p:ph type="title"/>
          </p:nvPr>
        </p:nvSpPr>
        <p:spPr/>
        <p:txBody>
          <a:bodyPr>
            <a:normAutofit/>
          </a:bodyPr>
          <a:lstStyle/>
          <a:p>
            <a:r>
              <a:rPr lang="en-US" dirty="0">
                <a:latin typeface="+mn-lt"/>
              </a:rPr>
              <a:t>Using Block</a:t>
            </a:r>
            <a:br>
              <a:rPr lang="en-US" dirty="0">
                <a:latin typeface="+mn-lt"/>
              </a:rPr>
            </a:br>
            <a:r>
              <a:rPr lang="en-US" sz="1400" dirty="0">
                <a:latin typeface="+mn-lt"/>
                <a:hlinkClick r:id="rId2"/>
              </a:rPr>
              <a:t>https://docs.microsoft.com/en-us/dotnet/api/system.idisposable?view=netframework-4.8</a:t>
            </a:r>
            <a:endParaRPr lang="en-US" sz="1400" dirty="0">
              <a:latin typeface="+mn-lt"/>
            </a:endParaRPr>
          </a:p>
        </p:txBody>
      </p:sp>
      <p:sp>
        <p:nvSpPr>
          <p:cNvPr id="6" name="Rectangle 2">
            <a:extLst>
              <a:ext uri="{FF2B5EF4-FFF2-40B4-BE49-F238E27FC236}">
                <a16:creationId xmlns:a16="http://schemas.microsoft.com/office/drawing/2014/main" id="{9C3BD4BC-2905-4759-8059-C8C8AE0E0F27}"/>
              </a:ext>
            </a:extLst>
          </p:cNvPr>
          <p:cNvSpPr>
            <a:spLocks noGrp="1" noChangeArrowheads="1"/>
          </p:cNvSpPr>
          <p:nvPr>
            <p:ph idx="1"/>
          </p:nvPr>
        </p:nvSpPr>
        <p:spPr bwMode="auto">
          <a:xfrm>
            <a:off x="774551" y="2540168"/>
            <a:ext cx="4118139"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mn-lt"/>
                <a:cs typeface="Segoe UI" panose="020B0502040204020203" pitchFamily="34" charset="0"/>
              </a:rPr>
              <a:t>If your language supports a construct such as the </a:t>
            </a:r>
            <a:r>
              <a:rPr kumimoji="0" lang="en-US" altLang="en-US" sz="2800" b="1" i="1" u="sng" strike="noStrike" cap="none" normalizeH="0" baseline="0" dirty="0">
                <a:ln>
                  <a:noFill/>
                </a:ln>
                <a:effectLst/>
                <a:latin typeface="+mn-lt"/>
                <a:cs typeface="Segoe UI" panose="020B0502040204020203" pitchFamily="34" charset="0"/>
                <a:hlinkClick r:id="rId3">
                  <a:extLst>
                    <a:ext uri="{A12FA001-AC4F-418D-AE19-62706E023703}">
                      <ahyp:hlinkClr xmlns:ahyp="http://schemas.microsoft.com/office/drawing/2018/hyperlinkcolor" val="tx"/>
                    </a:ext>
                  </a:extLst>
                </a:hlinkClick>
              </a:rPr>
              <a:t>using</a:t>
            </a:r>
            <a:r>
              <a:rPr lang="en-US" altLang="en-US" sz="2800" dirty="0">
                <a:latin typeface="+mn-lt"/>
                <a:cs typeface="Segoe UI" panose="020B0502040204020203" pitchFamily="34" charset="0"/>
              </a:rPr>
              <a:t> s</a:t>
            </a:r>
            <a:r>
              <a:rPr kumimoji="0" lang="en-US" altLang="en-US" sz="2800" b="0" i="0" u="none" strike="noStrike" cap="none" normalizeH="0" baseline="0" dirty="0">
                <a:ln>
                  <a:noFill/>
                </a:ln>
                <a:effectLst/>
                <a:latin typeface="+mn-lt"/>
                <a:cs typeface="Segoe UI" panose="020B0502040204020203" pitchFamily="34" charset="0"/>
              </a:rPr>
              <a:t>tatement in C#, you can use it instead of explicitly calling </a:t>
            </a:r>
            <a:r>
              <a:rPr kumimoji="0" lang="en-US" altLang="en-US" sz="2800" b="1" i="1" strike="noStrike" cap="none" normalizeH="0" baseline="0" dirty="0">
                <a:ln>
                  <a:noFill/>
                </a:ln>
                <a:effectLst/>
                <a:latin typeface="+mn-lt"/>
                <a:cs typeface="Segoe UI" panose="020B0502040204020203" pitchFamily="34" charset="0"/>
                <a:hlinkClick r:id="rId4">
                  <a:extLst>
                    <a:ext uri="{A12FA001-AC4F-418D-AE19-62706E023703}">
                      <ahyp:hlinkClr xmlns:ahyp="http://schemas.microsoft.com/office/drawing/2018/hyperlinkcolor" val="tx"/>
                    </a:ext>
                  </a:extLst>
                </a:hlinkClick>
              </a:rPr>
              <a:t>IDisposable.Dispose</a:t>
            </a:r>
            <a:r>
              <a:rPr kumimoji="0" lang="en-US" altLang="en-US" sz="2800" b="1" i="1" strike="noStrike" cap="none" normalizeH="0" baseline="0" dirty="0">
                <a:ln>
                  <a:noFill/>
                </a:ln>
                <a:effectLst/>
                <a:latin typeface="+mn-lt"/>
                <a:cs typeface="Segoe UI" panose="020B0502040204020203" pitchFamily="34" charset="0"/>
              </a:rPr>
              <a:t> </a:t>
            </a:r>
            <a:r>
              <a:rPr kumimoji="0" lang="en-US" altLang="en-US" sz="2800" b="0" i="0" u="none" strike="noStrike" cap="none" normalizeH="0" baseline="0" dirty="0">
                <a:ln>
                  <a:noFill/>
                </a:ln>
                <a:effectLst/>
                <a:latin typeface="+mn-lt"/>
                <a:cs typeface="Segoe UI" panose="020B0502040204020203" pitchFamily="34" charset="0"/>
              </a:rPr>
              <a:t>yourself.</a:t>
            </a:r>
          </a:p>
        </p:txBody>
      </p:sp>
      <p:pic>
        <p:nvPicPr>
          <p:cNvPr id="7" name="Picture 6">
            <a:extLst>
              <a:ext uri="{FF2B5EF4-FFF2-40B4-BE49-F238E27FC236}">
                <a16:creationId xmlns:a16="http://schemas.microsoft.com/office/drawing/2014/main" id="{72A16738-BE7B-4FAA-ADEF-866E744A69C0}"/>
              </a:ext>
            </a:extLst>
          </p:cNvPr>
          <p:cNvPicPr>
            <a:picLocks noChangeAspect="1"/>
          </p:cNvPicPr>
          <p:nvPr/>
        </p:nvPicPr>
        <p:blipFill>
          <a:blip r:embed="rId5"/>
          <a:stretch>
            <a:fillRect/>
          </a:stretch>
        </p:blipFill>
        <p:spPr>
          <a:xfrm>
            <a:off x="4808668" y="2002867"/>
            <a:ext cx="6939056" cy="3200228"/>
          </a:xfrm>
          <a:prstGeom prst="rect">
            <a:avLst/>
          </a:prstGeom>
          <a:ln>
            <a:noFill/>
          </a:ln>
          <a:effectLst/>
        </p:spPr>
      </p:pic>
      <p:sp>
        <p:nvSpPr>
          <p:cNvPr id="8" name="Rectangle 3">
            <a:extLst>
              <a:ext uri="{FF2B5EF4-FFF2-40B4-BE49-F238E27FC236}">
                <a16:creationId xmlns:a16="http://schemas.microsoft.com/office/drawing/2014/main" id="{FD9B6288-1C3E-43C3-8FED-F8C0DF447C13}"/>
              </a:ext>
            </a:extLst>
          </p:cNvPr>
          <p:cNvSpPr>
            <a:spLocks noChangeArrowheads="1"/>
          </p:cNvSpPr>
          <p:nvPr/>
        </p:nvSpPr>
        <p:spPr bwMode="auto">
          <a:xfrm>
            <a:off x="4808669" y="5217136"/>
            <a:ext cx="6939055"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cs typeface="Segoe UI" panose="020B0502040204020203" pitchFamily="34" charset="0"/>
              </a:rPr>
              <a:t>The </a:t>
            </a:r>
            <a:r>
              <a:rPr kumimoji="0" lang="en-US" altLang="en-US" b="1" i="1" u="none" strike="noStrike" cap="none" normalizeH="0" baseline="0" dirty="0">
                <a:ln>
                  <a:noFill/>
                </a:ln>
                <a:effectLst/>
                <a:cs typeface="Segoe UI" panose="020B0502040204020203" pitchFamily="34" charset="0"/>
              </a:rPr>
              <a:t>using</a:t>
            </a:r>
            <a:r>
              <a:rPr kumimoji="0" lang="en-US" altLang="en-US" b="0" i="0" u="none" strike="noStrike" cap="none" normalizeH="0" baseline="0" dirty="0">
                <a:ln>
                  <a:noFill/>
                </a:ln>
                <a:effectLst/>
                <a:cs typeface="Segoe UI" panose="020B0502040204020203" pitchFamily="34" charset="0"/>
              </a:rPr>
              <a:t> statement is a syntactic convenience. At compile time, the language compiler implements the intermediate language (IL) for a </a:t>
            </a:r>
            <a:r>
              <a:rPr kumimoji="0" lang="en-US" altLang="en-US" b="1" i="0" strike="noStrike" cap="none" normalizeH="0" baseline="0" dirty="0">
                <a:ln>
                  <a:noFill/>
                </a:ln>
                <a:effectLst/>
                <a:cs typeface="Segoe UI" panose="020B0502040204020203" pitchFamily="34" charset="0"/>
              </a:rPr>
              <a:t>try/finally </a:t>
            </a:r>
            <a:r>
              <a:rPr kumimoji="0" lang="en-US" altLang="en-US" b="0" i="0" u="none" strike="noStrike" cap="none" normalizeH="0" baseline="0" dirty="0">
                <a:ln>
                  <a:noFill/>
                </a:ln>
                <a:effectLst/>
                <a:cs typeface="Segoe UI" panose="020B0502040204020203" pitchFamily="34" charset="0"/>
              </a:rPr>
              <a:t>block.</a:t>
            </a:r>
          </a:p>
        </p:txBody>
      </p:sp>
    </p:spTree>
    <p:extLst>
      <p:ext uri="{BB962C8B-B14F-4D97-AF65-F5344CB8AC3E}">
        <p14:creationId xmlns:p14="http://schemas.microsoft.com/office/powerpoint/2010/main" val="36461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0BC4C-C960-4D13-8B54-2B2090617A9F}"/>
              </a:ext>
            </a:extLst>
          </p:cNvPr>
          <p:cNvSpPr>
            <a:spLocks noGrp="1"/>
          </p:cNvSpPr>
          <p:nvPr>
            <p:ph idx="1"/>
          </p:nvPr>
        </p:nvSpPr>
        <p:spPr>
          <a:xfrm>
            <a:off x="785308" y="2366682"/>
            <a:ext cx="6013525" cy="4029535"/>
          </a:xfrm>
        </p:spPr>
        <p:txBody>
          <a:bodyPr anchor="ctr">
            <a:normAutofit/>
          </a:bodyPr>
          <a:lstStyle/>
          <a:p>
            <a:r>
              <a:rPr lang="en-US" sz="2400" dirty="0"/>
              <a:t>The </a:t>
            </a:r>
            <a:r>
              <a:rPr lang="en-US" sz="2400" b="1" i="1" dirty="0"/>
              <a:t>using</a:t>
            </a:r>
            <a:r>
              <a:rPr lang="en-US" sz="2400" dirty="0"/>
              <a:t> statement ensures that </a:t>
            </a:r>
            <a:r>
              <a:rPr lang="en-US" sz="2400" b="1" i="1" dirty="0"/>
              <a:t>.Dispose</a:t>
            </a:r>
            <a:r>
              <a:rPr lang="en-US" sz="2400" dirty="0"/>
              <a:t> is called even if an exception occurs within the </a:t>
            </a:r>
            <a:r>
              <a:rPr lang="en-US" sz="2400" b="1" i="1" dirty="0"/>
              <a:t>using</a:t>
            </a:r>
            <a:r>
              <a:rPr lang="en-US" sz="2400" dirty="0"/>
              <a:t> block. You can achieve the same result by putting the object inside a </a:t>
            </a:r>
            <a:r>
              <a:rPr lang="en-US" sz="2400" b="1" i="1" dirty="0"/>
              <a:t>try</a:t>
            </a:r>
            <a:r>
              <a:rPr lang="en-US" sz="2400" dirty="0"/>
              <a:t> block and then calling </a:t>
            </a:r>
            <a:r>
              <a:rPr lang="en-US" sz="2400" b="1" i="1" dirty="0"/>
              <a:t>Dispose</a:t>
            </a:r>
            <a:r>
              <a:rPr lang="en-US" sz="2400" dirty="0"/>
              <a:t> in a finally block. </a:t>
            </a:r>
          </a:p>
          <a:p>
            <a:r>
              <a:rPr lang="en-US" sz="2400" dirty="0"/>
              <a:t>A </a:t>
            </a:r>
            <a:r>
              <a:rPr lang="en-US" sz="2400" b="1" i="1" dirty="0"/>
              <a:t>using </a:t>
            </a:r>
            <a:r>
              <a:rPr lang="en-US" sz="2400" dirty="0"/>
              <a:t>block is expanded to a </a:t>
            </a:r>
            <a:r>
              <a:rPr lang="en-US" sz="2400" b="1" i="1" dirty="0"/>
              <a:t>try/catch </a:t>
            </a:r>
            <a:r>
              <a:rPr lang="en-US" sz="2400" dirty="0"/>
              <a:t>block at compile time (note the extra curly braces to create the limited scope for the object).</a:t>
            </a:r>
          </a:p>
        </p:txBody>
      </p:sp>
      <p:sp>
        <p:nvSpPr>
          <p:cNvPr id="5" name="Title 1">
            <a:extLst>
              <a:ext uri="{FF2B5EF4-FFF2-40B4-BE49-F238E27FC236}">
                <a16:creationId xmlns:a16="http://schemas.microsoft.com/office/drawing/2014/main" id="{88AE7B89-D32B-4C03-AD66-41FF6FDD29AA}"/>
              </a:ext>
            </a:extLst>
          </p:cNvPr>
          <p:cNvSpPr>
            <a:spLocks noGrp="1"/>
          </p:cNvSpPr>
          <p:nvPr>
            <p:ph type="title"/>
          </p:nvPr>
        </p:nvSpPr>
        <p:spPr>
          <a:xfrm>
            <a:off x="1096963" y="287338"/>
            <a:ext cx="4597560" cy="1449387"/>
          </a:xfrm>
        </p:spPr>
        <p:txBody>
          <a:bodyPr>
            <a:normAutofit/>
          </a:bodyPr>
          <a:lstStyle/>
          <a:p>
            <a:r>
              <a:rPr lang="en-US" dirty="0">
                <a:latin typeface="+mn-lt"/>
              </a:rPr>
              <a:t>Using Block</a:t>
            </a:r>
            <a:br>
              <a:rPr lang="en-US" sz="1200" dirty="0">
                <a:latin typeface="+mn-lt"/>
              </a:rPr>
            </a:br>
            <a:r>
              <a:rPr lang="en-US" sz="1400" dirty="0">
                <a:latin typeface="+mn-lt"/>
                <a:hlinkClick r:id="rId2"/>
              </a:rPr>
              <a:t>https://docs.microsoft.com/en-us/dotnet/csharp/language-reference/keywords/using-statement</a:t>
            </a:r>
            <a:endParaRPr lang="en-US" sz="1400" dirty="0">
              <a:latin typeface="+mn-lt"/>
            </a:endParaRPr>
          </a:p>
        </p:txBody>
      </p:sp>
      <p:pic>
        <p:nvPicPr>
          <p:cNvPr id="6" name="Picture 5">
            <a:extLst>
              <a:ext uri="{FF2B5EF4-FFF2-40B4-BE49-F238E27FC236}">
                <a16:creationId xmlns:a16="http://schemas.microsoft.com/office/drawing/2014/main" id="{45A90388-30AD-487D-B1E6-A467773CE5AF}"/>
              </a:ext>
            </a:extLst>
          </p:cNvPr>
          <p:cNvPicPr>
            <a:picLocks noChangeAspect="1"/>
          </p:cNvPicPr>
          <p:nvPr/>
        </p:nvPicPr>
        <p:blipFill>
          <a:blip r:embed="rId3"/>
          <a:stretch>
            <a:fillRect/>
          </a:stretch>
        </p:blipFill>
        <p:spPr>
          <a:xfrm>
            <a:off x="6798833" y="3040062"/>
            <a:ext cx="5093761" cy="3767131"/>
          </a:xfrm>
          <a:prstGeom prst="rect">
            <a:avLst/>
          </a:prstGeom>
        </p:spPr>
      </p:pic>
      <p:pic>
        <p:nvPicPr>
          <p:cNvPr id="7" name="Picture 6">
            <a:extLst>
              <a:ext uri="{FF2B5EF4-FFF2-40B4-BE49-F238E27FC236}">
                <a16:creationId xmlns:a16="http://schemas.microsoft.com/office/drawing/2014/main" id="{1DDB9BD7-7DF4-4D1F-A42A-5C5E40F9C049}"/>
              </a:ext>
            </a:extLst>
          </p:cNvPr>
          <p:cNvPicPr>
            <a:picLocks noChangeAspect="1"/>
          </p:cNvPicPr>
          <p:nvPr/>
        </p:nvPicPr>
        <p:blipFill>
          <a:blip r:embed="rId4"/>
          <a:stretch>
            <a:fillRect/>
          </a:stretch>
        </p:blipFill>
        <p:spPr>
          <a:xfrm>
            <a:off x="5421854" y="1008685"/>
            <a:ext cx="6470740" cy="1626641"/>
          </a:xfrm>
          <a:prstGeom prst="rect">
            <a:avLst/>
          </a:prstGeom>
        </p:spPr>
      </p:pic>
    </p:spTree>
    <p:extLst>
      <p:ext uri="{BB962C8B-B14F-4D97-AF65-F5344CB8AC3E}">
        <p14:creationId xmlns:p14="http://schemas.microsoft.com/office/powerpoint/2010/main" val="302818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3600" dirty="0"/>
              <a:t>Common Language Runtime (CLR) is a managed execution environment that is part of Microsoft's .NET framework. CLR manages the execution of programs written in different supported languages. CLR transforms source code into a form of bytecode known as CIL (Common Intermediate Language).</a:t>
            </a:r>
            <a:endParaRPr lang="en-US" sz="1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https://www.techopedia.com/definition/5225/common-language-runtime-clr#:~:text=</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79BB-A8D1-40D7-8E56-E07EAB99A1AD}"/>
              </a:ext>
            </a:extLst>
          </p:cNvPr>
          <p:cNvSpPr>
            <a:spLocks noGrp="1"/>
          </p:cNvSpPr>
          <p:nvPr>
            <p:ph type="title"/>
          </p:nvPr>
        </p:nvSpPr>
        <p:spPr/>
        <p:txBody>
          <a:bodyPr>
            <a:normAutofit fontScale="90000"/>
          </a:bodyPr>
          <a:lstStyle/>
          <a:p>
            <a:r>
              <a:rPr lang="en-US" dirty="0"/>
              <a:t>CLR (Common Language Runtime)</a:t>
            </a:r>
            <a:br>
              <a:rPr lang="en-US" dirty="0"/>
            </a:br>
            <a:r>
              <a:rPr lang="en-US" sz="1400" dirty="0">
                <a:hlinkClick r:id="rId2"/>
              </a:rPr>
              <a:t>https://docs.microsoft.com/en-us/dotnet/standard/clr</a:t>
            </a:r>
            <a:br>
              <a:rPr lang="en-US" sz="1400" dirty="0"/>
            </a:br>
            <a:r>
              <a:rPr lang="en-US" sz="1600" dirty="0">
                <a:hlinkClick r:id="rId3"/>
              </a:rPr>
              <a:t>https://docs.microsoft.com/en-us/dotnet/framework/get-started/overview</a:t>
            </a:r>
            <a:endParaRPr lang="en-US" dirty="0"/>
          </a:p>
        </p:txBody>
      </p:sp>
      <p:sp>
        <p:nvSpPr>
          <p:cNvPr id="3" name="Content Placeholder 2">
            <a:extLst>
              <a:ext uri="{FF2B5EF4-FFF2-40B4-BE49-F238E27FC236}">
                <a16:creationId xmlns:a16="http://schemas.microsoft.com/office/drawing/2014/main" id="{B37D62FE-066E-4A7A-9A0F-8C44C3928A77}"/>
              </a:ext>
            </a:extLst>
          </p:cNvPr>
          <p:cNvSpPr>
            <a:spLocks noGrp="1"/>
          </p:cNvSpPr>
          <p:nvPr>
            <p:ph idx="1"/>
          </p:nvPr>
        </p:nvSpPr>
        <p:spPr>
          <a:xfrm>
            <a:off x="1097280" y="2108201"/>
            <a:ext cx="10058400" cy="2011081"/>
          </a:xfrm>
        </p:spPr>
        <p:txBody>
          <a:bodyPr>
            <a:normAutofit/>
          </a:bodyPr>
          <a:lstStyle/>
          <a:p>
            <a:pPr lvl="1">
              <a:buFont typeface="Arial" panose="020B0604020202020204" pitchFamily="34" charset="0"/>
              <a:buChar char="•"/>
            </a:pPr>
            <a:r>
              <a:rPr lang="en-US" dirty="0"/>
              <a:t>The .NET Framework consists of the </a:t>
            </a:r>
            <a:r>
              <a:rPr lang="en-US" b="1" i="1" dirty="0"/>
              <a:t>Common Language Runtime </a:t>
            </a:r>
            <a:r>
              <a:rPr lang="en-US" dirty="0"/>
              <a:t>(CLR) and the </a:t>
            </a:r>
            <a:r>
              <a:rPr lang="en-US" b="1" i="1" dirty="0"/>
              <a:t>.NET Framework class library</a:t>
            </a:r>
            <a:r>
              <a:rPr lang="en-US" dirty="0"/>
              <a:t>. </a:t>
            </a:r>
          </a:p>
          <a:p>
            <a:pPr lvl="1">
              <a:buFont typeface="Arial" panose="020B0604020202020204" pitchFamily="34" charset="0"/>
              <a:buChar char="•"/>
            </a:pPr>
            <a:r>
              <a:rPr lang="en-US" dirty="0"/>
              <a:t>As the foundation for .NET Framework, </a:t>
            </a:r>
            <a:r>
              <a:rPr lang="en-US" b="1" i="1" dirty="0"/>
              <a:t>CLR</a:t>
            </a:r>
            <a:r>
              <a:rPr lang="en-US" dirty="0"/>
              <a:t> manages/runs the code and provides services like memory management, remoting, type enforcement (through the </a:t>
            </a:r>
            <a:r>
              <a:rPr lang="en-US" b="1" i="1" dirty="0"/>
              <a:t>CTS</a:t>
            </a:r>
            <a:r>
              <a:rPr lang="en-US" dirty="0"/>
              <a:t>), security, etc.</a:t>
            </a:r>
          </a:p>
          <a:p>
            <a:pPr lvl="1">
              <a:buFont typeface="Arial" panose="020B0604020202020204" pitchFamily="34" charset="0"/>
              <a:buChar char="•"/>
            </a:pPr>
            <a:r>
              <a:rPr lang="en-US" dirty="0"/>
              <a:t>These services (Compilers and tools) expose the </a:t>
            </a:r>
            <a:r>
              <a:rPr lang="en-US" b="1" i="1" dirty="0"/>
              <a:t>CLR</a:t>
            </a:r>
            <a:r>
              <a:rPr lang="en-US" dirty="0"/>
              <a:t>’s functionality and enable you to write code that benefits from this </a:t>
            </a:r>
            <a:r>
              <a:rPr lang="en-US" u="sng" dirty="0"/>
              <a:t>managed execution environment</a:t>
            </a:r>
            <a:r>
              <a:rPr lang="en-US" dirty="0"/>
              <a:t>. </a:t>
            </a:r>
          </a:p>
        </p:txBody>
      </p:sp>
      <p:graphicFrame>
        <p:nvGraphicFramePr>
          <p:cNvPr id="4" name="Table 4">
            <a:extLst>
              <a:ext uri="{FF2B5EF4-FFF2-40B4-BE49-F238E27FC236}">
                <a16:creationId xmlns:a16="http://schemas.microsoft.com/office/drawing/2014/main" id="{86D84BD8-1BAD-4D15-B553-369ED5E4A358}"/>
              </a:ext>
            </a:extLst>
          </p:cNvPr>
          <p:cNvGraphicFramePr>
            <a:graphicFrameLocks noGrp="1"/>
          </p:cNvGraphicFramePr>
          <p:nvPr>
            <p:extLst>
              <p:ext uri="{D42A27DB-BD31-4B8C-83A1-F6EECF244321}">
                <p14:modId xmlns:p14="http://schemas.microsoft.com/office/powerpoint/2010/main" val="3778950889"/>
              </p:ext>
            </p:extLst>
          </p:nvPr>
        </p:nvGraphicFramePr>
        <p:xfrm>
          <a:off x="1066800" y="4119282"/>
          <a:ext cx="10058400" cy="21640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40606033"/>
                    </a:ext>
                  </a:extLst>
                </a:gridCol>
                <a:gridCol w="3352800">
                  <a:extLst>
                    <a:ext uri="{9D8B030D-6E8A-4147-A177-3AD203B41FA5}">
                      <a16:colId xmlns:a16="http://schemas.microsoft.com/office/drawing/2014/main" val="2631387087"/>
                    </a:ext>
                  </a:extLst>
                </a:gridCol>
                <a:gridCol w="3352800">
                  <a:extLst>
                    <a:ext uri="{9D8B030D-6E8A-4147-A177-3AD203B41FA5}">
                      <a16:colId xmlns:a16="http://schemas.microsoft.com/office/drawing/2014/main" val="2125282952"/>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Benefits of CLR:</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189945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cross-language integration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cross-language exception handling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enhanced security</a:t>
                      </a:r>
                    </a:p>
                  </a:txBody>
                  <a:tcPr/>
                </a:tc>
                <a:extLst>
                  <a:ext uri="{0D108BD9-81ED-4DB2-BD59-A6C34878D82A}">
                    <a16:rowId xmlns:a16="http://schemas.microsoft.com/office/drawing/2014/main" val="1758006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versioning and deployment support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 simplified model for component interaction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debugging and profiling services.</a:t>
                      </a:r>
                    </a:p>
                  </a:txBody>
                  <a:tcPr/>
                </a:tc>
                <a:extLst>
                  <a:ext uri="{0D108BD9-81ED-4DB2-BD59-A6C34878D82A}">
                    <a16:rowId xmlns:a16="http://schemas.microsoft.com/office/drawing/2014/main" val="949575086"/>
                  </a:ext>
                </a:extLst>
              </a:tr>
            </a:tbl>
          </a:graphicData>
        </a:graphic>
      </p:graphicFrame>
    </p:spTree>
    <p:extLst>
      <p:ext uri="{BB962C8B-B14F-4D97-AF65-F5344CB8AC3E}">
        <p14:creationId xmlns:p14="http://schemas.microsoft.com/office/powerpoint/2010/main" val="11141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A screenshot of a cell phone&#10;&#10;Description automatically generated">
            <a:extLst>
              <a:ext uri="{FF2B5EF4-FFF2-40B4-BE49-F238E27FC236}">
                <a16:creationId xmlns:a16="http://schemas.microsoft.com/office/drawing/2014/main" id="{DA0AECEC-B2CE-448B-80A6-C303624B6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054" y="2193236"/>
            <a:ext cx="6970464" cy="3760788"/>
          </a:xfrm>
          <a:prstGeom prst="rect">
            <a:avLst/>
          </a:prstGeom>
        </p:spPr>
      </p:pic>
      <p:sp>
        <p:nvSpPr>
          <p:cNvPr id="6" name="TextBox 5">
            <a:extLst>
              <a:ext uri="{FF2B5EF4-FFF2-40B4-BE49-F238E27FC236}">
                <a16:creationId xmlns:a16="http://schemas.microsoft.com/office/drawing/2014/main" id="{4F36E220-5202-47EF-91D5-B591F1418757}"/>
              </a:ext>
            </a:extLst>
          </p:cNvPr>
          <p:cNvSpPr txBox="1"/>
          <p:nvPr/>
        </p:nvSpPr>
        <p:spPr>
          <a:xfrm>
            <a:off x="4791229" y="2662518"/>
            <a:ext cx="605522" cy="1210235"/>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C88B6494-5C95-4439-9727-2C64E69D0218}"/>
              </a:ext>
            </a:extLst>
          </p:cNvPr>
          <p:cNvSpPr>
            <a:spLocks noGrp="1"/>
          </p:cNvSpPr>
          <p:nvPr>
            <p:ph type="title"/>
          </p:nvPr>
        </p:nvSpPr>
        <p:spPr/>
        <p:txBody>
          <a:bodyPr>
            <a:normAutofit fontScale="90000"/>
          </a:bodyPr>
          <a:lstStyle/>
          <a:p>
            <a:r>
              <a:rPr lang="en-US" dirty="0"/>
              <a:t>.NET Class Libraries - BCL (Base Class Library)</a:t>
            </a:r>
            <a:br>
              <a:rPr lang="en-US" dirty="0"/>
            </a:br>
            <a:r>
              <a:rPr lang="en-US" sz="1600" dirty="0">
                <a:hlinkClick r:id="rId3"/>
              </a:rPr>
              <a:t>https://docs.microsoft.com/en-us/dotnet/standard/clr</a:t>
            </a:r>
            <a:endParaRPr lang="en-US" dirty="0"/>
          </a:p>
        </p:txBody>
      </p:sp>
      <p:sp>
        <p:nvSpPr>
          <p:cNvPr id="5" name="TextBox 4">
            <a:extLst>
              <a:ext uri="{FF2B5EF4-FFF2-40B4-BE49-F238E27FC236}">
                <a16:creationId xmlns:a16="http://schemas.microsoft.com/office/drawing/2014/main" id="{733808D2-80EE-4571-B2CA-B8B025EE4B7F}"/>
              </a:ext>
            </a:extLst>
          </p:cNvPr>
          <p:cNvSpPr txBox="1"/>
          <p:nvPr/>
        </p:nvSpPr>
        <p:spPr>
          <a:xfrm>
            <a:off x="5519939" y="4588333"/>
            <a:ext cx="6184629" cy="369332"/>
          </a:xfrm>
          <a:prstGeom prst="rect">
            <a:avLst/>
          </a:prstGeom>
          <a:noFill/>
          <a:ln>
            <a:solidFill>
              <a:schemeClr val="tx1"/>
            </a:solidFill>
          </a:ln>
        </p:spPr>
        <p:txBody>
          <a:bodyPr wrap="square" rtlCol="0">
            <a:spAutoFit/>
          </a:bodyPr>
          <a:lstStyle/>
          <a:p>
            <a:pPr algn="ctr"/>
            <a:r>
              <a:rPr lang="en-US" dirty="0"/>
              <a:t>Base Class Library here</a:t>
            </a:r>
          </a:p>
        </p:txBody>
      </p:sp>
      <p:sp>
        <p:nvSpPr>
          <p:cNvPr id="3" name="Content Placeholder 2">
            <a:extLst>
              <a:ext uri="{FF2B5EF4-FFF2-40B4-BE49-F238E27FC236}">
                <a16:creationId xmlns:a16="http://schemas.microsoft.com/office/drawing/2014/main" id="{F8E45274-23C0-4E7C-88A5-E042565FFFD0}"/>
              </a:ext>
            </a:extLst>
          </p:cNvPr>
          <p:cNvSpPr>
            <a:spLocks noGrp="1"/>
          </p:cNvSpPr>
          <p:nvPr>
            <p:ph idx="1"/>
          </p:nvPr>
        </p:nvSpPr>
        <p:spPr>
          <a:xfrm>
            <a:off x="555812" y="2108201"/>
            <a:ext cx="4778188" cy="3760891"/>
          </a:xfrm>
        </p:spPr>
        <p:txBody>
          <a:bodyPr anchor="ctr"/>
          <a:lstStyle/>
          <a:p>
            <a:r>
              <a:rPr lang="en-US" sz="2000" b="1" i="1" dirty="0"/>
              <a:t>BCL</a:t>
            </a:r>
            <a:r>
              <a:rPr lang="en-US" sz="2000" dirty="0"/>
              <a:t> stands for </a:t>
            </a:r>
            <a:r>
              <a:rPr lang="en-US" sz="2000" b="1" i="1" dirty="0"/>
              <a:t>Base Class Library</a:t>
            </a:r>
            <a:r>
              <a:rPr lang="en-US" sz="2000" dirty="0"/>
              <a:t> (AKA, </a:t>
            </a:r>
            <a:r>
              <a:rPr lang="en-US" sz="2000" b="1" i="1" dirty="0"/>
              <a:t>Class library (CL)</a:t>
            </a:r>
            <a:r>
              <a:rPr lang="en-US" sz="2000" dirty="0"/>
              <a:t>). A .NET Framework library, </a:t>
            </a:r>
            <a:r>
              <a:rPr lang="en-US" sz="2000" b="1" i="1" dirty="0"/>
              <a:t>Base Class Library</a:t>
            </a:r>
            <a:r>
              <a:rPr lang="en-US" sz="2000" dirty="0"/>
              <a:t> is the foundation for the C# runtime library and one of the </a:t>
            </a:r>
            <a:r>
              <a:rPr lang="en-US" sz="2000" b="1" i="1" dirty="0"/>
              <a:t>Common Language Infrastructure (CLI) </a:t>
            </a:r>
            <a:r>
              <a:rPr lang="en-US" sz="2000" dirty="0"/>
              <a:t>standard libraries. </a:t>
            </a:r>
            <a:r>
              <a:rPr lang="en-US" sz="2000" b="1" i="1" dirty="0"/>
              <a:t>BCL</a:t>
            </a:r>
            <a:r>
              <a:rPr lang="en-US" sz="2000" dirty="0"/>
              <a:t> provides types representing the </a:t>
            </a:r>
            <a:r>
              <a:rPr lang="en-US" sz="2000" u="sng" dirty="0"/>
              <a:t>built-in</a:t>
            </a:r>
            <a:r>
              <a:rPr lang="en-US" sz="2000" dirty="0"/>
              <a:t> </a:t>
            </a:r>
            <a:r>
              <a:rPr lang="en-US" sz="2000" b="1" i="1" dirty="0"/>
              <a:t>CLI</a:t>
            </a:r>
            <a:r>
              <a:rPr lang="en-US" sz="2000" dirty="0"/>
              <a:t> data types, basic file access, collections, custom attributes, formatting, security attributes, I/O streams, string manipulation, etc.</a:t>
            </a:r>
            <a:endParaRPr lang="en-US" dirty="0"/>
          </a:p>
        </p:txBody>
      </p:sp>
      <p:grpSp>
        <p:nvGrpSpPr>
          <p:cNvPr id="7" name="Group 6">
            <a:extLst>
              <a:ext uri="{FF2B5EF4-FFF2-40B4-BE49-F238E27FC236}">
                <a16:creationId xmlns:a16="http://schemas.microsoft.com/office/drawing/2014/main" id="{BDDCB1E7-2A80-4BC9-9FFD-B61FEA51EC51}"/>
              </a:ext>
            </a:extLst>
          </p:cNvPr>
          <p:cNvGrpSpPr/>
          <p:nvPr/>
        </p:nvGrpSpPr>
        <p:grpSpPr>
          <a:xfrm>
            <a:off x="7802652" y="2760434"/>
            <a:ext cx="1744108" cy="958688"/>
            <a:chOff x="7802652" y="2760434"/>
            <a:chExt cx="1744108" cy="958688"/>
          </a:xfrm>
        </p:grpSpPr>
        <p:pic>
          <p:nvPicPr>
            <p:cNvPr id="8" name="Picture 7">
              <a:extLst>
                <a:ext uri="{FF2B5EF4-FFF2-40B4-BE49-F238E27FC236}">
                  <a16:creationId xmlns:a16="http://schemas.microsoft.com/office/drawing/2014/main" id="{2B7597AF-0F08-48E9-B95C-2DB2630EA14D}"/>
                </a:ext>
              </a:extLst>
            </p:cNvPr>
            <p:cNvPicPr>
              <a:picLocks noChangeAspect="1"/>
            </p:cNvPicPr>
            <p:nvPr/>
          </p:nvPicPr>
          <p:blipFill>
            <a:blip r:embed="rId4"/>
            <a:stretch>
              <a:fillRect/>
            </a:stretch>
          </p:blipFill>
          <p:spPr>
            <a:xfrm>
              <a:off x="8931775" y="2760434"/>
              <a:ext cx="614985" cy="330638"/>
            </a:xfrm>
            <a:prstGeom prst="rect">
              <a:avLst/>
            </a:prstGeom>
          </p:spPr>
        </p:pic>
        <p:pic>
          <p:nvPicPr>
            <p:cNvPr id="9" name="Picture 8">
              <a:extLst>
                <a:ext uri="{FF2B5EF4-FFF2-40B4-BE49-F238E27FC236}">
                  <a16:creationId xmlns:a16="http://schemas.microsoft.com/office/drawing/2014/main" id="{ADE298AD-44E5-4653-B53D-3B6143B28A4E}"/>
                </a:ext>
              </a:extLst>
            </p:cNvPr>
            <p:cNvPicPr>
              <a:picLocks noChangeAspect="1"/>
            </p:cNvPicPr>
            <p:nvPr/>
          </p:nvPicPr>
          <p:blipFill>
            <a:blip r:embed="rId5"/>
            <a:stretch>
              <a:fillRect/>
            </a:stretch>
          </p:blipFill>
          <p:spPr>
            <a:xfrm>
              <a:off x="7802652" y="3429000"/>
              <a:ext cx="522220" cy="290122"/>
            </a:xfrm>
            <a:prstGeom prst="rect">
              <a:avLst/>
            </a:prstGeom>
          </p:spPr>
        </p:pic>
      </p:grpSp>
    </p:spTree>
    <p:extLst>
      <p:ext uri="{BB962C8B-B14F-4D97-AF65-F5344CB8AC3E}">
        <p14:creationId xmlns:p14="http://schemas.microsoft.com/office/powerpoint/2010/main" val="169886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BD7C235E-C2E5-4C4D-971B-37A04DE13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6054" y="2193236"/>
            <a:ext cx="6970464" cy="3760788"/>
          </a:xfrm>
        </p:spPr>
      </p:pic>
      <p:sp>
        <p:nvSpPr>
          <p:cNvPr id="12" name="TextBox 11">
            <a:extLst>
              <a:ext uri="{FF2B5EF4-FFF2-40B4-BE49-F238E27FC236}">
                <a16:creationId xmlns:a16="http://schemas.microsoft.com/office/drawing/2014/main" id="{5B6526B4-B33F-40AC-A6E2-667446CEDB80}"/>
              </a:ext>
            </a:extLst>
          </p:cNvPr>
          <p:cNvSpPr txBox="1"/>
          <p:nvPr/>
        </p:nvSpPr>
        <p:spPr>
          <a:xfrm>
            <a:off x="4791229" y="2662518"/>
            <a:ext cx="605522" cy="1210235"/>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52769B6-5B4C-414A-8AF8-0048CE34160F}"/>
              </a:ext>
            </a:extLst>
          </p:cNvPr>
          <p:cNvSpPr>
            <a:spLocks noGrp="1"/>
          </p:cNvSpPr>
          <p:nvPr>
            <p:ph type="title"/>
          </p:nvPr>
        </p:nvSpPr>
        <p:spPr/>
        <p:txBody>
          <a:bodyPr>
            <a:normAutofit/>
          </a:bodyPr>
          <a:lstStyle/>
          <a:p>
            <a:r>
              <a:rPr lang="en-US" dirty="0"/>
              <a:t>.NET Class Libraries</a:t>
            </a:r>
            <a:br>
              <a:rPr lang="en-US" dirty="0"/>
            </a:br>
            <a:r>
              <a:rPr lang="en-US" sz="1400" dirty="0">
                <a:hlinkClick r:id="rId3"/>
              </a:rPr>
              <a:t>https://docs.microsoft.com/en-us/dotnet/framework/get-started/overview</a:t>
            </a:r>
            <a:endParaRPr lang="en-US" sz="1400" dirty="0"/>
          </a:p>
        </p:txBody>
      </p:sp>
      <p:sp>
        <p:nvSpPr>
          <p:cNvPr id="5" name="Rectangle 4">
            <a:extLst>
              <a:ext uri="{FF2B5EF4-FFF2-40B4-BE49-F238E27FC236}">
                <a16:creationId xmlns:a16="http://schemas.microsoft.com/office/drawing/2014/main" id="{D46C0636-4D2C-4B8B-B27D-CD7444E86D92}"/>
              </a:ext>
            </a:extLst>
          </p:cNvPr>
          <p:cNvSpPr/>
          <p:nvPr/>
        </p:nvSpPr>
        <p:spPr>
          <a:xfrm>
            <a:off x="573740" y="2042026"/>
            <a:ext cx="4946199" cy="4247317"/>
          </a:xfrm>
          <a:prstGeom prst="rect">
            <a:avLst/>
          </a:prstGeom>
        </p:spPr>
        <p:txBody>
          <a:bodyPr wrap="square" anchor="ctr">
            <a:spAutoFit/>
          </a:bodyPr>
          <a:lstStyle/>
          <a:p>
            <a:r>
              <a:rPr lang="en-US" sz="2700" dirty="0"/>
              <a:t>A </a:t>
            </a:r>
            <a:r>
              <a:rPr lang="en-US" sz="2700" b="1" i="1" dirty="0"/>
              <a:t>class library </a:t>
            </a:r>
            <a:r>
              <a:rPr lang="en-US" sz="2700" dirty="0"/>
              <a:t>is a comprehensive, object-oriented collection of reusable types that you use to develop apps ranging from traditional command-line or graphical user interface (GUI) apps to apps based on the latest innovations provided by ASP.NET, such as Web Forms and XML Web services.</a:t>
            </a:r>
          </a:p>
        </p:txBody>
      </p:sp>
      <p:sp>
        <p:nvSpPr>
          <p:cNvPr id="3" name="TextBox 2">
            <a:extLst>
              <a:ext uri="{FF2B5EF4-FFF2-40B4-BE49-F238E27FC236}">
                <a16:creationId xmlns:a16="http://schemas.microsoft.com/office/drawing/2014/main" id="{50DD27C5-34BF-453C-890E-FC5E17B7697A}"/>
              </a:ext>
            </a:extLst>
          </p:cNvPr>
          <p:cNvSpPr txBox="1"/>
          <p:nvPr/>
        </p:nvSpPr>
        <p:spPr>
          <a:xfrm>
            <a:off x="5519939" y="4588333"/>
            <a:ext cx="6184629" cy="369332"/>
          </a:xfrm>
          <a:prstGeom prst="rect">
            <a:avLst/>
          </a:prstGeom>
          <a:noFill/>
          <a:ln>
            <a:solidFill>
              <a:schemeClr val="tx1"/>
            </a:solidFill>
          </a:ln>
        </p:spPr>
        <p:txBody>
          <a:bodyPr wrap="square" rtlCol="0">
            <a:spAutoFit/>
          </a:bodyPr>
          <a:lstStyle/>
          <a:p>
            <a:pPr algn="ctr"/>
            <a:r>
              <a:rPr lang="en-US" dirty="0"/>
              <a:t>Base Class Library here</a:t>
            </a:r>
          </a:p>
        </p:txBody>
      </p:sp>
      <p:grpSp>
        <p:nvGrpSpPr>
          <p:cNvPr id="9" name="Group 8">
            <a:extLst>
              <a:ext uri="{FF2B5EF4-FFF2-40B4-BE49-F238E27FC236}">
                <a16:creationId xmlns:a16="http://schemas.microsoft.com/office/drawing/2014/main" id="{9712958D-778D-4988-95F7-DFC8832ECC7C}"/>
              </a:ext>
            </a:extLst>
          </p:cNvPr>
          <p:cNvGrpSpPr/>
          <p:nvPr/>
        </p:nvGrpSpPr>
        <p:grpSpPr>
          <a:xfrm>
            <a:off x="7802652" y="2760434"/>
            <a:ext cx="1744108" cy="958688"/>
            <a:chOff x="7802652" y="2760434"/>
            <a:chExt cx="1744108" cy="958688"/>
          </a:xfrm>
        </p:grpSpPr>
        <p:pic>
          <p:nvPicPr>
            <p:cNvPr id="32" name="Picture 31">
              <a:extLst>
                <a:ext uri="{FF2B5EF4-FFF2-40B4-BE49-F238E27FC236}">
                  <a16:creationId xmlns:a16="http://schemas.microsoft.com/office/drawing/2014/main" id="{07337381-A73A-4637-8C49-BA9C033946CC}"/>
                </a:ext>
              </a:extLst>
            </p:cNvPr>
            <p:cNvPicPr>
              <a:picLocks noChangeAspect="1"/>
            </p:cNvPicPr>
            <p:nvPr/>
          </p:nvPicPr>
          <p:blipFill>
            <a:blip r:embed="rId4"/>
            <a:stretch>
              <a:fillRect/>
            </a:stretch>
          </p:blipFill>
          <p:spPr>
            <a:xfrm>
              <a:off x="8931775" y="2760434"/>
              <a:ext cx="614985" cy="330638"/>
            </a:xfrm>
            <a:prstGeom prst="rect">
              <a:avLst/>
            </a:prstGeom>
          </p:spPr>
        </p:pic>
        <p:pic>
          <p:nvPicPr>
            <p:cNvPr id="33" name="Picture 32">
              <a:extLst>
                <a:ext uri="{FF2B5EF4-FFF2-40B4-BE49-F238E27FC236}">
                  <a16:creationId xmlns:a16="http://schemas.microsoft.com/office/drawing/2014/main" id="{181B43BC-A396-432D-A3E6-852B7105DDBF}"/>
                </a:ext>
              </a:extLst>
            </p:cNvPr>
            <p:cNvPicPr>
              <a:picLocks noChangeAspect="1"/>
            </p:cNvPicPr>
            <p:nvPr/>
          </p:nvPicPr>
          <p:blipFill>
            <a:blip r:embed="rId5"/>
            <a:stretch>
              <a:fillRect/>
            </a:stretch>
          </p:blipFill>
          <p:spPr>
            <a:xfrm>
              <a:off x="7802652" y="3429000"/>
              <a:ext cx="522220" cy="290122"/>
            </a:xfrm>
            <a:prstGeom prst="rect">
              <a:avLst/>
            </a:prstGeom>
          </p:spPr>
        </p:pic>
      </p:grpSp>
    </p:spTree>
    <p:extLst>
      <p:ext uri="{BB962C8B-B14F-4D97-AF65-F5344CB8AC3E}">
        <p14:creationId xmlns:p14="http://schemas.microsoft.com/office/powerpoint/2010/main" val="26281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that shows how managed code operates within a larger architecture.">
            <a:extLst>
              <a:ext uri="{FF2B5EF4-FFF2-40B4-BE49-F238E27FC236}">
                <a16:creationId xmlns:a16="http://schemas.microsoft.com/office/drawing/2014/main" id="{555FF607-F086-420D-9021-9A30BDAF60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5318" y="1260112"/>
            <a:ext cx="5961389" cy="5469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1EE086D-40EA-430B-93F1-9D39555B1A7E}"/>
              </a:ext>
            </a:extLst>
          </p:cNvPr>
          <p:cNvSpPr>
            <a:spLocks noGrp="1"/>
          </p:cNvSpPr>
          <p:nvPr>
            <p:ph type="title"/>
          </p:nvPr>
        </p:nvSpPr>
        <p:spPr>
          <a:xfrm>
            <a:off x="1097279" y="286603"/>
            <a:ext cx="10198249" cy="1450757"/>
          </a:xfrm>
        </p:spPr>
        <p:txBody>
          <a:bodyPr>
            <a:normAutofit fontScale="90000"/>
          </a:bodyPr>
          <a:lstStyle/>
          <a:p>
            <a:r>
              <a:rPr lang="en-US" dirty="0"/>
              <a:t>.NET CLR and Class Library Relationship</a:t>
            </a:r>
            <a:br>
              <a:rPr lang="en-US" dirty="0"/>
            </a:br>
            <a:r>
              <a:rPr lang="en-US" sz="1600" dirty="0">
                <a:hlinkClick r:id="rId3"/>
              </a:rPr>
              <a:t>https://docs.microsoft.com/en-us/dotnet/framework/get-started/overview</a:t>
            </a:r>
            <a:endParaRPr lang="en-US" sz="4000" dirty="0"/>
          </a:p>
        </p:txBody>
      </p:sp>
      <p:sp>
        <p:nvSpPr>
          <p:cNvPr id="4" name="Rectangle 3">
            <a:extLst>
              <a:ext uri="{FF2B5EF4-FFF2-40B4-BE49-F238E27FC236}">
                <a16:creationId xmlns:a16="http://schemas.microsoft.com/office/drawing/2014/main" id="{6EE0F14D-8461-4E11-828F-06D0FC57FEF4}"/>
              </a:ext>
            </a:extLst>
          </p:cNvPr>
          <p:cNvSpPr/>
          <p:nvPr/>
        </p:nvSpPr>
        <p:spPr>
          <a:xfrm>
            <a:off x="896471" y="1890640"/>
            <a:ext cx="5118847" cy="4524315"/>
          </a:xfrm>
          <a:prstGeom prst="rect">
            <a:avLst/>
          </a:prstGeom>
        </p:spPr>
        <p:txBody>
          <a:bodyPr wrap="square" anchor="ctr">
            <a:spAutoFit/>
          </a:bodyPr>
          <a:lstStyle/>
          <a:p>
            <a:r>
              <a:rPr lang="en-US" sz="3200" dirty="0"/>
              <a:t>This illustration shows the relationship of the Common Language Runtime and the class library to your apps and to the overall system. The illustration also shows how managed code operates within a larger architecture.</a:t>
            </a:r>
          </a:p>
        </p:txBody>
      </p:sp>
    </p:spTree>
    <p:extLst>
      <p:ext uri="{BB962C8B-B14F-4D97-AF65-F5344CB8AC3E}">
        <p14:creationId xmlns:p14="http://schemas.microsoft.com/office/powerpoint/2010/main" val="61670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A screenshot of a cell phone&#10;&#10;Description automatically generated">
            <a:extLst>
              <a:ext uri="{FF2B5EF4-FFF2-40B4-BE49-F238E27FC236}">
                <a16:creationId xmlns:a16="http://schemas.microsoft.com/office/drawing/2014/main" id="{16564E0E-A421-4102-902A-2033AFEDB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054" y="2193236"/>
            <a:ext cx="6970464" cy="3760788"/>
          </a:xfrm>
          <a:prstGeom prst="rect">
            <a:avLst/>
          </a:prstGeom>
        </p:spPr>
      </p:pic>
      <p:sp>
        <p:nvSpPr>
          <p:cNvPr id="5" name="TextBox 4">
            <a:extLst>
              <a:ext uri="{FF2B5EF4-FFF2-40B4-BE49-F238E27FC236}">
                <a16:creationId xmlns:a16="http://schemas.microsoft.com/office/drawing/2014/main" id="{6FB60020-A25E-454B-B61F-9009FD41FC24}"/>
              </a:ext>
            </a:extLst>
          </p:cNvPr>
          <p:cNvSpPr txBox="1"/>
          <p:nvPr/>
        </p:nvSpPr>
        <p:spPr>
          <a:xfrm>
            <a:off x="4791229" y="2662518"/>
            <a:ext cx="605522" cy="1210235"/>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2A78AC95-56E7-482C-9E12-A4515BD00F99}"/>
              </a:ext>
            </a:extLst>
          </p:cNvPr>
          <p:cNvSpPr>
            <a:spLocks noGrp="1"/>
          </p:cNvSpPr>
          <p:nvPr>
            <p:ph type="title"/>
          </p:nvPr>
        </p:nvSpPr>
        <p:spPr/>
        <p:txBody>
          <a:bodyPr>
            <a:normAutofit/>
          </a:bodyPr>
          <a:lstStyle/>
          <a:p>
            <a:r>
              <a:rPr lang="en-US" dirty="0"/>
              <a:t>.NET CoreFX</a:t>
            </a:r>
            <a:br>
              <a:rPr lang="en-US" dirty="0"/>
            </a:br>
            <a:r>
              <a:rPr lang="en-US" sz="1400" dirty="0">
                <a:hlinkClick r:id="rId3"/>
              </a:rPr>
              <a:t>https://docs.microsoft.com/en-us/dotnet/standard/glossary#corefx</a:t>
            </a:r>
            <a:endParaRPr lang="en-US" dirty="0"/>
          </a:p>
        </p:txBody>
      </p:sp>
      <p:sp>
        <p:nvSpPr>
          <p:cNvPr id="3" name="Content Placeholder 2">
            <a:extLst>
              <a:ext uri="{FF2B5EF4-FFF2-40B4-BE49-F238E27FC236}">
                <a16:creationId xmlns:a16="http://schemas.microsoft.com/office/drawing/2014/main" id="{A38CC079-BA45-4605-995F-DA5B321CC77E}"/>
              </a:ext>
            </a:extLst>
          </p:cNvPr>
          <p:cNvSpPr>
            <a:spLocks noGrp="1"/>
          </p:cNvSpPr>
          <p:nvPr>
            <p:ph idx="1"/>
          </p:nvPr>
        </p:nvSpPr>
        <p:spPr>
          <a:xfrm>
            <a:off x="1097280" y="2108201"/>
            <a:ext cx="4320709" cy="3760891"/>
          </a:xfrm>
        </p:spPr>
        <p:txBody>
          <a:bodyPr>
            <a:normAutofit/>
          </a:bodyPr>
          <a:lstStyle/>
          <a:p>
            <a:pPr marL="0" indent="0">
              <a:buNone/>
            </a:pPr>
            <a:r>
              <a:rPr lang="en-US" dirty="0"/>
              <a:t>Think of </a:t>
            </a:r>
            <a:r>
              <a:rPr lang="en-US" b="1" i="1" dirty="0"/>
              <a:t>CoreFX</a:t>
            </a:r>
            <a:r>
              <a:rPr lang="en-US" dirty="0"/>
              <a:t> as a fork of the .NET Framework </a:t>
            </a:r>
            <a:r>
              <a:rPr lang="en-US" b="1" i="1" dirty="0"/>
              <a:t>BCL</a:t>
            </a:r>
            <a:r>
              <a:rPr lang="en-US" dirty="0"/>
              <a:t>.</a:t>
            </a:r>
            <a:endParaRPr lang="en-US" b="1" dirty="0"/>
          </a:p>
          <a:p>
            <a:pPr marL="0" indent="0">
              <a:buNone/>
            </a:pPr>
            <a:r>
              <a:rPr lang="en-US" b="1" dirty="0"/>
              <a:t>CoreFX</a:t>
            </a:r>
            <a:r>
              <a:rPr lang="en-US" dirty="0"/>
              <a:t> is the foundational class library for </a:t>
            </a:r>
            <a:r>
              <a:rPr lang="en-US" b="1" i="1" dirty="0"/>
              <a:t>.NET Core</a:t>
            </a:r>
            <a:r>
              <a:rPr lang="en-US" dirty="0"/>
              <a:t>. It defines the types for primitives, collections, file systems, console, JSON, XML, async and many others. </a:t>
            </a:r>
          </a:p>
          <a:p>
            <a:pPr marL="0" indent="0">
              <a:buNone/>
            </a:pPr>
            <a:r>
              <a:rPr lang="en-US" b="1" i="1" dirty="0"/>
              <a:t>CoreFX</a:t>
            </a:r>
            <a:r>
              <a:rPr lang="en-US" dirty="0"/>
              <a:t> makes up the </a:t>
            </a:r>
            <a:r>
              <a:rPr lang="en-US" b="1" i="1" dirty="0"/>
              <a:t>.NET Core</a:t>
            </a:r>
            <a:r>
              <a:rPr lang="en-US" dirty="0"/>
              <a:t> </a:t>
            </a:r>
            <a:r>
              <a:rPr lang="en-US" b="1" i="1" dirty="0"/>
              <a:t>Base Class Library (BCL)</a:t>
            </a:r>
            <a:r>
              <a:rPr lang="en-US" dirty="0"/>
              <a:t>.</a:t>
            </a:r>
            <a:endParaRPr lang="en-US" b="1" i="1" dirty="0"/>
          </a:p>
        </p:txBody>
      </p:sp>
      <p:sp>
        <p:nvSpPr>
          <p:cNvPr id="6" name="TextBox 5">
            <a:extLst>
              <a:ext uri="{FF2B5EF4-FFF2-40B4-BE49-F238E27FC236}">
                <a16:creationId xmlns:a16="http://schemas.microsoft.com/office/drawing/2014/main" id="{543D9735-2669-42AE-B3B6-DF9BFC2E8003}"/>
              </a:ext>
            </a:extLst>
          </p:cNvPr>
          <p:cNvSpPr txBox="1"/>
          <p:nvPr/>
        </p:nvSpPr>
        <p:spPr>
          <a:xfrm>
            <a:off x="5519939" y="4588333"/>
            <a:ext cx="6184629" cy="369332"/>
          </a:xfrm>
          <a:prstGeom prst="rect">
            <a:avLst/>
          </a:prstGeom>
          <a:noFill/>
          <a:ln>
            <a:solidFill>
              <a:schemeClr val="tx1"/>
            </a:solidFill>
          </a:ln>
        </p:spPr>
        <p:txBody>
          <a:bodyPr wrap="square" rtlCol="0">
            <a:spAutoFit/>
          </a:bodyPr>
          <a:lstStyle/>
          <a:p>
            <a:pPr algn="ctr"/>
            <a:r>
              <a:rPr lang="en-US" dirty="0"/>
              <a:t>Base Class Library here</a:t>
            </a:r>
          </a:p>
        </p:txBody>
      </p:sp>
      <p:grpSp>
        <p:nvGrpSpPr>
          <p:cNvPr id="7" name="Group 6">
            <a:extLst>
              <a:ext uri="{FF2B5EF4-FFF2-40B4-BE49-F238E27FC236}">
                <a16:creationId xmlns:a16="http://schemas.microsoft.com/office/drawing/2014/main" id="{0F2AED21-23F0-4C32-975A-E016F870FBAA}"/>
              </a:ext>
            </a:extLst>
          </p:cNvPr>
          <p:cNvGrpSpPr/>
          <p:nvPr/>
        </p:nvGrpSpPr>
        <p:grpSpPr>
          <a:xfrm>
            <a:off x="7802652" y="2760434"/>
            <a:ext cx="1744108" cy="958688"/>
            <a:chOff x="7802652" y="2760434"/>
            <a:chExt cx="1744108" cy="958688"/>
          </a:xfrm>
        </p:grpSpPr>
        <p:pic>
          <p:nvPicPr>
            <p:cNvPr id="8" name="Picture 7">
              <a:extLst>
                <a:ext uri="{FF2B5EF4-FFF2-40B4-BE49-F238E27FC236}">
                  <a16:creationId xmlns:a16="http://schemas.microsoft.com/office/drawing/2014/main" id="{6B09ED08-B9B2-4B6D-AA95-B423F230FA50}"/>
                </a:ext>
              </a:extLst>
            </p:cNvPr>
            <p:cNvPicPr>
              <a:picLocks noChangeAspect="1"/>
            </p:cNvPicPr>
            <p:nvPr/>
          </p:nvPicPr>
          <p:blipFill>
            <a:blip r:embed="rId4"/>
            <a:stretch>
              <a:fillRect/>
            </a:stretch>
          </p:blipFill>
          <p:spPr>
            <a:xfrm>
              <a:off x="8931775" y="2760434"/>
              <a:ext cx="614985" cy="330638"/>
            </a:xfrm>
            <a:prstGeom prst="rect">
              <a:avLst/>
            </a:prstGeom>
          </p:spPr>
        </p:pic>
        <p:pic>
          <p:nvPicPr>
            <p:cNvPr id="9" name="Picture 8">
              <a:extLst>
                <a:ext uri="{FF2B5EF4-FFF2-40B4-BE49-F238E27FC236}">
                  <a16:creationId xmlns:a16="http://schemas.microsoft.com/office/drawing/2014/main" id="{AB4C2BF2-4BF3-46D0-910F-DE4CE2D60A84}"/>
                </a:ext>
              </a:extLst>
            </p:cNvPr>
            <p:cNvPicPr>
              <a:picLocks noChangeAspect="1"/>
            </p:cNvPicPr>
            <p:nvPr/>
          </p:nvPicPr>
          <p:blipFill>
            <a:blip r:embed="rId5"/>
            <a:stretch>
              <a:fillRect/>
            </a:stretch>
          </p:blipFill>
          <p:spPr>
            <a:xfrm>
              <a:off x="7802652" y="3429000"/>
              <a:ext cx="522220" cy="290122"/>
            </a:xfrm>
            <a:prstGeom prst="rect">
              <a:avLst/>
            </a:prstGeom>
          </p:spPr>
        </p:pic>
      </p:grpSp>
    </p:spTree>
    <p:extLst>
      <p:ext uri="{BB962C8B-B14F-4D97-AF65-F5344CB8AC3E}">
        <p14:creationId xmlns:p14="http://schemas.microsoft.com/office/powerpoint/2010/main" val="230296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C9D52-A54C-4F77-88DF-5429EAB6FD91}"/>
              </a:ext>
            </a:extLst>
          </p:cNvPr>
          <p:cNvPicPr>
            <a:picLocks noChangeAspect="1"/>
          </p:cNvPicPr>
          <p:nvPr/>
        </p:nvPicPr>
        <p:blipFill>
          <a:blip r:embed="rId2"/>
          <a:stretch>
            <a:fillRect/>
          </a:stretch>
        </p:blipFill>
        <p:spPr>
          <a:xfrm>
            <a:off x="5571778" y="2108201"/>
            <a:ext cx="6521493" cy="4651187"/>
          </a:xfrm>
          <a:prstGeom prst="rect">
            <a:avLst/>
          </a:prstGeom>
        </p:spPr>
      </p:pic>
      <p:sp>
        <p:nvSpPr>
          <p:cNvPr id="2" name="Title 1">
            <a:extLst>
              <a:ext uri="{FF2B5EF4-FFF2-40B4-BE49-F238E27FC236}">
                <a16:creationId xmlns:a16="http://schemas.microsoft.com/office/drawing/2014/main" id="{B74225A5-E482-4D9D-B0F1-635ADDC5B6DF}"/>
              </a:ext>
            </a:extLst>
          </p:cNvPr>
          <p:cNvSpPr>
            <a:spLocks noGrp="1"/>
          </p:cNvSpPr>
          <p:nvPr>
            <p:ph type="title"/>
          </p:nvPr>
        </p:nvSpPr>
        <p:spPr/>
        <p:txBody>
          <a:bodyPr>
            <a:normAutofit/>
          </a:bodyPr>
          <a:lstStyle/>
          <a:p>
            <a:r>
              <a:rPr lang="en-US" dirty="0"/>
              <a:t>Managed Code</a:t>
            </a:r>
            <a:br>
              <a:rPr lang="en-US" dirty="0"/>
            </a:br>
            <a:r>
              <a:rPr lang="en-US" sz="1600" dirty="0">
                <a:hlinkClick r:id="rId3"/>
              </a:rPr>
              <a:t>https://docs.microsoft.com/en-us/dotnet/standard/managed-code</a:t>
            </a:r>
            <a:endParaRPr lang="en-US" sz="1600" dirty="0"/>
          </a:p>
        </p:txBody>
      </p:sp>
      <p:sp>
        <p:nvSpPr>
          <p:cNvPr id="3" name="Content Placeholder 2">
            <a:extLst>
              <a:ext uri="{FF2B5EF4-FFF2-40B4-BE49-F238E27FC236}">
                <a16:creationId xmlns:a16="http://schemas.microsoft.com/office/drawing/2014/main" id="{69934FDD-5F40-436B-A354-DC7AB61FD9BD}"/>
              </a:ext>
            </a:extLst>
          </p:cNvPr>
          <p:cNvSpPr>
            <a:spLocks noGrp="1"/>
          </p:cNvSpPr>
          <p:nvPr>
            <p:ph idx="1"/>
          </p:nvPr>
        </p:nvSpPr>
        <p:spPr>
          <a:xfrm>
            <a:off x="1097280" y="1891553"/>
            <a:ext cx="4568414" cy="4509247"/>
          </a:xfrm>
        </p:spPr>
        <p:txBody>
          <a:bodyPr anchor="ctr">
            <a:normAutofit/>
          </a:bodyPr>
          <a:lstStyle/>
          <a:p>
            <a:pPr lvl="1">
              <a:buFont typeface="Arial" panose="020B0604020202020204" pitchFamily="34" charset="0"/>
              <a:buChar char="•"/>
            </a:pPr>
            <a:r>
              <a:rPr lang="en-US" sz="1800" u="sng" dirty="0"/>
              <a:t>Managed code</a:t>
            </a:r>
            <a:r>
              <a:rPr lang="en-US" sz="1800" dirty="0"/>
              <a:t> managed by the </a:t>
            </a:r>
            <a:r>
              <a:rPr lang="en-US" sz="1800" b="1" dirty="0"/>
              <a:t>Common Language Runtime</a:t>
            </a:r>
            <a:r>
              <a:rPr lang="en-US" sz="1800" dirty="0"/>
              <a:t> (</a:t>
            </a:r>
            <a:r>
              <a:rPr lang="en-US" sz="1800" b="1" i="1" dirty="0"/>
              <a:t>CLR</a:t>
            </a:r>
            <a:r>
              <a:rPr lang="en-US" sz="1800" dirty="0"/>
              <a:t>) at runtime. </a:t>
            </a:r>
          </a:p>
          <a:p>
            <a:pPr lvl="1">
              <a:buFont typeface="Arial" panose="020B0604020202020204" pitchFamily="34" charset="0"/>
              <a:buChar char="•"/>
            </a:pPr>
            <a:r>
              <a:rPr lang="en-US" sz="1800" dirty="0"/>
              <a:t>The </a:t>
            </a:r>
            <a:r>
              <a:rPr lang="en-US" sz="1800" b="1" i="1" dirty="0"/>
              <a:t>CLR</a:t>
            </a:r>
            <a:r>
              <a:rPr lang="en-US" sz="1800" dirty="0"/>
              <a:t> provides memory management (GC), security boundaries, type safety, etc.</a:t>
            </a:r>
          </a:p>
          <a:p>
            <a:pPr lvl="1">
              <a:buFont typeface="Arial" panose="020B0604020202020204" pitchFamily="34" charset="0"/>
              <a:buChar char="•"/>
            </a:pPr>
            <a:r>
              <a:rPr lang="en-US" sz="1800" dirty="0"/>
              <a:t>Managed code is written in a high-level language that can be run on top of .NET.</a:t>
            </a:r>
          </a:p>
          <a:p>
            <a:pPr lvl="1">
              <a:buFont typeface="Arial" panose="020B0604020202020204" pitchFamily="34" charset="0"/>
              <a:buChar char="•"/>
            </a:pPr>
            <a:r>
              <a:rPr lang="en-US" sz="1800" dirty="0"/>
              <a:t>Code is compiled into </a:t>
            </a:r>
            <a:r>
              <a:rPr lang="en-US" sz="1800" b="1" dirty="0"/>
              <a:t>Intermediate Language</a:t>
            </a:r>
            <a:r>
              <a:rPr lang="en-US" sz="1800" dirty="0"/>
              <a:t> (</a:t>
            </a:r>
            <a:r>
              <a:rPr lang="en-US" sz="1800" b="1" i="1" dirty="0"/>
              <a:t>IL</a:t>
            </a:r>
            <a:r>
              <a:rPr lang="en-US" sz="1800" dirty="0"/>
              <a:t> [AKA, </a:t>
            </a:r>
            <a:r>
              <a:rPr lang="en-US" sz="1800" b="1" i="1" dirty="0"/>
              <a:t>MISL</a:t>
            </a:r>
            <a:r>
              <a:rPr lang="en-US" sz="1800" dirty="0"/>
              <a:t>, AKA </a:t>
            </a:r>
            <a:r>
              <a:rPr lang="en-US" sz="1800" b="1" i="1" dirty="0"/>
              <a:t>CIL</a:t>
            </a:r>
            <a:r>
              <a:rPr lang="en-US" sz="1800" dirty="0"/>
              <a:t>]) code, which the CLR compiles and executes. </a:t>
            </a:r>
          </a:p>
          <a:p>
            <a:pPr lvl="1">
              <a:buFont typeface="Arial" panose="020B0604020202020204" pitchFamily="34" charset="0"/>
              <a:buChar char="•"/>
            </a:pPr>
            <a:r>
              <a:rPr lang="en-US" sz="1800" dirty="0"/>
              <a:t>The </a:t>
            </a:r>
            <a:r>
              <a:rPr lang="en-US" sz="1800" b="1" i="1" dirty="0"/>
              <a:t>CLR</a:t>
            </a:r>
            <a:r>
              <a:rPr lang="en-US" sz="1800" dirty="0"/>
              <a:t> manages the </a:t>
            </a:r>
            <a:r>
              <a:rPr lang="en-US" sz="1800" b="1" dirty="0"/>
              <a:t>Just-In-Time</a:t>
            </a:r>
            <a:r>
              <a:rPr lang="en-US" sz="1800" dirty="0"/>
              <a:t> compiling code from </a:t>
            </a:r>
            <a:r>
              <a:rPr lang="en-US" sz="1800" b="1" i="1" dirty="0"/>
              <a:t>IL</a:t>
            </a:r>
            <a:r>
              <a:rPr lang="en-US" sz="1800" dirty="0"/>
              <a:t> to machine code that can be run on a CPU. </a:t>
            </a:r>
          </a:p>
          <a:p>
            <a:pPr lvl="1">
              <a:buFont typeface="Arial" panose="020B0604020202020204" pitchFamily="34" charset="0"/>
              <a:buChar char="•"/>
            </a:pPr>
            <a:r>
              <a:rPr lang="en-US" sz="1800" dirty="0"/>
              <a:t>The CLR knows what your code is doing and can </a:t>
            </a:r>
            <a:r>
              <a:rPr lang="en-US" sz="1800" i="1" dirty="0"/>
              <a:t>manage</a:t>
            </a:r>
            <a:r>
              <a:rPr lang="en-US" sz="1800" dirty="0"/>
              <a:t> it.</a:t>
            </a:r>
          </a:p>
        </p:txBody>
      </p:sp>
    </p:spTree>
    <p:extLst>
      <p:ext uri="{BB962C8B-B14F-4D97-AF65-F5344CB8AC3E}">
        <p14:creationId xmlns:p14="http://schemas.microsoft.com/office/powerpoint/2010/main" val="126981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74F4-1CE5-4E99-97D9-F40224B3075C}"/>
              </a:ext>
            </a:extLst>
          </p:cNvPr>
          <p:cNvSpPr>
            <a:spLocks noGrp="1"/>
          </p:cNvSpPr>
          <p:nvPr>
            <p:ph type="title"/>
          </p:nvPr>
        </p:nvSpPr>
        <p:spPr/>
        <p:txBody>
          <a:bodyPr>
            <a:normAutofit/>
          </a:bodyPr>
          <a:lstStyle/>
          <a:p>
            <a:r>
              <a:rPr lang="en-US" dirty="0"/>
              <a:t>Unmanaged Code</a:t>
            </a:r>
            <a:br>
              <a:rPr lang="en-US" dirty="0"/>
            </a:br>
            <a:r>
              <a:rPr lang="en-US" sz="1600" dirty="0">
                <a:hlinkClick r:id="rId2"/>
              </a:rPr>
              <a:t>https://docs.microsoft.com/en-us/dotnet/framework/interop/</a:t>
            </a:r>
            <a:endParaRPr lang="en-US" sz="1600" dirty="0"/>
          </a:p>
        </p:txBody>
      </p:sp>
      <p:sp>
        <p:nvSpPr>
          <p:cNvPr id="3" name="Content Placeholder 2">
            <a:extLst>
              <a:ext uri="{FF2B5EF4-FFF2-40B4-BE49-F238E27FC236}">
                <a16:creationId xmlns:a16="http://schemas.microsoft.com/office/drawing/2014/main" id="{503BB85E-B2C3-4C63-9635-C7A66590D6FB}"/>
              </a:ext>
            </a:extLst>
          </p:cNvPr>
          <p:cNvSpPr>
            <a:spLocks noGrp="1"/>
          </p:cNvSpPr>
          <p:nvPr>
            <p:ph idx="1"/>
          </p:nvPr>
        </p:nvSpPr>
        <p:spPr>
          <a:xfrm>
            <a:off x="1097280" y="2108201"/>
            <a:ext cx="4474498" cy="3760891"/>
          </a:xfrm>
        </p:spPr>
        <p:txBody>
          <a:bodyPr>
            <a:normAutofit fontScale="92500" lnSpcReduction="20000"/>
          </a:bodyPr>
          <a:lstStyle/>
          <a:p>
            <a:r>
              <a:rPr lang="en-US" dirty="0"/>
              <a:t>Code that runs outside the CLR is called </a:t>
            </a:r>
            <a:r>
              <a:rPr lang="en-US" u="sng" dirty="0"/>
              <a:t>Unmanaged Code</a:t>
            </a:r>
            <a:r>
              <a:rPr lang="en-US" dirty="0"/>
              <a:t>. </a:t>
            </a:r>
          </a:p>
          <a:p>
            <a:r>
              <a:rPr lang="en-US" dirty="0"/>
              <a:t>The .NET Framework promotes interaction with </a:t>
            </a:r>
            <a:r>
              <a:rPr lang="en-US" dirty="0">
                <a:hlinkClick r:id="rId3"/>
              </a:rPr>
              <a:t>COM</a:t>
            </a:r>
            <a:r>
              <a:rPr lang="en-US" dirty="0"/>
              <a:t> components, COM+ services, external type libraries, and many operating system services. Data types, method signatures, and error-handling mechanisms vary between managed and unmanaged object models. </a:t>
            </a:r>
          </a:p>
          <a:p>
            <a:r>
              <a:rPr lang="en-US" dirty="0"/>
              <a:t>Examples of Unmanaged Code:</a:t>
            </a:r>
          </a:p>
          <a:p>
            <a:pPr lvl="1"/>
            <a:r>
              <a:rPr lang="en-US" dirty="0"/>
              <a:t>COM components, </a:t>
            </a:r>
          </a:p>
          <a:p>
            <a:pPr lvl="1"/>
            <a:r>
              <a:rPr lang="en-US" dirty="0"/>
              <a:t>ActiveX interfaces,</a:t>
            </a:r>
          </a:p>
          <a:p>
            <a:pPr lvl="1"/>
            <a:r>
              <a:rPr lang="en-US" dirty="0"/>
              <a:t>Windows API functions.</a:t>
            </a:r>
          </a:p>
          <a:p>
            <a:endParaRPr lang="en-US" dirty="0"/>
          </a:p>
        </p:txBody>
      </p:sp>
      <p:pic>
        <p:nvPicPr>
          <p:cNvPr id="4" name="Picture 3">
            <a:extLst>
              <a:ext uri="{FF2B5EF4-FFF2-40B4-BE49-F238E27FC236}">
                <a16:creationId xmlns:a16="http://schemas.microsoft.com/office/drawing/2014/main" id="{23B4AAA1-1434-423C-A8A8-62772CF58590}"/>
              </a:ext>
            </a:extLst>
          </p:cNvPr>
          <p:cNvPicPr>
            <a:picLocks noChangeAspect="1"/>
          </p:cNvPicPr>
          <p:nvPr/>
        </p:nvPicPr>
        <p:blipFill>
          <a:blip r:embed="rId4"/>
          <a:stretch>
            <a:fillRect/>
          </a:stretch>
        </p:blipFill>
        <p:spPr>
          <a:xfrm>
            <a:off x="5571778" y="2108201"/>
            <a:ext cx="6521493" cy="4651187"/>
          </a:xfrm>
          <a:prstGeom prst="rect">
            <a:avLst/>
          </a:prstGeom>
        </p:spPr>
      </p:pic>
    </p:spTree>
    <p:extLst>
      <p:ext uri="{BB962C8B-B14F-4D97-AF65-F5344CB8AC3E}">
        <p14:creationId xmlns:p14="http://schemas.microsoft.com/office/powerpoint/2010/main" val="20049864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1135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Common Language Runtime</vt:lpstr>
      <vt:lpstr>Common Language Runtime (CLR) is a managed execution environment that is part of Microsoft's .NET framework. CLR manages the execution of programs written in different supported languages. CLR transforms source code into a form of bytecode known as CIL (Common Intermediate Language).</vt:lpstr>
      <vt:lpstr>CLR (Common Language Runtime) https://docs.microsoft.com/en-us/dotnet/standard/clr https://docs.microsoft.com/en-us/dotnet/framework/get-started/overview</vt:lpstr>
      <vt:lpstr>.NET Class Libraries - BCL (Base Class Library) https://docs.microsoft.com/en-us/dotnet/standard/clr</vt:lpstr>
      <vt:lpstr>.NET Class Libraries https://docs.microsoft.com/en-us/dotnet/framework/get-started/overview</vt:lpstr>
      <vt:lpstr>.NET CLR and Class Library Relationship https://docs.microsoft.com/en-us/dotnet/framework/get-started/overview</vt:lpstr>
      <vt:lpstr>.NET CoreFX https://docs.microsoft.com/en-us/dotnet/standard/glossary#corefx</vt:lpstr>
      <vt:lpstr>Managed Code https://docs.microsoft.com/en-us/dotnet/standard/managed-code</vt:lpstr>
      <vt:lpstr>Unmanaged Code https://docs.microsoft.com/en-us/dotnet/framework/interop/</vt:lpstr>
      <vt:lpstr>Idisposable Interface https://docs.microsoft.com/en-us/dotnet/api/system.idisposable?view=netframework-4.8</vt:lpstr>
      <vt:lpstr>Using Block https://docs.microsoft.com/en-us/dotnet/csharp/language-reference/keywords/using-statement</vt:lpstr>
      <vt:lpstr>Using Block https://docs.microsoft.com/en-us/dotnet/api/system.idisposable?view=netframework-4.8</vt:lpstr>
      <vt:lpstr>Using Block https://docs.microsoft.com/en-us/dotnet/csharp/language-reference/keywords/using-statement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2020-02-26T16:47:14Z</dcterms:created>
  <dcterms:modified xsi:type="dcterms:W3CDTF">2020-03-08T05:52:07Z</dcterms:modified>
</cp:coreProperties>
</file>