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63" r:id="rId5"/>
    <p:sldId id="261" r:id="rId6"/>
    <p:sldId id="265"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41EBA0-F9C7-4D8F-BDB8-8B7CE8F7F24F}" v="21" dt="2020-02-27T21:59:13.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8" d="100"/>
          <a:sy n="88" d="100"/>
        </p:scale>
        <p:origin x="48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3/10/2020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3/10/2020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Version_contro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omes.cs.washington.edu/~mernst/advice/version-control.html" TargetMode="External"/><Relationship Id="rId2" Type="http://schemas.openxmlformats.org/officeDocument/2006/relationships/hyperlink" Target="https://www.teamstudio.com/blog/distributed-vs-centralized-version-control-systems-for-lotus-note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homes.cs.washington.edu/~mernst/advice/version-control.html" TargetMode="External"/><Relationship Id="rId2" Type="http://schemas.openxmlformats.org/officeDocument/2006/relationships/hyperlink" Target="https://www.teamstudio.com/blog/distributed-vs-centralized-version-control-systems-for-lotus-note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dirty="0"/>
              <a:t>S</a:t>
            </a:r>
            <a:r>
              <a:rPr lang="en-US" sz="8000" dirty="0"/>
              <a:t>ource Control Management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err="1">
                <a:solidFill>
                  <a:schemeClr val="tx1">
                    <a:lumMod val="85000"/>
                    <a:lumOff val="15000"/>
                  </a:schemeClr>
                </a:solidFill>
              </a:rPr>
              <a:t>.net</a:t>
            </a:r>
            <a:r>
              <a:rPr lang="en-US" sz="2400" dirty="0">
                <a:solidFill>
                  <a:schemeClr val="tx1">
                    <a:lumMod val="85000"/>
                    <a:lumOff val="15000"/>
                  </a:schemeClr>
                </a:solidFill>
              </a:rPr>
              <a:t> / Microsoft dynamics 365</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US" sz="4000" dirty="0"/>
              <a:t>A component of software configuration management, version control, also known as revision control or source control, is the management of changes to documents, computer programs, large web sites, and other collections of information. </a:t>
            </a:r>
            <a:endParaRPr lang="en-US" sz="9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a:t>
            </a:r>
            <a:r>
              <a:rPr lang="en-US" dirty="0">
                <a:hlinkClick r:id="rId2"/>
              </a:rPr>
              <a:t>https://en.wikipedia.org/wiki/Version_control</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3E87-0061-48E8-B691-9AB64609323F}"/>
              </a:ext>
            </a:extLst>
          </p:cNvPr>
          <p:cNvSpPr>
            <a:spLocks noGrp="1"/>
          </p:cNvSpPr>
          <p:nvPr>
            <p:ph type="title"/>
          </p:nvPr>
        </p:nvSpPr>
        <p:spPr/>
        <p:txBody>
          <a:bodyPr>
            <a:normAutofit/>
          </a:bodyPr>
          <a:lstStyle/>
          <a:p>
            <a:r>
              <a:rPr lang="en-US" sz="4400" dirty="0"/>
              <a:t>VCS (Version Control Management)</a:t>
            </a:r>
          </a:p>
        </p:txBody>
      </p:sp>
      <p:sp>
        <p:nvSpPr>
          <p:cNvPr id="3" name="Content Placeholder 2">
            <a:extLst>
              <a:ext uri="{FF2B5EF4-FFF2-40B4-BE49-F238E27FC236}">
                <a16:creationId xmlns:a16="http://schemas.microsoft.com/office/drawing/2014/main" id="{37BD19E5-B2CD-4B00-8600-DA463902C69C}"/>
              </a:ext>
            </a:extLst>
          </p:cNvPr>
          <p:cNvSpPr>
            <a:spLocks noGrp="1"/>
          </p:cNvSpPr>
          <p:nvPr>
            <p:ph idx="1"/>
          </p:nvPr>
        </p:nvSpPr>
        <p:spPr>
          <a:xfrm>
            <a:off x="1097280" y="2108201"/>
            <a:ext cx="5920976" cy="3760891"/>
          </a:xfrm>
        </p:spPr>
        <p:txBody>
          <a:bodyPr anchor="ctr">
            <a:normAutofit fontScale="92500"/>
          </a:bodyPr>
          <a:lstStyle/>
          <a:p>
            <a:r>
              <a:rPr lang="en-US" sz="2800" dirty="0"/>
              <a:t>Version Control Systems (VCS) have seen great improvements over the past few decades and some are better than others. VCS are sometimes known as SCM (Source Code Management) tools or RCS (Revision Control System). One of the most popular VCS tools in use today is called Git.</a:t>
            </a:r>
          </a:p>
        </p:txBody>
      </p:sp>
      <p:pic>
        <p:nvPicPr>
          <p:cNvPr id="5" name="Graphic 4">
            <a:extLst>
              <a:ext uri="{FF2B5EF4-FFF2-40B4-BE49-F238E27FC236}">
                <a16:creationId xmlns:a16="http://schemas.microsoft.com/office/drawing/2014/main" id="{16614F2F-46D9-4953-8043-F94A823AC8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06416" y="1971512"/>
            <a:ext cx="2095500" cy="4458878"/>
          </a:xfrm>
          <a:prstGeom prst="rect">
            <a:avLst/>
          </a:prstGeom>
        </p:spPr>
      </p:pic>
    </p:spTree>
    <p:extLst>
      <p:ext uri="{BB962C8B-B14F-4D97-AF65-F5344CB8AC3E}">
        <p14:creationId xmlns:p14="http://schemas.microsoft.com/office/powerpoint/2010/main" val="1342041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F1EB6-2932-4467-9877-156F00B2F5E2}"/>
              </a:ext>
            </a:extLst>
          </p:cNvPr>
          <p:cNvSpPr>
            <a:spLocks noGrp="1"/>
          </p:cNvSpPr>
          <p:nvPr>
            <p:ph type="title"/>
          </p:nvPr>
        </p:nvSpPr>
        <p:spPr/>
        <p:txBody>
          <a:bodyPr>
            <a:normAutofit/>
          </a:bodyPr>
          <a:lstStyle/>
          <a:p>
            <a:r>
              <a:rPr lang="en-US" dirty="0"/>
              <a:t>DVCS (Distributed VCS)</a:t>
            </a:r>
            <a:br>
              <a:rPr lang="en-US" dirty="0"/>
            </a:br>
            <a:r>
              <a:rPr lang="en-US" sz="1400" dirty="0">
                <a:hlinkClick r:id="rId2"/>
              </a:rPr>
              <a:t>https://www.teamstudio.com/blog/distributed-vs-centralized-version-control-systems-for-lotus-notes</a:t>
            </a:r>
            <a:br>
              <a:rPr lang="en-US" sz="1400" dirty="0"/>
            </a:br>
            <a:r>
              <a:rPr lang="en-US" sz="1400" dirty="0">
                <a:hlinkClick r:id="rId3"/>
              </a:rPr>
              <a:t>https://homes.cs.washington.edu/~mernst/advice/version-control.html</a:t>
            </a:r>
            <a:endParaRPr lang="en-US" dirty="0"/>
          </a:p>
        </p:txBody>
      </p:sp>
      <p:sp>
        <p:nvSpPr>
          <p:cNvPr id="3" name="Content Placeholder 2">
            <a:extLst>
              <a:ext uri="{FF2B5EF4-FFF2-40B4-BE49-F238E27FC236}">
                <a16:creationId xmlns:a16="http://schemas.microsoft.com/office/drawing/2014/main" id="{2294A9EA-7BFF-46AD-8404-501345E12B91}"/>
              </a:ext>
            </a:extLst>
          </p:cNvPr>
          <p:cNvSpPr>
            <a:spLocks noGrp="1"/>
          </p:cNvSpPr>
          <p:nvPr>
            <p:ph idx="1"/>
          </p:nvPr>
        </p:nvSpPr>
        <p:spPr>
          <a:xfrm>
            <a:off x="1097280" y="2108201"/>
            <a:ext cx="5204539" cy="3760891"/>
          </a:xfrm>
        </p:spPr>
        <p:txBody>
          <a:bodyPr>
            <a:normAutofit fontScale="92500" lnSpcReduction="10000"/>
          </a:bodyPr>
          <a:lstStyle/>
          <a:p>
            <a:pPr lvl="1">
              <a:buFont typeface="Arial" panose="020B0604020202020204" pitchFamily="34" charset="0"/>
              <a:buChar char="•"/>
            </a:pPr>
            <a:r>
              <a:rPr lang="en-US" dirty="0"/>
              <a:t>work on a peer-to-peer model.</a:t>
            </a:r>
          </a:p>
          <a:p>
            <a:pPr lvl="1">
              <a:buFont typeface="Arial" panose="020B0604020202020204" pitchFamily="34" charset="0"/>
              <a:buChar char="•"/>
            </a:pPr>
            <a:r>
              <a:rPr lang="en-US" dirty="0"/>
              <a:t>the code base is distributed amongst the individual developers’ computers.</a:t>
            </a:r>
          </a:p>
          <a:p>
            <a:pPr lvl="1">
              <a:buFont typeface="Arial" panose="020B0604020202020204" pitchFamily="34" charset="0"/>
              <a:buChar char="•"/>
            </a:pPr>
            <a:r>
              <a:rPr lang="en-US" dirty="0"/>
              <a:t>the entire history of the code is mirrored on each system. </a:t>
            </a:r>
          </a:p>
          <a:p>
            <a:pPr lvl="1">
              <a:buFont typeface="Arial" panose="020B0604020202020204" pitchFamily="34" charset="0"/>
              <a:buChar char="•"/>
            </a:pPr>
            <a:r>
              <a:rPr lang="en-US" dirty="0"/>
              <a:t>There is still a master copy of the code base kept on a client machine rather than a server. </a:t>
            </a:r>
          </a:p>
          <a:p>
            <a:pPr lvl="1">
              <a:buFont typeface="Arial" panose="020B0604020202020204" pitchFamily="34" charset="0"/>
              <a:buChar char="•"/>
            </a:pPr>
            <a:r>
              <a:rPr lang="en-US" dirty="0"/>
              <a:t>There are no locking of parts of the code; </a:t>
            </a:r>
          </a:p>
          <a:p>
            <a:pPr lvl="1">
              <a:buFont typeface="Arial" panose="020B0604020202020204" pitchFamily="34" charset="0"/>
              <a:buChar char="•"/>
            </a:pPr>
            <a:endParaRPr lang="en-US" dirty="0"/>
          </a:p>
          <a:p>
            <a:pPr lvl="1">
              <a:buFont typeface="Arial" panose="020B0604020202020204" pitchFamily="34" charset="0"/>
              <a:buChar char="•"/>
            </a:pPr>
            <a:r>
              <a:rPr lang="en-US" dirty="0"/>
              <a:t>developers make changes in their local copy. </a:t>
            </a:r>
            <a:r>
              <a:rPr lang="en-US"/>
              <a:t>When </a:t>
            </a:r>
            <a:r>
              <a:rPr lang="en-US" dirty="0"/>
              <a:t>they’re ready to integrate their changes into the master copy, they issue a request to the owner of the master copy to merge their changes into the master copy.</a:t>
            </a:r>
          </a:p>
          <a:p>
            <a:endParaRPr lang="en-US" dirty="0"/>
          </a:p>
        </p:txBody>
      </p:sp>
      <p:pic>
        <p:nvPicPr>
          <p:cNvPr id="5" name="Picture 4" descr="A close up of a logo&#10;&#10;Description automatically generated">
            <a:extLst>
              <a:ext uri="{FF2B5EF4-FFF2-40B4-BE49-F238E27FC236}">
                <a16:creationId xmlns:a16="http://schemas.microsoft.com/office/drawing/2014/main" id="{268F3C39-4335-468F-B885-8C1D32E76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3142" y="2233756"/>
            <a:ext cx="4722538" cy="3635336"/>
          </a:xfrm>
          <a:prstGeom prst="rect">
            <a:avLst/>
          </a:prstGeom>
        </p:spPr>
      </p:pic>
    </p:spTree>
    <p:extLst>
      <p:ext uri="{BB962C8B-B14F-4D97-AF65-F5344CB8AC3E}">
        <p14:creationId xmlns:p14="http://schemas.microsoft.com/office/powerpoint/2010/main" val="141216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6EB5-9F00-4D13-9993-27CF319B3EE1}"/>
              </a:ext>
            </a:extLst>
          </p:cNvPr>
          <p:cNvSpPr>
            <a:spLocks noGrp="1"/>
          </p:cNvSpPr>
          <p:nvPr>
            <p:ph type="title"/>
          </p:nvPr>
        </p:nvSpPr>
        <p:spPr/>
        <p:txBody>
          <a:bodyPr>
            <a:normAutofit fontScale="90000"/>
          </a:bodyPr>
          <a:lstStyle/>
          <a:p>
            <a:r>
              <a:rPr lang="en-US" sz="4000" dirty="0"/>
              <a:t>CVCS (Centralized Version Control System)</a:t>
            </a:r>
            <a:br>
              <a:rPr lang="en-US" dirty="0"/>
            </a:br>
            <a:r>
              <a:rPr lang="en-US" sz="1600" dirty="0">
                <a:hlinkClick r:id="rId2"/>
              </a:rPr>
              <a:t>https://www.teamstudio.com/blog/distributed-vs-centralized-version-control-systems-for-lotus-notes </a:t>
            </a:r>
            <a:r>
              <a:rPr lang="en-US" sz="1600" dirty="0">
                <a:hlinkClick r:id="rId3"/>
              </a:rPr>
              <a:t>https://homes.cs.washington.edu/~mernst/advice/version-control.html</a:t>
            </a:r>
            <a:endParaRPr lang="en-US" sz="1600" dirty="0"/>
          </a:p>
        </p:txBody>
      </p:sp>
      <p:sp>
        <p:nvSpPr>
          <p:cNvPr id="3" name="Content Placeholder 2">
            <a:extLst>
              <a:ext uri="{FF2B5EF4-FFF2-40B4-BE49-F238E27FC236}">
                <a16:creationId xmlns:a16="http://schemas.microsoft.com/office/drawing/2014/main" id="{9AF8635C-F81B-49AD-B67F-B0F3A7299768}"/>
              </a:ext>
            </a:extLst>
          </p:cNvPr>
          <p:cNvSpPr>
            <a:spLocks noGrp="1"/>
          </p:cNvSpPr>
          <p:nvPr>
            <p:ph idx="1"/>
          </p:nvPr>
        </p:nvSpPr>
        <p:spPr>
          <a:xfrm>
            <a:off x="1097280" y="2108201"/>
            <a:ext cx="4134596" cy="3760891"/>
          </a:xfrm>
        </p:spPr>
        <p:txBody>
          <a:bodyPr>
            <a:normAutofit fontScale="92500"/>
          </a:bodyPr>
          <a:lstStyle/>
          <a:p>
            <a:r>
              <a:rPr lang="en-US" dirty="0"/>
              <a:t>A centralized version control system works on a client-server model. There is a single, (centralized) master copy of the code base, and pieces of the code that are being worked on are typically locked, (or “checked out”) so that only one developer is allowed to work on that part of the code at any one time. Access to the code base and the locking is controlled by the server. When the developer checks their code back in, the lock is released so it’s available for others to check out.</a:t>
            </a:r>
          </a:p>
        </p:txBody>
      </p:sp>
      <p:pic>
        <p:nvPicPr>
          <p:cNvPr id="5" name="Picture 4" descr="A close up of a logo&#10;&#10;Description automatically generated">
            <a:extLst>
              <a:ext uri="{FF2B5EF4-FFF2-40B4-BE49-F238E27FC236}">
                <a16:creationId xmlns:a16="http://schemas.microsoft.com/office/drawing/2014/main" id="{7105D4CE-6E65-4D99-A20F-1446D27CA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2070" y="2235241"/>
            <a:ext cx="5433610" cy="3869633"/>
          </a:xfrm>
          <a:prstGeom prst="rect">
            <a:avLst/>
          </a:prstGeom>
        </p:spPr>
      </p:pic>
    </p:spTree>
    <p:extLst>
      <p:ext uri="{BB962C8B-B14F-4D97-AF65-F5344CB8AC3E}">
        <p14:creationId xmlns:p14="http://schemas.microsoft.com/office/powerpoint/2010/main" val="208781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6DE7-14E7-465F-8E2D-8939B81E783D}"/>
              </a:ext>
            </a:extLst>
          </p:cNvPr>
          <p:cNvSpPr>
            <a:spLocks noGrp="1"/>
          </p:cNvSpPr>
          <p:nvPr>
            <p:ph type="title"/>
          </p:nvPr>
        </p:nvSpPr>
        <p:spPr/>
        <p:txBody>
          <a:bodyPr/>
          <a:lstStyle/>
          <a:p>
            <a:r>
              <a:rPr lang="en-US" dirty="0"/>
              <a:t>Create a </a:t>
            </a:r>
            <a:r>
              <a:rPr lang="en-US" dirty="0" err="1"/>
              <a:t>Github</a:t>
            </a:r>
            <a:r>
              <a:rPr lang="en-US" dirty="0"/>
              <a:t> Repo(</a:t>
            </a:r>
            <a:r>
              <a:rPr lang="en-US" dirty="0" err="1"/>
              <a:t>sitory</a:t>
            </a:r>
            <a:r>
              <a:rPr lang="en-US" dirty="0"/>
              <a:t>)</a:t>
            </a:r>
          </a:p>
        </p:txBody>
      </p:sp>
      <p:sp>
        <p:nvSpPr>
          <p:cNvPr id="3" name="Content Placeholder 2">
            <a:extLst>
              <a:ext uri="{FF2B5EF4-FFF2-40B4-BE49-F238E27FC236}">
                <a16:creationId xmlns:a16="http://schemas.microsoft.com/office/drawing/2014/main" id="{C9091F64-6FE5-41E8-8F6B-95B5CF16D7E5}"/>
              </a:ext>
            </a:extLst>
          </p:cNvPr>
          <p:cNvSpPr>
            <a:spLocks noGrp="1"/>
          </p:cNvSpPr>
          <p:nvPr>
            <p:ph idx="1"/>
          </p:nvPr>
        </p:nvSpPr>
        <p:spPr/>
        <p:txBody>
          <a:bodyPr>
            <a:normAutofit fontScale="92500" lnSpcReduction="10000"/>
          </a:bodyPr>
          <a:lstStyle/>
          <a:p>
            <a:pPr marL="457200" indent="-457200">
              <a:spcBef>
                <a:spcPts val="0"/>
              </a:spcBef>
              <a:buFont typeface="+mj-lt"/>
              <a:buAutoNum type="arabicParenR"/>
            </a:pPr>
            <a:r>
              <a:rPr lang="en-US" dirty="0"/>
              <a:t>Create a </a:t>
            </a:r>
            <a:r>
              <a:rPr lang="en-US" dirty="0" err="1"/>
              <a:t>github</a:t>
            </a:r>
            <a:r>
              <a:rPr lang="en-US" dirty="0"/>
              <a:t> account.</a:t>
            </a:r>
          </a:p>
          <a:p>
            <a:pPr marL="457200" indent="-457200">
              <a:spcBef>
                <a:spcPts val="0"/>
              </a:spcBef>
              <a:buFont typeface="+mj-lt"/>
              <a:buAutoNum type="arabicParenR"/>
            </a:pPr>
            <a:r>
              <a:rPr lang="en-US" dirty="0"/>
              <a:t>Give Mark your </a:t>
            </a:r>
            <a:r>
              <a:rPr lang="en-US" dirty="0" err="1"/>
              <a:t>Github</a:t>
            </a:r>
            <a:r>
              <a:rPr lang="en-US" dirty="0"/>
              <a:t> username.</a:t>
            </a:r>
          </a:p>
          <a:p>
            <a:pPr marL="457200" indent="-457200">
              <a:spcBef>
                <a:spcPts val="0"/>
              </a:spcBef>
              <a:buFont typeface="+mj-lt"/>
              <a:buAutoNum type="arabicParenR"/>
            </a:pPr>
            <a:r>
              <a:rPr lang="en-US" dirty="0"/>
              <a:t>Accept the invitation he sends.</a:t>
            </a:r>
          </a:p>
          <a:p>
            <a:pPr marL="457200" indent="-457200">
              <a:spcBef>
                <a:spcPts val="0"/>
              </a:spcBef>
              <a:buFont typeface="+mj-lt"/>
              <a:buAutoNum type="arabicParenR"/>
            </a:pPr>
            <a:r>
              <a:rPr lang="en-US" dirty="0"/>
              <a:t>In Terminal, Clone your repo to your chosen location. (right-click </a:t>
            </a:r>
            <a:r>
              <a:rPr lang="en-US" dirty="0" err="1"/>
              <a:t>gitBash</a:t>
            </a:r>
            <a:r>
              <a:rPr lang="en-US" dirty="0"/>
              <a:t> here) “git clone </a:t>
            </a:r>
            <a:r>
              <a:rPr lang="en-US" dirty="0" err="1"/>
              <a:t>url</a:t>
            </a:r>
            <a:r>
              <a:rPr lang="en-US" dirty="0"/>
              <a:t>”</a:t>
            </a:r>
          </a:p>
          <a:p>
            <a:pPr marL="457200" indent="-457200">
              <a:spcBef>
                <a:spcPts val="0"/>
              </a:spcBef>
              <a:buFont typeface="+mj-lt"/>
              <a:buAutoNum type="arabicParenR"/>
            </a:pPr>
            <a:r>
              <a:rPr lang="en-US" dirty="0"/>
              <a:t>In Terminal, ‘git checkout testBranch1’</a:t>
            </a:r>
          </a:p>
          <a:p>
            <a:pPr marL="457200" indent="-457200">
              <a:spcBef>
                <a:spcPts val="0"/>
              </a:spcBef>
              <a:buFont typeface="+mj-lt"/>
              <a:buAutoNum type="arabicParenR"/>
            </a:pPr>
            <a:r>
              <a:rPr lang="en-US" dirty="0"/>
              <a:t>Create a .txt file inside the repo.</a:t>
            </a:r>
          </a:p>
          <a:p>
            <a:pPr marL="457200" indent="-457200">
              <a:spcBef>
                <a:spcPts val="0"/>
              </a:spcBef>
              <a:buFont typeface="+mj-lt"/>
              <a:buAutoNum type="arabicParenR"/>
            </a:pPr>
            <a:r>
              <a:rPr lang="en-US" dirty="0"/>
              <a:t>Write a sentence in the .txt file.</a:t>
            </a:r>
          </a:p>
          <a:p>
            <a:pPr marL="457200" indent="-457200">
              <a:spcBef>
                <a:spcPts val="0"/>
              </a:spcBef>
              <a:buFont typeface="+mj-lt"/>
              <a:buAutoNum type="arabicParenR"/>
            </a:pPr>
            <a:r>
              <a:rPr lang="en-US" dirty="0"/>
              <a:t>Save the file inside your repo.</a:t>
            </a:r>
          </a:p>
          <a:p>
            <a:pPr marL="457200" indent="-457200">
              <a:spcBef>
                <a:spcPts val="0"/>
              </a:spcBef>
              <a:buFont typeface="+mj-lt"/>
              <a:buAutoNum type="arabicParenR"/>
            </a:pPr>
            <a:r>
              <a:rPr lang="en-US" dirty="0"/>
              <a:t>In Terminal, navigate to the repo. </a:t>
            </a:r>
          </a:p>
          <a:p>
            <a:pPr marL="457200" indent="-457200">
              <a:spcBef>
                <a:spcPts val="0"/>
              </a:spcBef>
              <a:buFont typeface="+mj-lt"/>
              <a:buAutoNum type="arabicParenR"/>
            </a:pPr>
            <a:r>
              <a:rPr lang="en-US" dirty="0"/>
              <a:t>In Terminal, git add . (to add all changes)</a:t>
            </a:r>
          </a:p>
          <a:p>
            <a:pPr marL="457200" indent="-457200">
              <a:spcBef>
                <a:spcPts val="0"/>
              </a:spcBef>
              <a:buFont typeface="+mj-lt"/>
              <a:buAutoNum type="arabicParenR"/>
            </a:pPr>
            <a:r>
              <a:rPr lang="en-US" dirty="0"/>
              <a:t>In Terminal, git commit –m “message here” (to commit all changes)</a:t>
            </a:r>
          </a:p>
          <a:p>
            <a:pPr marL="457200" indent="-457200">
              <a:spcBef>
                <a:spcPts val="0"/>
              </a:spcBef>
              <a:buFont typeface="+mj-lt"/>
              <a:buAutoNum type="arabicParenR"/>
            </a:pPr>
            <a:r>
              <a:rPr lang="en-US" dirty="0"/>
              <a:t>In Terminal, git push (to push all changes to your repo)</a:t>
            </a:r>
          </a:p>
          <a:p>
            <a:pPr marL="457200" indent="-457200">
              <a:spcBef>
                <a:spcPts val="0"/>
              </a:spcBef>
              <a:buFont typeface="+mj-lt"/>
              <a:buAutoNum type="arabicParenR"/>
            </a:pPr>
            <a:endParaRPr lang="en-US" dirty="0"/>
          </a:p>
          <a:p>
            <a:pPr marL="457200" indent="-457200">
              <a:spcBef>
                <a:spcPts val="0"/>
              </a:spcBef>
              <a:buFont typeface="+mj-lt"/>
              <a:buAutoNum type="arabicParenR"/>
            </a:pPr>
            <a:endParaRPr lang="en-US" dirty="0"/>
          </a:p>
          <a:p>
            <a:pPr marL="457200" indent="-457200">
              <a:spcBef>
                <a:spcPts val="0"/>
              </a:spcBef>
              <a:buFont typeface="+mj-lt"/>
              <a:buAutoNum type="arabicParenR"/>
            </a:pPr>
            <a:endParaRPr lang="en-US" dirty="0"/>
          </a:p>
        </p:txBody>
      </p:sp>
    </p:spTree>
    <p:extLst>
      <p:ext uri="{BB962C8B-B14F-4D97-AF65-F5344CB8AC3E}">
        <p14:creationId xmlns:p14="http://schemas.microsoft.com/office/powerpoint/2010/main" val="4054676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2D3C6-74B4-4BCD-8F8F-17DE17242715}"/>
              </a:ext>
            </a:extLst>
          </p:cNvPr>
          <p:cNvSpPr>
            <a:spLocks noGrp="1"/>
          </p:cNvSpPr>
          <p:nvPr>
            <p:ph type="title"/>
          </p:nvPr>
        </p:nvSpPr>
        <p:spPr/>
        <p:txBody>
          <a:bodyPr/>
          <a:lstStyle/>
          <a:p>
            <a:r>
              <a:rPr lang="en-US" dirty="0"/>
              <a:t>Simple (NO-CONFLICTS) </a:t>
            </a:r>
            <a:r>
              <a:rPr lang="en-US" dirty="0" err="1"/>
              <a:t>Github</a:t>
            </a:r>
            <a:r>
              <a:rPr lang="en-US" dirty="0"/>
              <a:t> Workflow</a:t>
            </a:r>
          </a:p>
        </p:txBody>
      </p:sp>
      <p:sp>
        <p:nvSpPr>
          <p:cNvPr id="3" name="Content Placeholder 2">
            <a:extLst>
              <a:ext uri="{FF2B5EF4-FFF2-40B4-BE49-F238E27FC236}">
                <a16:creationId xmlns:a16="http://schemas.microsoft.com/office/drawing/2014/main" id="{104EC8E6-A5CD-49D1-97BB-2196537C7CF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1354006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{5B3D16BE-15B3-47D8-84CE-9AE21D5E9D1A}tf56160789</Template>
  <TotalTime>0</TotalTime>
  <Words>532</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Franklin Gothic Book</vt:lpstr>
      <vt:lpstr>1_RetrospectVTI</vt:lpstr>
      <vt:lpstr>Source Control Management</vt:lpstr>
      <vt:lpstr>A component of software configuration management, version control, also known as revision control or source control, is the management of changes to documents, computer programs, large web sites, and other collections of information. </vt:lpstr>
      <vt:lpstr>VCS (Version Control Management)</vt:lpstr>
      <vt:lpstr>DVCS (Distributed VCS) https://www.teamstudio.com/blog/distributed-vs-centralized-version-control-systems-for-lotus-notes https://homes.cs.washington.edu/~mernst/advice/version-control.html</vt:lpstr>
      <vt:lpstr>CVCS (Centralized Version Control System) https://www.teamstudio.com/blog/distributed-vs-centralized-version-control-systems-for-lotus-notes https://homes.cs.washington.edu/~mernst/advice/version-control.html</vt:lpstr>
      <vt:lpstr>Create a Github Repo(sitory)</vt:lpstr>
      <vt:lpstr>Simple (NO-CONFLICTS) Github Workflow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2020-02-23T00:09:20Z</dcterms:created>
  <dcterms:modified xsi:type="dcterms:W3CDTF">2020-03-10T14:09:55Z</dcterms:modified>
</cp:coreProperties>
</file>