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4" r:id="rId4"/>
    <p:sldId id="262" r:id="rId5"/>
    <p:sldId id="285" r:id="rId6"/>
    <p:sldId id="259" r:id="rId7"/>
    <p:sldId id="288" r:id="rId8"/>
    <p:sldId id="286" r:id="rId9"/>
    <p:sldId id="287" r:id="rId10"/>
    <p:sldId id="260" r:id="rId11"/>
    <p:sldId id="261" r:id="rId12"/>
    <p:sldId id="279" r:id="rId13"/>
    <p:sldId id="283"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CD0A2-F0B1-4614-86EC-A413AE67F9B0}" v="75" dt="2020-03-12T20:28:27.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system.serializableattribute" TargetMode="External"/><Relationship Id="rId2" Type="http://schemas.openxmlformats.org/officeDocument/2006/relationships/hyperlink" Target="https://docs.microsoft.com/en-us/dotnet/csharp/programming-guide/concepts/serialization/#binary-and-xml-serialization"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csharp/programming-guide/concepts/serialization/#binary-and-xml-serializ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asyn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dotnet/csharp/language-reference/keywords/asyn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dotnet/csharp/programming-guide/concepts/asyn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csharp/programming-guide/concepts/serializa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csharp/programming-guide/concepts/serialization/#uses-for-serialization"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standard/serialization/system-text-json-how-to" TargetMode="External"/><Relationship Id="rId2" Type="http://schemas.openxmlformats.org/officeDocument/2006/relationships/hyperlink" Target="https://docs.microsoft.com/en-us/dotnet/csharp/programming-guide/concepts/serialization/#json-serializati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cs.microsoft.com/en-us/dotnet/api/system.text.json?view=netcore-3.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microsoft.com/en-us/dotnet/csharp/programming-guide/concepts/serialization/#json-serialization" TargetMode="External"/><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s.microsoft.com/en-us/dotnet/standard/serialization/system-text-json-how-t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programming-guide/concepts/serialization/#json-serialization"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docs.microsoft.com/en-us/dotnet/standard/serialization/system-text-json-how-to"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csharp/programming-guide/concepts/serialization/#json-serial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standard/serialization/system-text-json-how-to"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standard/serialization/system-text-json-how-to?view=netcore-3.1#serialize-to-formatted-json"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docs.microsoft.com/en-us/dotnet/standard/serialization/system-text-json-how-to#deserialization-behavi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Serialization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C61F-8B68-480A-89C0-0DB18953C846}"/>
              </a:ext>
            </a:extLst>
          </p:cNvPr>
          <p:cNvSpPr>
            <a:spLocks noGrp="1"/>
          </p:cNvSpPr>
          <p:nvPr>
            <p:ph type="title"/>
          </p:nvPr>
        </p:nvSpPr>
        <p:spPr/>
        <p:txBody>
          <a:bodyPr>
            <a:normAutofit/>
          </a:bodyPr>
          <a:lstStyle/>
          <a:p>
            <a:r>
              <a:rPr lang="en-US" dirty="0"/>
              <a:t>XML Serialization</a:t>
            </a:r>
            <a:br>
              <a:rPr lang="en-US" dirty="0"/>
            </a:br>
            <a:r>
              <a:rPr lang="en-US" sz="1200" dirty="0">
                <a:hlinkClick r:id="rId2"/>
              </a:rPr>
              <a:t>https://docs.microsoft.com/en-us/dotnet/csharp/programming-guide/concepts/serialization/#binary-and-xml-serialization</a:t>
            </a:r>
            <a:endParaRPr lang="en-US" dirty="0"/>
          </a:p>
        </p:txBody>
      </p:sp>
      <p:sp>
        <p:nvSpPr>
          <p:cNvPr id="3" name="Content Placeholder 2">
            <a:extLst>
              <a:ext uri="{FF2B5EF4-FFF2-40B4-BE49-F238E27FC236}">
                <a16:creationId xmlns:a16="http://schemas.microsoft.com/office/drawing/2014/main" id="{47A1714E-8AEF-4268-9018-C75ABE7C1B64}"/>
              </a:ext>
            </a:extLst>
          </p:cNvPr>
          <p:cNvSpPr>
            <a:spLocks noGrp="1"/>
          </p:cNvSpPr>
          <p:nvPr>
            <p:ph idx="1"/>
          </p:nvPr>
        </p:nvSpPr>
        <p:spPr>
          <a:xfrm>
            <a:off x="1097280" y="2108201"/>
            <a:ext cx="10058400" cy="4297362"/>
          </a:xfrm>
        </p:spPr>
        <p:txBody>
          <a:bodyPr>
            <a:normAutofit/>
          </a:bodyPr>
          <a:lstStyle/>
          <a:p>
            <a:r>
              <a:rPr lang="en-US" b="1" i="1" dirty="0"/>
              <a:t>XML</a:t>
            </a:r>
            <a:r>
              <a:rPr lang="en-US" dirty="0"/>
              <a:t> serialization serializes the public fields and properties of an object (or the parameters and return values of methods) into an XML stream that conforms to a </a:t>
            </a:r>
            <a:r>
              <a:rPr lang="en-US" b="1" i="1" dirty="0"/>
              <a:t>specific XML Schema definition language (XSD) document</a:t>
            </a:r>
            <a:r>
              <a:rPr lang="en-US" dirty="0"/>
              <a:t>. </a:t>
            </a:r>
          </a:p>
          <a:p>
            <a:r>
              <a:rPr lang="en-US" b="1" i="1" dirty="0" err="1"/>
              <a:t>System.Xml.Serialization</a:t>
            </a:r>
            <a:r>
              <a:rPr lang="en-US" b="1" i="1" dirty="0"/>
              <a:t> </a:t>
            </a:r>
            <a:r>
              <a:rPr lang="en-US" dirty="0"/>
              <a:t>contains classes for serializing and deserializing </a:t>
            </a:r>
            <a:r>
              <a:rPr lang="en-US" b="1" i="1" dirty="0"/>
              <a:t>XML</a:t>
            </a:r>
            <a:r>
              <a:rPr lang="en-US" dirty="0"/>
              <a:t>. You apply attributes to classes and class members to control the way the </a:t>
            </a:r>
            <a:r>
              <a:rPr lang="en-US" b="1" i="1" dirty="0" err="1"/>
              <a:t>XmlSerializer</a:t>
            </a:r>
            <a:r>
              <a:rPr lang="en-US" dirty="0"/>
              <a:t> serializes or deserializes.</a:t>
            </a:r>
          </a:p>
          <a:p>
            <a:r>
              <a:rPr lang="en-US" dirty="0"/>
              <a:t>For XML serialization, you need:</a:t>
            </a:r>
          </a:p>
          <a:p>
            <a:pPr lvl="1">
              <a:buFont typeface="Arial" panose="020B0604020202020204" pitchFamily="34" charset="0"/>
              <a:buChar char="•"/>
            </a:pPr>
            <a:r>
              <a:rPr lang="en-US" dirty="0"/>
              <a:t>Apply the </a:t>
            </a:r>
            <a:r>
              <a:rPr lang="en-US" u="sng" dirty="0" err="1">
                <a:hlinkClick r:id="rId3"/>
              </a:rPr>
              <a:t>SerializableAttribute</a:t>
            </a:r>
            <a:r>
              <a:rPr lang="en-US" dirty="0"/>
              <a:t> attribute to the type</a:t>
            </a:r>
          </a:p>
          <a:p>
            <a:pPr lvl="2">
              <a:buFont typeface="Arial" panose="020B0604020202020204" pitchFamily="34" charset="0"/>
              <a:buChar char="•"/>
            </a:pPr>
            <a:r>
              <a:rPr lang="en-US" dirty="0"/>
              <a:t>to avoid an exception.</a:t>
            </a:r>
          </a:p>
          <a:p>
            <a:pPr lvl="1">
              <a:buFont typeface="Arial" panose="020B0604020202020204" pitchFamily="34" charset="0"/>
              <a:buChar char="•"/>
            </a:pPr>
            <a:r>
              <a:rPr lang="en-US" dirty="0"/>
              <a:t>The object to be serialized</a:t>
            </a:r>
          </a:p>
          <a:p>
            <a:pPr lvl="1">
              <a:buFont typeface="Arial" panose="020B0604020202020204" pitchFamily="34" charset="0"/>
              <a:buChar char="•"/>
            </a:pPr>
            <a:r>
              <a:rPr lang="en-US" dirty="0"/>
              <a:t>A stream to contain the serialized object</a:t>
            </a:r>
          </a:p>
          <a:p>
            <a:pPr lvl="1">
              <a:buFont typeface="Arial" panose="020B0604020202020204" pitchFamily="34" charset="0"/>
              <a:buChar char="•"/>
            </a:pPr>
            <a:r>
              <a:rPr lang="en-US" dirty="0"/>
              <a:t>A </a:t>
            </a:r>
            <a:r>
              <a:rPr lang="en-US" b="1" i="1" dirty="0" err="1"/>
              <a:t>System.Runtime.Serialization.Formatter</a:t>
            </a:r>
            <a:r>
              <a:rPr lang="en-US" dirty="0"/>
              <a:t> instance</a:t>
            </a:r>
          </a:p>
        </p:txBody>
      </p:sp>
      <p:pic>
        <p:nvPicPr>
          <p:cNvPr id="4" name="Picture 3">
            <a:extLst>
              <a:ext uri="{FF2B5EF4-FFF2-40B4-BE49-F238E27FC236}">
                <a16:creationId xmlns:a16="http://schemas.microsoft.com/office/drawing/2014/main" id="{7F226D20-B7C8-4E89-A0AA-28D1F43DE568}"/>
              </a:ext>
            </a:extLst>
          </p:cNvPr>
          <p:cNvPicPr>
            <a:picLocks noChangeAspect="1"/>
          </p:cNvPicPr>
          <p:nvPr/>
        </p:nvPicPr>
        <p:blipFill>
          <a:blip r:embed="rId4"/>
          <a:stretch>
            <a:fillRect/>
          </a:stretch>
        </p:blipFill>
        <p:spPr>
          <a:xfrm>
            <a:off x="6224588" y="3958108"/>
            <a:ext cx="5885749" cy="2368910"/>
          </a:xfrm>
          <a:prstGeom prst="rect">
            <a:avLst/>
          </a:prstGeom>
        </p:spPr>
      </p:pic>
    </p:spTree>
    <p:extLst>
      <p:ext uri="{BB962C8B-B14F-4D97-AF65-F5344CB8AC3E}">
        <p14:creationId xmlns:p14="http://schemas.microsoft.com/office/powerpoint/2010/main" val="186740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50083-939E-4043-A249-9CFAA522833B}"/>
              </a:ext>
            </a:extLst>
          </p:cNvPr>
          <p:cNvSpPr>
            <a:spLocks noGrp="1"/>
          </p:cNvSpPr>
          <p:nvPr>
            <p:ph idx="1"/>
          </p:nvPr>
        </p:nvSpPr>
        <p:spPr/>
        <p:txBody>
          <a:bodyPr>
            <a:normAutofit fontScale="92500"/>
          </a:bodyPr>
          <a:lstStyle/>
          <a:p>
            <a:pPr lvl="1">
              <a:buFont typeface="Arial" panose="020B0604020202020204" pitchFamily="34" charset="0"/>
              <a:buChar char="•"/>
            </a:pPr>
            <a:r>
              <a:rPr lang="en-US" sz="2400" dirty="0"/>
              <a:t>Apply the </a:t>
            </a:r>
            <a:r>
              <a:rPr lang="en-US" sz="2400" b="1" i="1" dirty="0" err="1"/>
              <a:t>SerializableAttribute</a:t>
            </a:r>
            <a:r>
              <a:rPr lang="en-US" sz="2400" dirty="0"/>
              <a:t> attribute even if the class also implements the </a:t>
            </a:r>
            <a:r>
              <a:rPr lang="en-US" sz="2400" b="1" i="1" dirty="0" err="1"/>
              <a:t>ISerializable</a:t>
            </a:r>
            <a:r>
              <a:rPr lang="en-US" sz="2400" dirty="0"/>
              <a:t> interface.</a:t>
            </a:r>
          </a:p>
          <a:p>
            <a:pPr lvl="1">
              <a:buFont typeface="Arial" panose="020B0604020202020204" pitchFamily="34" charset="0"/>
              <a:buChar char="•"/>
            </a:pPr>
            <a:r>
              <a:rPr lang="en-US" sz="2400" dirty="0"/>
              <a:t>When </a:t>
            </a:r>
            <a:r>
              <a:rPr lang="en-US" sz="2400" b="1" i="1" dirty="0" err="1"/>
              <a:t>SerializableAttribute</a:t>
            </a:r>
            <a:r>
              <a:rPr lang="en-US" sz="2400" dirty="0"/>
              <a:t> attribute is applied, all private and public fields are serialized. </a:t>
            </a:r>
          </a:p>
          <a:p>
            <a:pPr lvl="1">
              <a:buFont typeface="Arial" panose="020B0604020202020204" pitchFamily="34" charset="0"/>
              <a:buChar char="•"/>
            </a:pPr>
            <a:r>
              <a:rPr lang="en-US" sz="2400" dirty="0"/>
              <a:t>You can control serialization by implementing the </a:t>
            </a:r>
            <a:r>
              <a:rPr lang="en-US" sz="2400" b="1" i="1" dirty="0" err="1"/>
              <a:t>ISerializable</a:t>
            </a:r>
            <a:r>
              <a:rPr lang="en-US" sz="2400" dirty="0"/>
              <a:t> interface to override the serialization process.</a:t>
            </a:r>
          </a:p>
          <a:p>
            <a:pPr lvl="1">
              <a:buFont typeface="Arial" panose="020B0604020202020204" pitchFamily="34" charset="0"/>
              <a:buChar char="•"/>
            </a:pPr>
            <a:r>
              <a:rPr lang="en-US" sz="2400" dirty="0"/>
              <a:t>Exclude fields from serialization by applying </a:t>
            </a:r>
            <a:r>
              <a:rPr lang="en-US" sz="2400" b="1" i="1" dirty="0" err="1"/>
              <a:t>NonSerializedAttribute</a:t>
            </a:r>
            <a:r>
              <a:rPr lang="en-US" sz="2400" dirty="0"/>
              <a:t> to the field. </a:t>
            </a:r>
          </a:p>
          <a:p>
            <a:pPr lvl="1">
              <a:buFont typeface="Arial" panose="020B0604020202020204" pitchFamily="34" charset="0"/>
              <a:buChar char="•"/>
            </a:pPr>
            <a:r>
              <a:rPr lang="en-US" sz="2400" dirty="0"/>
              <a:t>If a field of a </a:t>
            </a:r>
            <a:r>
              <a:rPr lang="en-US" sz="2400" b="1" i="1" dirty="0"/>
              <a:t>serializable</a:t>
            </a:r>
            <a:r>
              <a:rPr lang="en-US" sz="2400" dirty="0"/>
              <a:t> type contains a data structure that cannot be reconstituted in a different environment, apply the </a:t>
            </a:r>
            <a:r>
              <a:rPr lang="en-US" sz="2400" b="1" i="1" dirty="0" err="1"/>
              <a:t>NonSerializedAttribute</a:t>
            </a:r>
            <a:r>
              <a:rPr lang="en-US" sz="2400" dirty="0"/>
              <a:t> attribute to that field.</a:t>
            </a:r>
          </a:p>
        </p:txBody>
      </p:sp>
      <p:sp>
        <p:nvSpPr>
          <p:cNvPr id="4" name="Title 1">
            <a:extLst>
              <a:ext uri="{FF2B5EF4-FFF2-40B4-BE49-F238E27FC236}">
                <a16:creationId xmlns:a16="http://schemas.microsoft.com/office/drawing/2014/main" id="{C7D911BE-8B82-41FF-99CB-89CDC878FE98}"/>
              </a:ext>
            </a:extLst>
          </p:cNvPr>
          <p:cNvSpPr>
            <a:spLocks noGrp="1"/>
          </p:cNvSpPr>
          <p:nvPr>
            <p:ph type="title"/>
          </p:nvPr>
        </p:nvSpPr>
        <p:spPr>
          <a:xfrm>
            <a:off x="1096963" y="287338"/>
            <a:ext cx="10058400" cy="1449387"/>
          </a:xfrm>
        </p:spPr>
        <p:txBody>
          <a:bodyPr>
            <a:normAutofit/>
          </a:bodyPr>
          <a:lstStyle/>
          <a:p>
            <a:r>
              <a:rPr lang="en-US" dirty="0"/>
              <a:t>XML Serialization</a:t>
            </a:r>
            <a:br>
              <a:rPr lang="en-US" dirty="0"/>
            </a:br>
            <a:r>
              <a:rPr lang="en-US" sz="1200" dirty="0">
                <a:hlinkClick r:id="rId2"/>
              </a:rPr>
              <a:t>https://docs.microsoft.com/en-us/dotnet/csharp/programming-guide/concepts/serialization/#binary-and-xml-serialization</a:t>
            </a:r>
            <a:endParaRPr lang="en-US" dirty="0"/>
          </a:p>
        </p:txBody>
      </p:sp>
    </p:spTree>
    <p:extLst>
      <p:ext uri="{BB962C8B-B14F-4D97-AF65-F5344CB8AC3E}">
        <p14:creationId xmlns:p14="http://schemas.microsoft.com/office/powerpoint/2010/main" val="301567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898-2A03-4228-9F14-993DFB927993}"/>
              </a:ext>
            </a:extLst>
          </p:cNvPr>
          <p:cNvSpPr>
            <a:spLocks noGrp="1"/>
          </p:cNvSpPr>
          <p:nvPr>
            <p:ph type="title"/>
          </p:nvPr>
        </p:nvSpPr>
        <p:spPr/>
        <p:txBody>
          <a:bodyPr>
            <a:normAutofit/>
          </a:bodyPr>
          <a:lstStyle/>
          <a:p>
            <a:r>
              <a:rPr lang="en-US" dirty="0"/>
              <a:t>Modifiers – Async</a:t>
            </a:r>
            <a:br>
              <a:rPr lang="en-US" dirty="0"/>
            </a:br>
            <a:r>
              <a:rPr lang="en-US" sz="1400" dirty="0">
                <a:hlinkClick r:id="rId2"/>
              </a:rPr>
              <a:t>https://docs.microsoft.com/en-us/dotnet/csharp/language-reference/keywords/async</a:t>
            </a:r>
            <a:endParaRPr lang="en-US" dirty="0"/>
          </a:p>
        </p:txBody>
      </p:sp>
      <p:sp>
        <p:nvSpPr>
          <p:cNvPr id="3" name="Content Placeholder 2">
            <a:extLst>
              <a:ext uri="{FF2B5EF4-FFF2-40B4-BE49-F238E27FC236}">
                <a16:creationId xmlns:a16="http://schemas.microsoft.com/office/drawing/2014/main" id="{B3650A41-94CD-4A5C-AF8B-59AED28F3B14}"/>
              </a:ext>
            </a:extLst>
          </p:cNvPr>
          <p:cNvSpPr>
            <a:spLocks noGrp="1"/>
          </p:cNvSpPr>
          <p:nvPr>
            <p:ph idx="1"/>
          </p:nvPr>
        </p:nvSpPr>
        <p:spPr>
          <a:xfrm>
            <a:off x="1097280" y="2108201"/>
            <a:ext cx="10058400" cy="3760891"/>
          </a:xfrm>
        </p:spPr>
        <p:txBody>
          <a:bodyPr>
            <a:normAutofit fontScale="92500" lnSpcReduction="20000"/>
          </a:bodyPr>
          <a:lstStyle/>
          <a:p>
            <a:r>
              <a:rPr lang="en-US" dirty="0"/>
              <a:t>Use the </a:t>
            </a:r>
            <a:r>
              <a:rPr lang="en-US" b="1" i="1" dirty="0"/>
              <a:t>async</a:t>
            </a:r>
            <a:r>
              <a:rPr lang="en-US" dirty="0"/>
              <a:t> modifier to specify that a method, lambda expression, or anonymous method is asynchronous. If you use this modifier on a method or expression, it's referred to as an </a:t>
            </a:r>
            <a:r>
              <a:rPr lang="en-US" b="1" i="1" dirty="0"/>
              <a:t>async</a:t>
            </a:r>
            <a:r>
              <a:rPr lang="en-US" dirty="0"/>
              <a:t> method. </a:t>
            </a:r>
          </a:p>
          <a:p>
            <a:r>
              <a:rPr lang="en-US" dirty="0"/>
              <a:t>An async method uses the </a:t>
            </a:r>
            <a:r>
              <a:rPr lang="en-US" b="1" i="1" dirty="0"/>
              <a:t>await</a:t>
            </a:r>
            <a:r>
              <a:rPr lang="en-US" dirty="0"/>
              <a:t> operator to do potentially long-running work without blocking the caller’s thread</a:t>
            </a:r>
          </a:p>
          <a:p>
            <a:r>
              <a:rPr lang="en-US" dirty="0"/>
              <a:t>An </a:t>
            </a:r>
            <a:r>
              <a:rPr lang="en-US" b="1" i="1" dirty="0"/>
              <a:t>async</a:t>
            </a:r>
            <a:r>
              <a:rPr lang="en-US" dirty="0"/>
              <a:t> method runs synchronously until it reaches its first </a:t>
            </a:r>
            <a:r>
              <a:rPr lang="en-US" b="1" i="1" dirty="0"/>
              <a:t>await</a:t>
            </a:r>
            <a:r>
              <a:rPr lang="en-US" dirty="0"/>
              <a:t> expression, at which point the method is suspended until the awaited task is complete. In the meantime, control returns to the caller of the method, as the example in the next section shows.</a:t>
            </a:r>
          </a:p>
          <a:p>
            <a:r>
              <a:rPr lang="en-US" dirty="0"/>
              <a:t>The </a:t>
            </a:r>
            <a:r>
              <a:rPr lang="en-US" b="1" i="1" dirty="0"/>
              <a:t>async</a:t>
            </a:r>
            <a:r>
              <a:rPr lang="en-US" dirty="0"/>
              <a:t> keyword is contextual in that it's a keyword only when it modifies a method, a lambda expression, or an anonymous method. In all other contexts, it's interpreted as an identifier.</a:t>
            </a:r>
          </a:p>
          <a:p>
            <a:r>
              <a:rPr lang="en-US" dirty="0"/>
              <a:t>The </a:t>
            </a:r>
            <a:r>
              <a:rPr lang="en-US" b="1" i="1" dirty="0"/>
              <a:t>async</a:t>
            </a:r>
            <a:r>
              <a:rPr lang="en-US" dirty="0"/>
              <a:t> method can't declare any in, ref or out parameters, nor can it have a reference return value, but it can call methods that have such parameters.</a:t>
            </a:r>
          </a:p>
          <a:p>
            <a:endParaRPr lang="en-US" dirty="0"/>
          </a:p>
          <a:p>
            <a:endParaRPr lang="en-US" dirty="0"/>
          </a:p>
          <a:p>
            <a:endParaRPr lang="en-US" dirty="0"/>
          </a:p>
        </p:txBody>
      </p:sp>
    </p:spTree>
    <p:extLst>
      <p:ext uri="{BB962C8B-B14F-4D97-AF65-F5344CB8AC3E}">
        <p14:creationId xmlns:p14="http://schemas.microsoft.com/office/powerpoint/2010/main" val="268098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A9831-128A-4E9F-A92C-6E4436F03AA3}"/>
              </a:ext>
            </a:extLst>
          </p:cNvPr>
          <p:cNvSpPr>
            <a:spLocks noGrp="1"/>
          </p:cNvSpPr>
          <p:nvPr>
            <p:ph idx="1"/>
          </p:nvPr>
        </p:nvSpPr>
        <p:spPr>
          <a:xfrm>
            <a:off x="1097280" y="1893873"/>
            <a:ext cx="10058400" cy="3760891"/>
          </a:xfrm>
        </p:spPr>
        <p:txBody>
          <a:bodyPr>
            <a:normAutofit/>
          </a:bodyPr>
          <a:lstStyle/>
          <a:p>
            <a:pPr>
              <a:buFont typeface="Arial" panose="020B0604020202020204" pitchFamily="34" charset="0"/>
              <a:buChar char="•"/>
            </a:pPr>
            <a:r>
              <a:rPr lang="en-US" sz="2000" dirty="0"/>
              <a:t>An async method can have </a:t>
            </a:r>
            <a:r>
              <a:rPr lang="en-US" sz="2000" b="1" i="1" dirty="0"/>
              <a:t>only</a:t>
            </a:r>
            <a:r>
              <a:rPr lang="en-US" sz="2000" dirty="0"/>
              <a:t> the following return types:</a:t>
            </a:r>
          </a:p>
          <a:p>
            <a:pPr lvl="1">
              <a:buFont typeface="Arial" panose="020B0604020202020204" pitchFamily="34" charset="0"/>
              <a:buChar char="•"/>
            </a:pPr>
            <a:r>
              <a:rPr lang="en-US" sz="2000" dirty="0"/>
              <a:t>Task</a:t>
            </a:r>
          </a:p>
          <a:p>
            <a:pPr lvl="1">
              <a:buFont typeface="Arial" panose="020B0604020202020204" pitchFamily="34" charset="0"/>
              <a:buChar char="•"/>
            </a:pPr>
            <a:r>
              <a:rPr lang="en-US" sz="2000" dirty="0"/>
              <a:t>Task&lt;</a:t>
            </a:r>
            <a:r>
              <a:rPr lang="en-US" sz="2000" dirty="0" err="1"/>
              <a:t>TResult</a:t>
            </a:r>
            <a:r>
              <a:rPr lang="en-US" sz="2000" dirty="0"/>
              <a:t>&gt;</a:t>
            </a:r>
          </a:p>
          <a:p>
            <a:pPr>
              <a:buFont typeface="Arial" panose="020B0604020202020204" pitchFamily="34" charset="0"/>
              <a:buChar char="•"/>
            </a:pPr>
            <a:r>
              <a:rPr lang="en-US" sz="2200" dirty="0"/>
              <a:t>void async void methods are generally discouraged.</a:t>
            </a:r>
          </a:p>
          <a:p>
            <a:pPr>
              <a:buFont typeface="Arial" panose="020B0604020202020204" pitchFamily="34" charset="0"/>
              <a:buChar char="•"/>
            </a:pPr>
            <a:r>
              <a:rPr lang="en-US" sz="2200" dirty="0"/>
              <a:t>The async method can't declare any </a:t>
            </a:r>
            <a:r>
              <a:rPr lang="en-US" sz="2200" b="1" i="1" dirty="0"/>
              <a:t>in</a:t>
            </a:r>
            <a:r>
              <a:rPr lang="en-US" sz="2200" dirty="0"/>
              <a:t>, </a:t>
            </a:r>
            <a:r>
              <a:rPr lang="en-US" sz="2200" b="1" i="1" dirty="0"/>
              <a:t>ref</a:t>
            </a:r>
            <a:r>
              <a:rPr lang="en-US" sz="2200" dirty="0"/>
              <a:t> or </a:t>
            </a:r>
            <a:r>
              <a:rPr lang="en-US" sz="2200" b="1" i="1" dirty="0"/>
              <a:t>out</a:t>
            </a:r>
            <a:r>
              <a:rPr lang="en-US" sz="2200" dirty="0"/>
              <a:t> parameters, nor can it have a reference return value, but it can call methods that have such parameters.</a:t>
            </a:r>
          </a:p>
        </p:txBody>
      </p:sp>
      <p:sp>
        <p:nvSpPr>
          <p:cNvPr id="4" name="Title 1">
            <a:extLst>
              <a:ext uri="{FF2B5EF4-FFF2-40B4-BE49-F238E27FC236}">
                <a16:creationId xmlns:a16="http://schemas.microsoft.com/office/drawing/2014/main" id="{CA202502-372F-4B98-B37C-C1B3730C9CDC}"/>
              </a:ext>
            </a:extLst>
          </p:cNvPr>
          <p:cNvSpPr>
            <a:spLocks noGrp="1"/>
          </p:cNvSpPr>
          <p:nvPr>
            <p:ph type="title"/>
          </p:nvPr>
        </p:nvSpPr>
        <p:spPr>
          <a:xfrm>
            <a:off x="1096963" y="287338"/>
            <a:ext cx="10058400" cy="1449387"/>
          </a:xfrm>
        </p:spPr>
        <p:txBody>
          <a:bodyPr>
            <a:normAutofit/>
          </a:bodyPr>
          <a:lstStyle/>
          <a:p>
            <a:r>
              <a:rPr lang="en-US" dirty="0"/>
              <a:t>Modifiers – Async</a:t>
            </a:r>
            <a:br>
              <a:rPr lang="en-US" dirty="0"/>
            </a:br>
            <a:r>
              <a:rPr lang="en-US" sz="1400" dirty="0">
                <a:hlinkClick r:id="rId2"/>
              </a:rPr>
              <a:t>https://docs.microsoft.com/en-us/dotnet/csharp/language-reference/keywords/async</a:t>
            </a:r>
            <a:endParaRPr lang="en-US" dirty="0"/>
          </a:p>
        </p:txBody>
      </p:sp>
      <p:pic>
        <p:nvPicPr>
          <p:cNvPr id="5" name="Picture 4">
            <a:extLst>
              <a:ext uri="{FF2B5EF4-FFF2-40B4-BE49-F238E27FC236}">
                <a16:creationId xmlns:a16="http://schemas.microsoft.com/office/drawing/2014/main" id="{5C169B74-39ED-45D2-B509-9B4B3A51AFB6}"/>
              </a:ext>
            </a:extLst>
          </p:cNvPr>
          <p:cNvPicPr>
            <a:picLocks noChangeAspect="1"/>
          </p:cNvPicPr>
          <p:nvPr/>
        </p:nvPicPr>
        <p:blipFill>
          <a:blip r:embed="rId3"/>
          <a:stretch>
            <a:fillRect/>
          </a:stretch>
        </p:blipFill>
        <p:spPr>
          <a:xfrm>
            <a:off x="1940520" y="4635393"/>
            <a:ext cx="8071184" cy="2038741"/>
          </a:xfrm>
          <a:prstGeom prst="rect">
            <a:avLst/>
          </a:prstGeom>
          <a:effectLst>
            <a:glow rad="50800">
              <a:schemeClr val="bg1"/>
            </a:glow>
          </a:effectLst>
        </p:spPr>
      </p:pic>
    </p:spTree>
    <p:extLst>
      <p:ext uri="{BB962C8B-B14F-4D97-AF65-F5344CB8AC3E}">
        <p14:creationId xmlns:p14="http://schemas.microsoft.com/office/powerpoint/2010/main" val="419353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5F45A-1855-43B0-B94B-00E54CDD57C3}"/>
              </a:ext>
            </a:extLst>
          </p:cNvPr>
          <p:cNvSpPr>
            <a:spLocks noGrp="1"/>
          </p:cNvSpPr>
          <p:nvPr>
            <p:ph idx="1"/>
          </p:nvPr>
        </p:nvSpPr>
        <p:spPr/>
        <p:txBody>
          <a:bodyPr/>
          <a:lstStyle/>
          <a:p>
            <a:r>
              <a:rPr lang="en-US" dirty="0" err="1"/>
              <a:t>WiP</a:t>
            </a:r>
            <a:endParaRPr lang="en-US" dirty="0"/>
          </a:p>
        </p:txBody>
      </p:sp>
      <p:sp>
        <p:nvSpPr>
          <p:cNvPr id="4" name="Title 1">
            <a:extLst>
              <a:ext uri="{FF2B5EF4-FFF2-40B4-BE49-F238E27FC236}">
                <a16:creationId xmlns:a16="http://schemas.microsoft.com/office/drawing/2014/main" id="{D1ADCDC2-6997-44DC-A53A-8939E5B8F245}"/>
              </a:ext>
            </a:extLst>
          </p:cNvPr>
          <p:cNvSpPr>
            <a:spLocks noGrp="1"/>
          </p:cNvSpPr>
          <p:nvPr>
            <p:ph type="title"/>
          </p:nvPr>
        </p:nvSpPr>
        <p:spPr>
          <a:xfrm>
            <a:off x="1096963" y="287338"/>
            <a:ext cx="10058400" cy="1449387"/>
          </a:xfrm>
        </p:spPr>
        <p:txBody>
          <a:bodyPr>
            <a:normAutofit/>
          </a:bodyPr>
          <a:lstStyle/>
          <a:p>
            <a:r>
              <a:rPr lang="en-US" dirty="0"/>
              <a:t>Modifiers – Async (in action)</a:t>
            </a:r>
            <a:br>
              <a:rPr lang="en-US" dirty="0"/>
            </a:br>
            <a:r>
              <a:rPr lang="en-US" sz="1400" dirty="0">
                <a:hlinkClick r:id="rId2"/>
              </a:rPr>
              <a:t>https://docs.microsoft.com/en-us/dotnet/csharp/programming-guide/concepts/async/</a:t>
            </a:r>
            <a:endParaRPr lang="en-US" dirty="0"/>
          </a:p>
        </p:txBody>
      </p:sp>
      <p:pic>
        <p:nvPicPr>
          <p:cNvPr id="5" name="Picture 4">
            <a:extLst>
              <a:ext uri="{FF2B5EF4-FFF2-40B4-BE49-F238E27FC236}">
                <a16:creationId xmlns:a16="http://schemas.microsoft.com/office/drawing/2014/main" id="{8C976FC8-B848-4569-A99F-21F0958A3F22}"/>
              </a:ext>
            </a:extLst>
          </p:cNvPr>
          <p:cNvPicPr>
            <a:picLocks noChangeAspect="1"/>
          </p:cNvPicPr>
          <p:nvPr/>
        </p:nvPicPr>
        <p:blipFill>
          <a:blip r:embed="rId3"/>
          <a:stretch>
            <a:fillRect/>
          </a:stretch>
        </p:blipFill>
        <p:spPr>
          <a:xfrm>
            <a:off x="3449955" y="3036649"/>
            <a:ext cx="4721335" cy="1192586"/>
          </a:xfrm>
          <a:prstGeom prst="rect">
            <a:avLst/>
          </a:prstGeom>
        </p:spPr>
      </p:pic>
    </p:spTree>
    <p:extLst>
      <p:ext uri="{BB962C8B-B14F-4D97-AF65-F5344CB8AC3E}">
        <p14:creationId xmlns:p14="http://schemas.microsoft.com/office/powerpoint/2010/main" val="145558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4000" b="1" i="1" dirty="0"/>
              <a:t>Serialization</a:t>
            </a:r>
            <a:r>
              <a:rPr lang="en-US" sz="4000" dirty="0"/>
              <a:t> is the process of converting an object into a stream of bytes to store an object, a database, or file. Serialization saves the state of an object to be able to recreate it later. The reverse process is called </a:t>
            </a:r>
            <a:r>
              <a:rPr lang="en-US" sz="4000" b="1" i="1" dirty="0"/>
              <a:t>deserialization</a:t>
            </a:r>
            <a:r>
              <a:rPr lang="en-US" sz="4000" dirty="0"/>
              <a:t>.</a:t>
            </a:r>
            <a:endParaRPr lang="en-US" sz="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200" dirty="0">
                <a:hlinkClick r:id="rId2"/>
              </a:rPr>
              <a:t>https://docs.microsoft.com/en-us/dotnet/csharp/programming-guide/concepts/serialization/</a:t>
            </a:r>
            <a:endParaRPr lang="en-US" sz="12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ialization graphic">
            <a:extLst>
              <a:ext uri="{FF2B5EF4-FFF2-40B4-BE49-F238E27FC236}">
                <a16:creationId xmlns:a16="http://schemas.microsoft.com/office/drawing/2014/main" id="{897DE67D-F6E2-4E7E-A892-1845D04F6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961" y="2163453"/>
            <a:ext cx="6590528" cy="4539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795263-1838-4BB8-BF0F-2E28D3317F45}"/>
              </a:ext>
            </a:extLst>
          </p:cNvPr>
          <p:cNvSpPr>
            <a:spLocks noGrp="1"/>
          </p:cNvSpPr>
          <p:nvPr>
            <p:ph type="title"/>
          </p:nvPr>
        </p:nvSpPr>
        <p:spPr/>
        <p:txBody>
          <a:bodyPr>
            <a:normAutofit/>
          </a:bodyPr>
          <a:lstStyle/>
          <a:p>
            <a:r>
              <a:rPr lang="en-US" dirty="0"/>
              <a:t>Serialization – Uses</a:t>
            </a:r>
            <a:br>
              <a:rPr lang="en-US" dirty="0"/>
            </a:br>
            <a:r>
              <a:rPr lang="en-US" sz="1400" dirty="0">
                <a:hlinkClick r:id="rId3"/>
              </a:rPr>
              <a:t>https://docs.microsoft.com/en-us/dotnet/csharp/programming-guide/concepts/serialization/#uses-for-serialization</a:t>
            </a:r>
            <a:endParaRPr lang="en-US" dirty="0"/>
          </a:p>
        </p:txBody>
      </p:sp>
      <p:sp>
        <p:nvSpPr>
          <p:cNvPr id="3" name="Content Placeholder 2">
            <a:extLst>
              <a:ext uri="{FF2B5EF4-FFF2-40B4-BE49-F238E27FC236}">
                <a16:creationId xmlns:a16="http://schemas.microsoft.com/office/drawing/2014/main" id="{F2292330-4C5C-48E4-8768-96046993DC90}"/>
              </a:ext>
            </a:extLst>
          </p:cNvPr>
          <p:cNvSpPr>
            <a:spLocks noGrp="1"/>
          </p:cNvSpPr>
          <p:nvPr>
            <p:ph idx="1"/>
          </p:nvPr>
        </p:nvSpPr>
        <p:spPr>
          <a:xfrm>
            <a:off x="1097280" y="1850467"/>
            <a:ext cx="5671880" cy="4017293"/>
          </a:xfrm>
        </p:spPr>
        <p:txBody>
          <a:bodyPr anchor="t">
            <a:normAutofit/>
          </a:bodyPr>
          <a:lstStyle/>
          <a:p>
            <a:r>
              <a:rPr lang="en-US" sz="2400" dirty="0"/>
              <a:t>Serialization allows you to save/recreate the state of an object, providing storage of objects as well as data exchange.</a:t>
            </a:r>
          </a:p>
          <a:p>
            <a:pPr lvl="1">
              <a:buFont typeface="Arial" panose="020B0604020202020204" pitchFamily="34" charset="0"/>
              <a:buChar char="•"/>
            </a:pPr>
            <a:r>
              <a:rPr lang="en-US" sz="2000" dirty="0"/>
              <a:t>Sending the object to a remote application by using a web service</a:t>
            </a:r>
          </a:p>
          <a:p>
            <a:pPr lvl="1">
              <a:buFont typeface="Arial" panose="020B0604020202020204" pitchFamily="34" charset="0"/>
              <a:buChar char="•"/>
            </a:pPr>
            <a:r>
              <a:rPr lang="en-US" sz="2000" dirty="0"/>
              <a:t>Passing an object from one domain to another</a:t>
            </a:r>
          </a:p>
          <a:p>
            <a:pPr lvl="1">
              <a:buFont typeface="Arial" panose="020B0604020202020204" pitchFamily="34" charset="0"/>
              <a:buChar char="•"/>
            </a:pPr>
            <a:r>
              <a:rPr lang="en-US" sz="2000" dirty="0"/>
              <a:t>Passing an object through a firewall as a JSON or XML string</a:t>
            </a:r>
          </a:p>
          <a:p>
            <a:pPr lvl="1">
              <a:buFont typeface="Arial" panose="020B0604020202020204" pitchFamily="34" charset="0"/>
              <a:buChar char="•"/>
            </a:pPr>
            <a:r>
              <a:rPr lang="en-US" sz="2000" dirty="0"/>
              <a:t>Maintaining security or user-specific information across applications</a:t>
            </a:r>
          </a:p>
        </p:txBody>
      </p:sp>
    </p:spTree>
    <p:extLst>
      <p:ext uri="{BB962C8B-B14F-4D97-AF65-F5344CB8AC3E}">
        <p14:creationId xmlns:p14="http://schemas.microsoft.com/office/powerpoint/2010/main" val="34348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B231-91B1-4728-A966-D6028D0B9AC8}"/>
              </a:ext>
            </a:extLst>
          </p:cNvPr>
          <p:cNvSpPr>
            <a:spLocks noGrp="1"/>
          </p:cNvSpPr>
          <p:nvPr>
            <p:ph type="title"/>
          </p:nvPr>
        </p:nvSpPr>
        <p:spPr/>
        <p:txBody>
          <a:bodyPr>
            <a:normAutofit fontScale="90000"/>
          </a:bodyPr>
          <a:lstStyle/>
          <a:p>
            <a:r>
              <a:rPr lang="en-US" dirty="0"/>
              <a:t>JSON - JavaScript Object Notation</a:t>
            </a:r>
            <a:br>
              <a:rPr lang="en-US" dirty="0"/>
            </a:br>
            <a:r>
              <a:rPr lang="en-US" sz="1400" dirty="0">
                <a:hlinkClick r:id="rId2"/>
              </a:rPr>
              <a:t>https://docs.microsoft.com/en-us/dotnet/csharp/programming-guide/concepts/serialization/#json-serialization</a:t>
            </a:r>
            <a:br>
              <a:rPr lang="en-US" sz="1400" dirty="0"/>
            </a:br>
            <a:r>
              <a:rPr lang="en-US" sz="1600" dirty="0">
                <a:hlinkClick r:id="rId3"/>
              </a:rPr>
              <a:t>https://docs.microsoft.com/en-us/dotnet/standard/serialization/system-text-json-how-to</a:t>
            </a:r>
            <a:endParaRPr lang="en-US" dirty="0"/>
          </a:p>
        </p:txBody>
      </p:sp>
      <p:sp>
        <p:nvSpPr>
          <p:cNvPr id="3" name="Content Placeholder 2">
            <a:extLst>
              <a:ext uri="{FF2B5EF4-FFF2-40B4-BE49-F238E27FC236}">
                <a16:creationId xmlns:a16="http://schemas.microsoft.com/office/drawing/2014/main" id="{3D622811-FF5C-4C69-B863-F777A1EDCE99}"/>
              </a:ext>
            </a:extLst>
          </p:cNvPr>
          <p:cNvSpPr>
            <a:spLocks noGrp="1"/>
          </p:cNvSpPr>
          <p:nvPr>
            <p:ph idx="1"/>
          </p:nvPr>
        </p:nvSpPr>
        <p:spPr/>
        <p:txBody>
          <a:bodyPr>
            <a:normAutofit/>
          </a:bodyPr>
          <a:lstStyle/>
          <a:p>
            <a:r>
              <a:rPr lang="en-US" dirty="0"/>
              <a:t>The </a:t>
            </a:r>
            <a:r>
              <a:rPr lang="en-US" b="1" i="1" dirty="0" err="1">
                <a:hlinkClick r:id="rId4"/>
              </a:rPr>
              <a:t>System.Text.Json</a:t>
            </a:r>
            <a:r>
              <a:rPr lang="en-US" dirty="0"/>
              <a:t> namespace contains classes for JSON </a:t>
            </a:r>
            <a:r>
              <a:rPr lang="en-US" b="1" i="1" dirty="0"/>
              <a:t>serialization</a:t>
            </a:r>
            <a:r>
              <a:rPr lang="en-US" dirty="0"/>
              <a:t> and </a:t>
            </a:r>
            <a:r>
              <a:rPr lang="en-US" b="1" i="1" dirty="0"/>
              <a:t>deserialization</a:t>
            </a:r>
            <a:r>
              <a:rPr lang="en-US" dirty="0"/>
              <a:t>. JSON is an </a:t>
            </a:r>
            <a:r>
              <a:rPr lang="en-US" u="sng" dirty="0"/>
              <a:t>open standard</a:t>
            </a:r>
            <a:r>
              <a:rPr lang="en-US" dirty="0"/>
              <a:t> that is increasingly used for sharing data across the web.</a:t>
            </a:r>
          </a:p>
          <a:p>
            <a:r>
              <a:rPr lang="en-US" dirty="0"/>
              <a:t>JSON serialization serializes the public properties of an object into a string, byte array, or stream that conforms to the RFC 8259 JSON specification. To control the way </a:t>
            </a:r>
            <a:r>
              <a:rPr lang="en-US" dirty="0" err="1"/>
              <a:t>JsonSerializer</a:t>
            </a:r>
            <a:r>
              <a:rPr lang="en-US" dirty="0"/>
              <a:t> serializes or deserializes an instance of the class:</a:t>
            </a:r>
          </a:p>
          <a:p>
            <a:pPr lvl="1">
              <a:buFont typeface="Arial" panose="020B0604020202020204" pitchFamily="34" charset="0"/>
              <a:buChar char="•"/>
            </a:pPr>
            <a:r>
              <a:rPr lang="en-US" dirty="0"/>
              <a:t>Use a </a:t>
            </a:r>
            <a:r>
              <a:rPr lang="en-US" b="1" i="1" dirty="0" err="1"/>
              <a:t>JsonSerializerOptions</a:t>
            </a:r>
            <a:r>
              <a:rPr lang="en-US" dirty="0"/>
              <a:t> object</a:t>
            </a:r>
          </a:p>
          <a:p>
            <a:pPr lvl="1">
              <a:buFont typeface="Arial" panose="020B0604020202020204" pitchFamily="34" charset="0"/>
              <a:buChar char="•"/>
            </a:pPr>
            <a:r>
              <a:rPr lang="en-US" dirty="0"/>
              <a:t>Apply attributes from the </a:t>
            </a:r>
            <a:r>
              <a:rPr lang="en-US" b="1" i="1" dirty="0" err="1"/>
              <a:t>System.Text.Json.Serialization</a:t>
            </a:r>
            <a:r>
              <a:rPr lang="en-US" dirty="0"/>
              <a:t> namespace to classes or properties</a:t>
            </a:r>
          </a:p>
          <a:p>
            <a:pPr lvl="1">
              <a:buFont typeface="Arial" panose="020B0604020202020204" pitchFamily="34" charset="0"/>
              <a:buChar char="•"/>
            </a:pPr>
            <a:r>
              <a:rPr lang="en-US" dirty="0"/>
              <a:t>Implement custom converters</a:t>
            </a:r>
          </a:p>
        </p:txBody>
      </p:sp>
      <p:grpSp>
        <p:nvGrpSpPr>
          <p:cNvPr id="7" name="Group 6">
            <a:extLst>
              <a:ext uri="{FF2B5EF4-FFF2-40B4-BE49-F238E27FC236}">
                <a16:creationId xmlns:a16="http://schemas.microsoft.com/office/drawing/2014/main" id="{8765C1BF-D7DC-41D2-9A62-5C51D8970DEA}"/>
              </a:ext>
            </a:extLst>
          </p:cNvPr>
          <p:cNvGrpSpPr/>
          <p:nvPr/>
        </p:nvGrpSpPr>
        <p:grpSpPr>
          <a:xfrm>
            <a:off x="1097280" y="4949027"/>
            <a:ext cx="10058400" cy="1560113"/>
            <a:chOff x="1604032" y="5274539"/>
            <a:chExt cx="5109653" cy="781118"/>
          </a:xfrm>
          <a:effectLst>
            <a:glow rad="50800">
              <a:schemeClr val="bg1"/>
            </a:glow>
          </a:effectLst>
        </p:grpSpPr>
        <p:pic>
          <p:nvPicPr>
            <p:cNvPr id="5" name="Picture 4">
              <a:extLst>
                <a:ext uri="{FF2B5EF4-FFF2-40B4-BE49-F238E27FC236}">
                  <a16:creationId xmlns:a16="http://schemas.microsoft.com/office/drawing/2014/main" id="{232DD294-32B7-46C2-9441-810B83F7E8A8}"/>
                </a:ext>
              </a:extLst>
            </p:cNvPr>
            <p:cNvPicPr>
              <a:picLocks noChangeAspect="1"/>
            </p:cNvPicPr>
            <p:nvPr/>
          </p:nvPicPr>
          <p:blipFill>
            <a:blip r:embed="rId5"/>
            <a:stretch>
              <a:fillRect/>
            </a:stretch>
          </p:blipFill>
          <p:spPr>
            <a:xfrm>
              <a:off x="1604032" y="5274539"/>
              <a:ext cx="1783235" cy="251482"/>
            </a:xfrm>
            <a:prstGeom prst="rect">
              <a:avLst/>
            </a:prstGeom>
          </p:spPr>
        </p:pic>
        <p:pic>
          <p:nvPicPr>
            <p:cNvPr id="6" name="Picture 5">
              <a:extLst>
                <a:ext uri="{FF2B5EF4-FFF2-40B4-BE49-F238E27FC236}">
                  <a16:creationId xmlns:a16="http://schemas.microsoft.com/office/drawing/2014/main" id="{CD081128-ECB5-4B69-A1BA-6C9C6418E5F3}"/>
                </a:ext>
              </a:extLst>
            </p:cNvPr>
            <p:cNvPicPr>
              <a:picLocks noChangeAspect="1"/>
            </p:cNvPicPr>
            <p:nvPr/>
          </p:nvPicPr>
          <p:blipFill>
            <a:blip r:embed="rId6"/>
            <a:stretch>
              <a:fillRect/>
            </a:stretch>
          </p:blipFill>
          <p:spPr>
            <a:xfrm>
              <a:off x="1604032" y="5526021"/>
              <a:ext cx="5109653" cy="529636"/>
            </a:xfrm>
            <a:prstGeom prst="rect">
              <a:avLst/>
            </a:prstGeom>
          </p:spPr>
        </p:pic>
      </p:grpSp>
    </p:spTree>
    <p:extLst>
      <p:ext uri="{BB962C8B-B14F-4D97-AF65-F5344CB8AC3E}">
        <p14:creationId xmlns:p14="http://schemas.microsoft.com/office/powerpoint/2010/main" val="413912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CDF51-4A83-4AE8-848B-AA67BFD8E6A2}"/>
              </a:ext>
            </a:extLst>
          </p:cNvPr>
          <p:cNvSpPr>
            <a:spLocks noGrp="1"/>
          </p:cNvSpPr>
          <p:nvPr>
            <p:ph idx="1"/>
          </p:nvPr>
        </p:nvSpPr>
        <p:spPr>
          <a:xfrm>
            <a:off x="7820024" y="2108202"/>
            <a:ext cx="3335655" cy="2986572"/>
          </a:xfrm>
        </p:spPr>
        <p:txBody>
          <a:bodyPr>
            <a:normAutofit/>
          </a:bodyPr>
          <a:lstStyle/>
          <a:p>
            <a:r>
              <a:rPr lang="en-US" sz="2400" dirty="0"/>
              <a:t>The JSON output from serializing an instance of this this class looks like this. </a:t>
            </a:r>
          </a:p>
          <a:p>
            <a:r>
              <a:rPr lang="en-US" sz="2400" dirty="0"/>
              <a:t>The JSON output is minified by default:</a:t>
            </a:r>
          </a:p>
        </p:txBody>
      </p:sp>
      <p:pic>
        <p:nvPicPr>
          <p:cNvPr id="4" name="Picture 3">
            <a:extLst>
              <a:ext uri="{FF2B5EF4-FFF2-40B4-BE49-F238E27FC236}">
                <a16:creationId xmlns:a16="http://schemas.microsoft.com/office/drawing/2014/main" id="{EB6CD203-E12F-4CB5-830D-FAF1BA8C44D4}"/>
              </a:ext>
            </a:extLst>
          </p:cNvPr>
          <p:cNvPicPr>
            <a:picLocks noChangeAspect="1"/>
          </p:cNvPicPr>
          <p:nvPr/>
        </p:nvPicPr>
        <p:blipFill>
          <a:blip r:embed="rId2"/>
          <a:stretch>
            <a:fillRect/>
          </a:stretch>
        </p:blipFill>
        <p:spPr>
          <a:xfrm>
            <a:off x="550729" y="1232589"/>
            <a:ext cx="7269296" cy="3862184"/>
          </a:xfrm>
          <a:prstGeom prst="rect">
            <a:avLst/>
          </a:prstGeom>
        </p:spPr>
      </p:pic>
      <p:sp>
        <p:nvSpPr>
          <p:cNvPr id="5" name="Title 1">
            <a:extLst>
              <a:ext uri="{FF2B5EF4-FFF2-40B4-BE49-F238E27FC236}">
                <a16:creationId xmlns:a16="http://schemas.microsoft.com/office/drawing/2014/main" id="{9AB0EB67-BF92-4AB9-8AF2-81E603045860}"/>
              </a:ext>
            </a:extLst>
          </p:cNvPr>
          <p:cNvSpPr>
            <a:spLocks noGrp="1"/>
          </p:cNvSpPr>
          <p:nvPr>
            <p:ph type="title"/>
          </p:nvPr>
        </p:nvSpPr>
        <p:spPr>
          <a:xfrm>
            <a:off x="1097280" y="157787"/>
            <a:ext cx="10058400" cy="1034674"/>
          </a:xfrm>
        </p:spPr>
        <p:txBody>
          <a:bodyPr>
            <a:normAutofit fontScale="90000"/>
          </a:bodyPr>
          <a:lstStyle/>
          <a:p>
            <a:r>
              <a:rPr lang="en-US" dirty="0"/>
              <a:t>JSON - JavaScript Object Notation</a:t>
            </a:r>
            <a:br>
              <a:rPr lang="en-US" dirty="0"/>
            </a:br>
            <a:r>
              <a:rPr lang="en-US" sz="1400" dirty="0">
                <a:hlinkClick r:id="rId3"/>
              </a:rPr>
              <a:t>https://docs.microsoft.com/en-us/dotnet/csharp/programming-guide/concepts/serialization/#json-serialization</a:t>
            </a:r>
            <a:br>
              <a:rPr lang="en-US" sz="1400" dirty="0"/>
            </a:br>
            <a:r>
              <a:rPr lang="en-US" sz="1600" dirty="0">
                <a:hlinkClick r:id="rId4"/>
              </a:rPr>
              <a:t>https://docs.microsoft.com/en-us/dotnet/standard/serialization/system-text-json-how-to</a:t>
            </a:r>
            <a:endParaRPr lang="en-US" dirty="0"/>
          </a:p>
        </p:txBody>
      </p:sp>
      <p:pic>
        <p:nvPicPr>
          <p:cNvPr id="6" name="Picture 5">
            <a:extLst>
              <a:ext uri="{FF2B5EF4-FFF2-40B4-BE49-F238E27FC236}">
                <a16:creationId xmlns:a16="http://schemas.microsoft.com/office/drawing/2014/main" id="{712F3AA6-AC0F-4BD5-9969-6A236D388C44}"/>
              </a:ext>
            </a:extLst>
          </p:cNvPr>
          <p:cNvPicPr>
            <a:picLocks noChangeAspect="1"/>
          </p:cNvPicPr>
          <p:nvPr/>
        </p:nvPicPr>
        <p:blipFill>
          <a:blip r:embed="rId5"/>
          <a:stretch>
            <a:fillRect/>
          </a:stretch>
        </p:blipFill>
        <p:spPr>
          <a:xfrm>
            <a:off x="4197945" y="5259876"/>
            <a:ext cx="7037680" cy="301016"/>
          </a:xfrm>
          <a:prstGeom prst="rect">
            <a:avLst/>
          </a:prstGeom>
          <a:effectLst>
            <a:glow rad="50800">
              <a:schemeClr val="bg1"/>
            </a:glow>
          </a:effectLst>
        </p:spPr>
      </p:pic>
      <p:pic>
        <p:nvPicPr>
          <p:cNvPr id="7" name="Picture 6">
            <a:extLst>
              <a:ext uri="{FF2B5EF4-FFF2-40B4-BE49-F238E27FC236}">
                <a16:creationId xmlns:a16="http://schemas.microsoft.com/office/drawing/2014/main" id="{1E017940-4B8D-4BF8-A0F4-56890F459C15}"/>
              </a:ext>
            </a:extLst>
          </p:cNvPr>
          <p:cNvPicPr>
            <a:picLocks noChangeAspect="1"/>
          </p:cNvPicPr>
          <p:nvPr/>
        </p:nvPicPr>
        <p:blipFill>
          <a:blip r:embed="rId6"/>
          <a:stretch>
            <a:fillRect/>
          </a:stretch>
        </p:blipFill>
        <p:spPr>
          <a:xfrm>
            <a:off x="4486164" y="5614771"/>
            <a:ext cx="6911939" cy="259102"/>
          </a:xfrm>
          <a:prstGeom prst="rect">
            <a:avLst/>
          </a:prstGeom>
          <a:effectLst>
            <a:glow rad="50800">
              <a:schemeClr val="bg1"/>
            </a:glow>
          </a:effectLst>
        </p:spPr>
      </p:pic>
      <p:pic>
        <p:nvPicPr>
          <p:cNvPr id="8" name="Picture 7">
            <a:extLst>
              <a:ext uri="{FF2B5EF4-FFF2-40B4-BE49-F238E27FC236}">
                <a16:creationId xmlns:a16="http://schemas.microsoft.com/office/drawing/2014/main" id="{BE871D9F-8675-41A4-9CF9-FECD05318E74}"/>
              </a:ext>
            </a:extLst>
          </p:cNvPr>
          <p:cNvPicPr>
            <a:picLocks noChangeAspect="1"/>
          </p:cNvPicPr>
          <p:nvPr/>
        </p:nvPicPr>
        <p:blipFill>
          <a:blip r:embed="rId7"/>
          <a:stretch>
            <a:fillRect/>
          </a:stretch>
        </p:blipFill>
        <p:spPr>
          <a:xfrm>
            <a:off x="4695162" y="5927752"/>
            <a:ext cx="7178662" cy="281964"/>
          </a:xfrm>
          <a:prstGeom prst="rect">
            <a:avLst/>
          </a:prstGeom>
          <a:effectLst>
            <a:glow rad="50800">
              <a:schemeClr val="bg1"/>
            </a:glow>
          </a:effectLst>
        </p:spPr>
      </p:pic>
      <p:pic>
        <p:nvPicPr>
          <p:cNvPr id="9" name="Picture 8">
            <a:extLst>
              <a:ext uri="{FF2B5EF4-FFF2-40B4-BE49-F238E27FC236}">
                <a16:creationId xmlns:a16="http://schemas.microsoft.com/office/drawing/2014/main" id="{7C597508-A921-4443-94DF-EAD84453C178}"/>
              </a:ext>
            </a:extLst>
          </p:cNvPr>
          <p:cNvPicPr>
            <a:picLocks noChangeAspect="1"/>
          </p:cNvPicPr>
          <p:nvPr/>
        </p:nvPicPr>
        <p:blipFill>
          <a:blip r:embed="rId8"/>
          <a:stretch>
            <a:fillRect/>
          </a:stretch>
        </p:blipFill>
        <p:spPr>
          <a:xfrm>
            <a:off x="5067674" y="6316341"/>
            <a:ext cx="3726503" cy="259102"/>
          </a:xfrm>
          <a:prstGeom prst="rect">
            <a:avLst/>
          </a:prstGeom>
          <a:effectLst>
            <a:glow rad="50800">
              <a:schemeClr val="bg1"/>
            </a:glow>
          </a:effectLst>
        </p:spPr>
      </p:pic>
    </p:spTree>
    <p:extLst>
      <p:ext uri="{BB962C8B-B14F-4D97-AF65-F5344CB8AC3E}">
        <p14:creationId xmlns:p14="http://schemas.microsoft.com/office/powerpoint/2010/main" val="85025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357464-97CE-4E33-A395-8DD5F7549958}"/>
              </a:ext>
            </a:extLst>
          </p:cNvPr>
          <p:cNvPicPr>
            <a:picLocks noGrp="1" noChangeAspect="1"/>
          </p:cNvPicPr>
          <p:nvPr>
            <p:ph idx="1"/>
          </p:nvPr>
        </p:nvPicPr>
        <p:blipFill>
          <a:blip r:embed="rId2"/>
          <a:stretch>
            <a:fillRect/>
          </a:stretch>
        </p:blipFill>
        <p:spPr>
          <a:xfrm>
            <a:off x="868963" y="3471251"/>
            <a:ext cx="10328414" cy="2110179"/>
          </a:xfrm>
          <a:prstGeom prst="rect">
            <a:avLst/>
          </a:prstGeom>
        </p:spPr>
      </p:pic>
      <p:sp>
        <p:nvSpPr>
          <p:cNvPr id="4" name="Title 1">
            <a:extLst>
              <a:ext uri="{FF2B5EF4-FFF2-40B4-BE49-F238E27FC236}">
                <a16:creationId xmlns:a16="http://schemas.microsoft.com/office/drawing/2014/main" id="{22B67536-E638-45FD-99F1-995026A7D647}"/>
              </a:ext>
            </a:extLst>
          </p:cNvPr>
          <p:cNvSpPr>
            <a:spLocks noGrp="1"/>
          </p:cNvSpPr>
          <p:nvPr>
            <p:ph type="title"/>
          </p:nvPr>
        </p:nvSpPr>
        <p:spPr>
          <a:xfrm>
            <a:off x="1096963" y="287338"/>
            <a:ext cx="10058400" cy="1449387"/>
          </a:xfrm>
        </p:spPr>
        <p:txBody>
          <a:bodyPr>
            <a:normAutofit fontScale="90000"/>
          </a:bodyPr>
          <a:lstStyle/>
          <a:p>
            <a:r>
              <a:rPr lang="en-US" dirty="0"/>
              <a:t>Async JSON - JavaScript Object Notation</a:t>
            </a:r>
            <a:br>
              <a:rPr lang="en-US" dirty="0"/>
            </a:br>
            <a:r>
              <a:rPr lang="en-US" sz="1400" dirty="0">
                <a:hlinkClick r:id="rId3"/>
              </a:rPr>
              <a:t>https://docs.microsoft.com/en-us/dotnet/csharp/programming-guide/concepts/serialization/#json-serialization</a:t>
            </a:r>
            <a:br>
              <a:rPr lang="en-US" sz="1400" dirty="0"/>
            </a:br>
            <a:r>
              <a:rPr lang="en-US" sz="1600" dirty="0">
                <a:hlinkClick r:id="rId4"/>
              </a:rPr>
              <a:t>https://docs.microsoft.com/en-us/dotnet/standard/serialization/system-text-json-how-to</a:t>
            </a:r>
            <a:endParaRPr lang="en-US" dirty="0"/>
          </a:p>
        </p:txBody>
      </p:sp>
      <p:sp>
        <p:nvSpPr>
          <p:cNvPr id="7" name="Rectangle 6">
            <a:extLst>
              <a:ext uri="{FF2B5EF4-FFF2-40B4-BE49-F238E27FC236}">
                <a16:creationId xmlns:a16="http://schemas.microsoft.com/office/drawing/2014/main" id="{9791CB8A-9B9A-4FB9-BD7A-1C8DCF2776E9}"/>
              </a:ext>
            </a:extLst>
          </p:cNvPr>
          <p:cNvSpPr/>
          <p:nvPr/>
        </p:nvSpPr>
        <p:spPr>
          <a:xfrm>
            <a:off x="868963" y="2220024"/>
            <a:ext cx="10328414" cy="984885"/>
          </a:xfrm>
          <a:prstGeom prst="rect">
            <a:avLst/>
          </a:prstGeom>
        </p:spPr>
        <p:txBody>
          <a:bodyPr wrap="square">
            <a:spAutoFit/>
          </a:bodyPr>
          <a:lstStyle/>
          <a:p>
            <a:pPr algn="ctr"/>
            <a:r>
              <a:rPr lang="en-US" sz="4000" dirty="0"/>
              <a:t>asynchronous code to create a JSON file</a:t>
            </a:r>
          </a:p>
          <a:p>
            <a:pPr algn="ctr"/>
            <a:endParaRPr lang="en-US" dirty="0"/>
          </a:p>
        </p:txBody>
      </p:sp>
    </p:spTree>
    <p:extLst>
      <p:ext uri="{BB962C8B-B14F-4D97-AF65-F5344CB8AC3E}">
        <p14:creationId xmlns:p14="http://schemas.microsoft.com/office/powerpoint/2010/main" val="7195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ECD12-E75C-4908-AE29-CE279E025514}"/>
              </a:ext>
            </a:extLst>
          </p:cNvPr>
          <p:cNvSpPr>
            <a:spLocks noGrp="1"/>
          </p:cNvSpPr>
          <p:nvPr>
            <p:ph idx="1"/>
          </p:nvPr>
        </p:nvSpPr>
        <p:spPr/>
        <p:txBody>
          <a:bodyPr>
            <a:normAutofit lnSpcReduction="10000"/>
          </a:bodyPr>
          <a:lstStyle/>
          <a:p>
            <a:pPr lvl="1">
              <a:buFont typeface="Arial" panose="020B0604020202020204" pitchFamily="34" charset="0"/>
              <a:buChar char="•"/>
            </a:pPr>
            <a:r>
              <a:rPr lang="en-US" sz="2400" dirty="0"/>
              <a:t>All public properties are serialized. You can specify properties to exclude.</a:t>
            </a:r>
          </a:p>
          <a:p>
            <a:pPr lvl="1">
              <a:buFont typeface="Arial" panose="020B0604020202020204" pitchFamily="34" charset="0"/>
              <a:buChar char="•"/>
            </a:pPr>
            <a:r>
              <a:rPr lang="en-US" sz="2400" dirty="0"/>
              <a:t>The default encoder escapes non-ASCII characters, HTML-sensitive characters within the ASCII-range, and characters that must be escaped according to the RFC 8259 JSON spec.</a:t>
            </a:r>
          </a:p>
          <a:p>
            <a:pPr lvl="1">
              <a:buFont typeface="Arial" panose="020B0604020202020204" pitchFamily="34" charset="0"/>
              <a:buChar char="•"/>
            </a:pPr>
            <a:r>
              <a:rPr lang="en-US" sz="2400" dirty="0"/>
              <a:t>JSON is minified. You can pretty-print the JSON.</a:t>
            </a:r>
          </a:p>
          <a:p>
            <a:pPr lvl="1">
              <a:buFont typeface="Arial" panose="020B0604020202020204" pitchFamily="34" charset="0"/>
              <a:buChar char="•"/>
            </a:pPr>
            <a:r>
              <a:rPr lang="en-US" sz="2400" dirty="0"/>
              <a:t>Casing of JSON names matches the .NET names. You can customize JSON name casing.</a:t>
            </a:r>
          </a:p>
          <a:p>
            <a:pPr lvl="1">
              <a:buFont typeface="Arial" panose="020B0604020202020204" pitchFamily="34" charset="0"/>
              <a:buChar char="•"/>
            </a:pPr>
            <a:r>
              <a:rPr lang="en-US" sz="2400" dirty="0"/>
              <a:t>Circular references are detected and exceptions thrown.</a:t>
            </a:r>
          </a:p>
          <a:p>
            <a:pPr lvl="1">
              <a:buFont typeface="Arial" panose="020B0604020202020204" pitchFamily="34" charset="0"/>
              <a:buChar char="•"/>
            </a:pPr>
            <a:r>
              <a:rPr lang="en-US" sz="2400" dirty="0"/>
              <a:t>Fields are excluded.</a:t>
            </a:r>
          </a:p>
        </p:txBody>
      </p:sp>
      <p:sp>
        <p:nvSpPr>
          <p:cNvPr id="4" name="Title 1">
            <a:extLst>
              <a:ext uri="{FF2B5EF4-FFF2-40B4-BE49-F238E27FC236}">
                <a16:creationId xmlns:a16="http://schemas.microsoft.com/office/drawing/2014/main" id="{C7004993-3048-4EF0-B8B0-26FEBF2B6863}"/>
              </a:ext>
            </a:extLst>
          </p:cNvPr>
          <p:cNvSpPr>
            <a:spLocks noGrp="1"/>
          </p:cNvSpPr>
          <p:nvPr>
            <p:ph type="title"/>
          </p:nvPr>
        </p:nvSpPr>
        <p:spPr>
          <a:xfrm>
            <a:off x="1096963" y="287338"/>
            <a:ext cx="10058400" cy="1449387"/>
          </a:xfrm>
        </p:spPr>
        <p:txBody>
          <a:bodyPr>
            <a:normAutofit fontScale="90000"/>
          </a:bodyPr>
          <a:lstStyle/>
          <a:p>
            <a:r>
              <a:rPr lang="en-US" dirty="0"/>
              <a:t>JSON - JavaScript Object Notation</a:t>
            </a:r>
            <a:br>
              <a:rPr lang="en-US" dirty="0"/>
            </a:br>
            <a:r>
              <a:rPr lang="en-US" sz="1400" dirty="0">
                <a:hlinkClick r:id="rId2"/>
              </a:rPr>
              <a:t>https://docs.microsoft.com/en-us/dotnet/csharp/programming-guide/concepts/serialization</a:t>
            </a:r>
            <a:r>
              <a:rPr lang="en-US" sz="1400">
                <a:hlinkClick r:id="rId2"/>
              </a:rPr>
              <a:t>/#json-serialization</a:t>
            </a:r>
            <a:endParaRPr lang="en-US" dirty="0"/>
          </a:p>
        </p:txBody>
      </p:sp>
    </p:spTree>
    <p:extLst>
      <p:ext uri="{BB962C8B-B14F-4D97-AF65-F5344CB8AC3E}">
        <p14:creationId xmlns:p14="http://schemas.microsoft.com/office/powerpoint/2010/main" val="169333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EC63-D760-44B8-8C56-6522EE83114F}"/>
              </a:ext>
            </a:extLst>
          </p:cNvPr>
          <p:cNvSpPr>
            <a:spLocks noGrp="1"/>
          </p:cNvSpPr>
          <p:nvPr>
            <p:ph type="title"/>
          </p:nvPr>
        </p:nvSpPr>
        <p:spPr/>
        <p:txBody>
          <a:bodyPr>
            <a:normAutofit/>
          </a:bodyPr>
          <a:lstStyle/>
          <a:p>
            <a:r>
              <a:rPr lang="en-US" dirty="0"/>
              <a:t>JSON – Deserialization</a:t>
            </a:r>
            <a:br>
              <a:rPr lang="en-US" dirty="0"/>
            </a:br>
            <a:r>
              <a:rPr lang="en-US" sz="1400" dirty="0">
                <a:hlinkClick r:id="rId2"/>
              </a:rPr>
              <a:t>https://docs.microsoft.com/en-us/dotnet/standard/serialization/system-text-json-how-to</a:t>
            </a:r>
            <a:endParaRPr lang="en-US" dirty="0"/>
          </a:p>
        </p:txBody>
      </p:sp>
      <p:pic>
        <p:nvPicPr>
          <p:cNvPr id="4" name="Content Placeholder 3">
            <a:extLst>
              <a:ext uri="{FF2B5EF4-FFF2-40B4-BE49-F238E27FC236}">
                <a16:creationId xmlns:a16="http://schemas.microsoft.com/office/drawing/2014/main" id="{FD7BD93E-62F6-48FE-8EA6-119068397F78}"/>
              </a:ext>
            </a:extLst>
          </p:cNvPr>
          <p:cNvPicPr>
            <a:picLocks noGrp="1" noChangeAspect="1"/>
          </p:cNvPicPr>
          <p:nvPr>
            <p:ph idx="1"/>
          </p:nvPr>
        </p:nvPicPr>
        <p:blipFill>
          <a:blip r:embed="rId3"/>
          <a:stretch>
            <a:fillRect/>
          </a:stretch>
        </p:blipFill>
        <p:spPr>
          <a:xfrm>
            <a:off x="287296" y="2492252"/>
            <a:ext cx="11678367" cy="372590"/>
          </a:xfrm>
          <a:prstGeom prst="rect">
            <a:avLst/>
          </a:prstGeom>
        </p:spPr>
      </p:pic>
      <p:sp>
        <p:nvSpPr>
          <p:cNvPr id="5" name="Rectangle 4">
            <a:extLst>
              <a:ext uri="{FF2B5EF4-FFF2-40B4-BE49-F238E27FC236}">
                <a16:creationId xmlns:a16="http://schemas.microsoft.com/office/drawing/2014/main" id="{0AC9F617-35D7-4E9C-9726-9ACBB8907CF3}"/>
              </a:ext>
            </a:extLst>
          </p:cNvPr>
          <p:cNvSpPr/>
          <p:nvPr/>
        </p:nvSpPr>
        <p:spPr>
          <a:xfrm>
            <a:off x="1009650" y="2048560"/>
            <a:ext cx="10301287" cy="461665"/>
          </a:xfrm>
          <a:prstGeom prst="rect">
            <a:avLst/>
          </a:prstGeom>
        </p:spPr>
        <p:txBody>
          <a:bodyPr wrap="square">
            <a:spAutoFit/>
          </a:bodyPr>
          <a:lstStyle/>
          <a:p>
            <a:r>
              <a:rPr lang="en-US" sz="2400" dirty="0"/>
              <a:t>Read JSON from a string and create an instance of the </a:t>
            </a:r>
            <a:r>
              <a:rPr lang="en-US" sz="2400" dirty="0" err="1"/>
              <a:t>WeatherForecast</a:t>
            </a:r>
            <a:r>
              <a:rPr lang="en-US" sz="2400" dirty="0"/>
              <a:t> class.</a:t>
            </a:r>
          </a:p>
        </p:txBody>
      </p:sp>
      <p:sp>
        <p:nvSpPr>
          <p:cNvPr id="6" name="Rectangle 5">
            <a:extLst>
              <a:ext uri="{FF2B5EF4-FFF2-40B4-BE49-F238E27FC236}">
                <a16:creationId xmlns:a16="http://schemas.microsoft.com/office/drawing/2014/main" id="{D26A3451-3771-4537-B3A4-BDBC9C0DF364}"/>
              </a:ext>
            </a:extLst>
          </p:cNvPr>
          <p:cNvSpPr/>
          <p:nvPr/>
        </p:nvSpPr>
        <p:spPr>
          <a:xfrm>
            <a:off x="1009650" y="3067341"/>
            <a:ext cx="10301288" cy="461665"/>
          </a:xfrm>
          <a:prstGeom prst="rect">
            <a:avLst/>
          </a:prstGeom>
        </p:spPr>
        <p:txBody>
          <a:bodyPr wrap="square">
            <a:spAutoFit/>
          </a:bodyPr>
          <a:lstStyle/>
          <a:p>
            <a:r>
              <a:rPr lang="en-US" sz="2400" dirty="0"/>
              <a:t>Deserialize from a file by using synchronous code. Read the file into a string.</a:t>
            </a:r>
            <a:endParaRPr lang="en-US" dirty="0"/>
          </a:p>
        </p:txBody>
      </p:sp>
      <p:pic>
        <p:nvPicPr>
          <p:cNvPr id="7" name="Picture 6">
            <a:extLst>
              <a:ext uri="{FF2B5EF4-FFF2-40B4-BE49-F238E27FC236}">
                <a16:creationId xmlns:a16="http://schemas.microsoft.com/office/drawing/2014/main" id="{4E85F6BA-56A7-40ED-8259-0D9AB2BC4EDF}"/>
              </a:ext>
            </a:extLst>
          </p:cNvPr>
          <p:cNvPicPr>
            <a:picLocks noChangeAspect="1"/>
          </p:cNvPicPr>
          <p:nvPr/>
        </p:nvPicPr>
        <p:blipFill>
          <a:blip r:embed="rId4"/>
          <a:stretch>
            <a:fillRect/>
          </a:stretch>
        </p:blipFill>
        <p:spPr>
          <a:xfrm>
            <a:off x="287296" y="3578511"/>
            <a:ext cx="11678367" cy="959777"/>
          </a:xfrm>
          <a:prstGeom prst="rect">
            <a:avLst/>
          </a:prstGeom>
        </p:spPr>
      </p:pic>
      <p:sp>
        <p:nvSpPr>
          <p:cNvPr id="8" name="Rectangle 7">
            <a:extLst>
              <a:ext uri="{FF2B5EF4-FFF2-40B4-BE49-F238E27FC236}">
                <a16:creationId xmlns:a16="http://schemas.microsoft.com/office/drawing/2014/main" id="{B973143D-341F-493D-BF1F-C31B00251E5F}"/>
              </a:ext>
            </a:extLst>
          </p:cNvPr>
          <p:cNvSpPr/>
          <p:nvPr/>
        </p:nvSpPr>
        <p:spPr>
          <a:xfrm>
            <a:off x="287295" y="4767557"/>
            <a:ext cx="11678367" cy="461665"/>
          </a:xfrm>
          <a:prstGeom prst="rect">
            <a:avLst/>
          </a:prstGeom>
        </p:spPr>
        <p:txBody>
          <a:bodyPr wrap="square">
            <a:spAutoFit/>
          </a:bodyPr>
          <a:lstStyle/>
          <a:p>
            <a:r>
              <a:rPr lang="en-US" sz="2400" dirty="0"/>
              <a:t>To deserialize from a file by using asynchronous code. Call the </a:t>
            </a:r>
            <a:r>
              <a:rPr lang="en-US" sz="2400" b="1" i="1" dirty="0" err="1"/>
              <a:t>DeserializeAsync</a:t>
            </a:r>
            <a:r>
              <a:rPr lang="en-US" sz="2400" dirty="0"/>
              <a:t> method.</a:t>
            </a:r>
          </a:p>
        </p:txBody>
      </p:sp>
      <p:pic>
        <p:nvPicPr>
          <p:cNvPr id="9" name="Picture 8">
            <a:extLst>
              <a:ext uri="{FF2B5EF4-FFF2-40B4-BE49-F238E27FC236}">
                <a16:creationId xmlns:a16="http://schemas.microsoft.com/office/drawing/2014/main" id="{F80AD912-D471-43F3-B82A-63F8E33FCB21}"/>
              </a:ext>
            </a:extLst>
          </p:cNvPr>
          <p:cNvPicPr>
            <a:picLocks noChangeAspect="1"/>
          </p:cNvPicPr>
          <p:nvPr/>
        </p:nvPicPr>
        <p:blipFill>
          <a:blip r:embed="rId5"/>
          <a:stretch>
            <a:fillRect/>
          </a:stretch>
        </p:blipFill>
        <p:spPr>
          <a:xfrm>
            <a:off x="226339" y="5172985"/>
            <a:ext cx="11678366" cy="1465731"/>
          </a:xfrm>
          <a:prstGeom prst="rect">
            <a:avLst/>
          </a:prstGeom>
          <a:effectLst>
            <a:glow rad="50800">
              <a:schemeClr val="bg1"/>
            </a:glow>
          </a:effectLst>
        </p:spPr>
      </p:pic>
    </p:spTree>
    <p:extLst>
      <p:ext uri="{BB962C8B-B14F-4D97-AF65-F5344CB8AC3E}">
        <p14:creationId xmlns:p14="http://schemas.microsoft.com/office/powerpoint/2010/main" val="384238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C7CFB-E562-49B3-92EA-77A6BE4F9113}"/>
              </a:ext>
            </a:extLst>
          </p:cNvPr>
          <p:cNvPicPr>
            <a:picLocks noChangeAspect="1"/>
          </p:cNvPicPr>
          <p:nvPr/>
        </p:nvPicPr>
        <p:blipFill>
          <a:blip r:embed="rId2">
            <a:alphaModFix amt="25000"/>
          </a:blip>
          <a:stretch>
            <a:fillRect/>
          </a:stretch>
        </p:blipFill>
        <p:spPr>
          <a:xfrm>
            <a:off x="8921937" y="386496"/>
            <a:ext cx="3006351" cy="6184166"/>
          </a:xfrm>
          <a:prstGeom prst="rect">
            <a:avLst/>
          </a:prstGeom>
          <a:ln w="12700">
            <a:solidFill>
              <a:schemeClr val="accent1"/>
            </a:solidFill>
          </a:ln>
        </p:spPr>
      </p:pic>
      <p:sp>
        <p:nvSpPr>
          <p:cNvPr id="3" name="Content Placeholder 2">
            <a:extLst>
              <a:ext uri="{FF2B5EF4-FFF2-40B4-BE49-F238E27FC236}">
                <a16:creationId xmlns:a16="http://schemas.microsoft.com/office/drawing/2014/main" id="{72E7D704-0089-4833-94C0-A69DBB23B9BA}"/>
              </a:ext>
            </a:extLst>
          </p:cNvPr>
          <p:cNvSpPr>
            <a:spLocks noGrp="1"/>
          </p:cNvSpPr>
          <p:nvPr>
            <p:ph idx="1"/>
          </p:nvPr>
        </p:nvSpPr>
        <p:spPr>
          <a:xfrm>
            <a:off x="459581" y="1989139"/>
            <a:ext cx="11272838" cy="4283074"/>
          </a:xfrm>
        </p:spPr>
        <p:txBody>
          <a:bodyPr>
            <a:normAutofit fontScale="92500"/>
          </a:bodyPr>
          <a:lstStyle/>
          <a:p>
            <a:pPr lvl="1">
              <a:buFont typeface="Arial" panose="020B0604020202020204" pitchFamily="34" charset="0"/>
              <a:buChar char="•"/>
            </a:pPr>
            <a:r>
              <a:rPr lang="en-US" sz="2400" dirty="0"/>
              <a:t>By </a:t>
            </a:r>
            <a:r>
              <a:rPr lang="en-US" sz="2400" u="sng" dirty="0"/>
              <a:t>default</a:t>
            </a:r>
            <a:r>
              <a:rPr lang="en-US" sz="2400" dirty="0"/>
              <a:t>, property name matching is case-sensitive. You can specify case-insensitivity.</a:t>
            </a:r>
          </a:p>
          <a:p>
            <a:pPr lvl="1">
              <a:buFont typeface="Arial" panose="020B0604020202020204" pitchFamily="34" charset="0"/>
              <a:buChar char="•"/>
            </a:pPr>
            <a:r>
              <a:rPr lang="en-US" sz="2400" b="1" i="1" dirty="0"/>
              <a:t>read-only</a:t>
            </a:r>
            <a:r>
              <a:rPr lang="en-US" sz="2400" dirty="0"/>
              <a:t> properties are ignored. No exception is thrown.</a:t>
            </a:r>
          </a:p>
          <a:p>
            <a:pPr lvl="1">
              <a:buFont typeface="Arial" panose="020B0604020202020204" pitchFamily="34" charset="0"/>
              <a:buChar char="•"/>
            </a:pPr>
            <a:r>
              <a:rPr lang="en-US" sz="2400" dirty="0"/>
              <a:t>Deserialization to reference types without a </a:t>
            </a:r>
            <a:r>
              <a:rPr lang="en-US" sz="2400" dirty="0" err="1"/>
              <a:t>parameterless</a:t>
            </a:r>
            <a:r>
              <a:rPr lang="en-US" sz="2400" dirty="0"/>
              <a:t> constructor isn't supported.</a:t>
            </a:r>
          </a:p>
          <a:p>
            <a:pPr lvl="1">
              <a:buFont typeface="Arial" panose="020B0604020202020204" pitchFamily="34" charset="0"/>
              <a:buChar char="•"/>
            </a:pPr>
            <a:r>
              <a:rPr lang="en-US" sz="2400" dirty="0"/>
              <a:t>Deserialization to immutable objects or read-only properties isn't supported.</a:t>
            </a:r>
          </a:p>
          <a:p>
            <a:pPr lvl="1">
              <a:buFont typeface="Arial" panose="020B0604020202020204" pitchFamily="34" charset="0"/>
              <a:buChar char="•"/>
            </a:pPr>
            <a:r>
              <a:rPr lang="en-US" sz="2400" dirty="0"/>
              <a:t>By default, enums are supported as numbers. You can serialize enum names as strings.</a:t>
            </a:r>
          </a:p>
          <a:p>
            <a:pPr lvl="1">
              <a:buFont typeface="Arial" panose="020B0604020202020204" pitchFamily="34" charset="0"/>
              <a:buChar char="•"/>
            </a:pPr>
            <a:r>
              <a:rPr lang="en-US" sz="2400" dirty="0"/>
              <a:t>Fields aren't supported.</a:t>
            </a:r>
          </a:p>
          <a:p>
            <a:pPr lvl="1">
              <a:buFont typeface="Arial" panose="020B0604020202020204" pitchFamily="34" charset="0"/>
              <a:buChar char="•"/>
            </a:pPr>
            <a:r>
              <a:rPr lang="en-US" sz="2400" dirty="0"/>
              <a:t>Comments or trailing commas in the JSON throw exceptions. You can allow comments and trailing commas.</a:t>
            </a:r>
          </a:p>
          <a:p>
            <a:pPr lvl="1">
              <a:buFont typeface="Arial" panose="020B0604020202020204" pitchFamily="34" charset="0"/>
              <a:buChar char="•"/>
            </a:pPr>
            <a:r>
              <a:rPr lang="en-US" sz="2400" dirty="0"/>
              <a:t>The default maximum depth is 64.</a:t>
            </a:r>
          </a:p>
          <a:p>
            <a:pPr lvl="1">
              <a:buFont typeface="Arial" panose="020B0604020202020204" pitchFamily="34" charset="0"/>
              <a:buChar char="•"/>
            </a:pPr>
            <a:r>
              <a:rPr lang="en-US" sz="2400" dirty="0">
                <a:hlinkClick r:id="rId3"/>
              </a:rPr>
              <a:t>Learn to “Pretty-Print” your JSON</a:t>
            </a:r>
            <a:r>
              <a:rPr lang="en-US" sz="2400" dirty="0"/>
              <a:t> </a:t>
            </a:r>
            <a:r>
              <a:rPr lang="en-US" sz="2400" dirty="0">
                <a:sym typeface="Wingdings" panose="05000000000000000000" pitchFamily="2" charset="2"/>
              </a:rPr>
              <a:t>           </a:t>
            </a:r>
            <a:endParaRPr lang="en-US" sz="2400" dirty="0"/>
          </a:p>
        </p:txBody>
      </p:sp>
      <p:sp>
        <p:nvSpPr>
          <p:cNvPr id="4" name="Title 1">
            <a:extLst>
              <a:ext uri="{FF2B5EF4-FFF2-40B4-BE49-F238E27FC236}">
                <a16:creationId xmlns:a16="http://schemas.microsoft.com/office/drawing/2014/main" id="{9A2FE0DA-06A1-4D4D-94D4-325BDE4E9358}"/>
              </a:ext>
            </a:extLst>
          </p:cNvPr>
          <p:cNvSpPr>
            <a:spLocks noGrp="1"/>
          </p:cNvSpPr>
          <p:nvPr>
            <p:ph type="title"/>
          </p:nvPr>
        </p:nvSpPr>
        <p:spPr>
          <a:xfrm>
            <a:off x="1096963" y="287338"/>
            <a:ext cx="10058400" cy="1449387"/>
          </a:xfrm>
        </p:spPr>
        <p:txBody>
          <a:bodyPr>
            <a:normAutofit/>
          </a:bodyPr>
          <a:lstStyle/>
          <a:p>
            <a:r>
              <a:rPr lang="en-US" dirty="0"/>
              <a:t>JSON – Deserialization Behavior</a:t>
            </a:r>
            <a:br>
              <a:rPr lang="en-US" dirty="0"/>
            </a:br>
            <a:r>
              <a:rPr lang="en-US" sz="1400" dirty="0">
                <a:hlinkClick r:id="rId4"/>
              </a:rPr>
              <a:t>https://docs.microsoft.com/en-us/dotnet/standard/serialization/system-text-json-how-to#deserialization-behavior</a:t>
            </a:r>
            <a:endParaRPr lang="en-US" dirty="0"/>
          </a:p>
        </p:txBody>
      </p:sp>
    </p:spTree>
    <p:extLst>
      <p:ext uri="{BB962C8B-B14F-4D97-AF65-F5344CB8AC3E}">
        <p14:creationId xmlns:p14="http://schemas.microsoft.com/office/powerpoint/2010/main" val="950376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1271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Serialization</vt:lpstr>
      <vt:lpstr>Serialization is the process of converting an object into a stream of bytes to store an object, a database, or file. Serialization saves the state of an object to be able to recreate it later. The reverse process is called deserialization.</vt:lpstr>
      <vt:lpstr>Serialization – Uses https://docs.microsoft.com/en-us/dotnet/csharp/programming-guide/concepts/serialization/#uses-for-serialization</vt:lpstr>
      <vt:lpstr>JSON - JavaScript Object Notation https://docs.microsoft.com/en-us/dotnet/csharp/programming-guide/concepts/serialization/#json-serialization https://docs.microsoft.com/en-us/dotnet/standard/serialization/system-text-json-how-to</vt:lpstr>
      <vt:lpstr>JSON - JavaScript Object Notation https://docs.microsoft.com/en-us/dotnet/csharp/programming-guide/concepts/serialization/#json-serialization https://docs.microsoft.com/en-us/dotnet/standard/serialization/system-text-json-how-to</vt:lpstr>
      <vt:lpstr>Async JSON - JavaScript Object Notation https://docs.microsoft.com/en-us/dotnet/csharp/programming-guide/concepts/serialization/#json-serialization https://docs.microsoft.com/en-us/dotnet/standard/serialization/system-text-json-how-to</vt:lpstr>
      <vt:lpstr>JSON - JavaScript Object Notation https://docs.microsoft.com/en-us/dotnet/csharp/programming-guide/concepts/serialization/#json-serialization</vt:lpstr>
      <vt:lpstr>JSON – Deserialization https://docs.microsoft.com/en-us/dotnet/standard/serialization/system-text-json-how-to</vt:lpstr>
      <vt:lpstr>JSON – Deserialization Behavior https://docs.microsoft.com/en-us/dotnet/standard/serialization/system-text-json-how-to#deserialization-behavior</vt:lpstr>
      <vt:lpstr>XML Serialization https://docs.microsoft.com/en-us/dotnet/csharp/programming-guide/concepts/serialization/#binary-and-xml-serialization</vt:lpstr>
      <vt:lpstr>XML Serialization https://docs.microsoft.com/en-us/dotnet/csharp/programming-guide/concepts/serialization/#binary-and-xml-serialization</vt:lpstr>
      <vt:lpstr>Modifiers – Async https://docs.microsoft.com/en-us/dotnet/csharp/language-reference/keywords/async</vt:lpstr>
      <vt:lpstr>Modifiers – Async https://docs.microsoft.com/en-us/dotnet/csharp/language-reference/keywords/async</vt:lpstr>
      <vt:lpstr>Modifiers – Async (in action) https://docs.microsoft.com/en-us/dotnet/csharp/programming-guide/concepts/async/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2020-02-23T19:05:49Z</dcterms:created>
  <dcterms:modified xsi:type="dcterms:W3CDTF">2020-03-12T20:28:35Z</dcterms:modified>
</cp:coreProperties>
</file>