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82" r:id="rId5"/>
    <p:sldId id="265" r:id="rId6"/>
    <p:sldId id="278" r:id="rId7"/>
    <p:sldId id="279" r:id="rId8"/>
    <p:sldId id="275" r:id="rId9"/>
    <p:sldId id="277" r:id="rId10"/>
    <p:sldId id="262" r:id="rId11"/>
    <p:sldId id="261" r:id="rId12"/>
    <p:sldId id="263" r:id="rId13"/>
    <p:sldId id="280" r:id="rId14"/>
    <p:sldId id="264" r:id="rId15"/>
    <p:sldId id="269" r:id="rId16"/>
    <p:sldId id="268" r:id="rId17"/>
    <p:sldId id="281" r:id="rId18"/>
    <p:sldId id="267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E0D8D-853B-4441-93B0-6A06E33C4E41}">
          <p14:sldIdLst>
            <p14:sldId id="257"/>
            <p14:sldId id="258"/>
            <p14:sldId id="259"/>
            <p14:sldId id="282"/>
            <p14:sldId id="265"/>
            <p14:sldId id="278"/>
            <p14:sldId id="279"/>
            <p14:sldId id="275"/>
            <p14:sldId id="277"/>
            <p14:sldId id="262"/>
            <p14:sldId id="261"/>
            <p14:sldId id="263"/>
            <p14:sldId id="280"/>
            <p14:sldId id="264"/>
            <p14:sldId id="269"/>
            <p14:sldId id="268"/>
            <p14:sldId id="281"/>
            <p14:sldId id="26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8EAB0-3751-46F9-9D7A-C6442A8318B8}" v="177" dt="2020-03-12T18:45:3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collec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list-1?view=netframework-4.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framework-4.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?view=netframework-4.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api/system.collections.generic.dictionary-2?view=netframework-4.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ortedlist-2?view=netframework-4.8" TargetMode="External"/><Relationship Id="rId2" Type="http://schemas.openxmlformats.org/officeDocument/2006/relationships/hyperlink" Target="https://docs.microsoft.com/en-us/dotnet/api/system.collections.generic.sortedset-1?view=netframework-4.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api/system.collections.generic.sortedlist-2?view=netframework-4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sortedset-1?view=netframework-4.8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queue-1?view=netframework-4.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docs.microsoft.com/en-us/dotnet/api/system.collections.generic.queue-1?view=netframework-4.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framework-4.8" TargetMode="External"/><Relationship Id="rId2" Type="http://schemas.openxmlformats.org/officeDocument/2006/relationships/hyperlink" Target="https://docs.microsoft.com/en-us/dotnet/api/system.collections.generic.stack-1.push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concurrent.concurrentqueue-1?view=netframework-4.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.push?view=netframework-4.8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array?view=netcore-3.1" TargetMode="External"/><Relationship Id="rId2" Type="http://schemas.openxmlformats.org/officeDocument/2006/relationships/hyperlink" Target="https://docs.microsoft.com/en-us/dotnet/csharp/programming-guide/array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dotnet/standard/generics/?view=netcore-3.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generics/generic-clas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core-3.1" TargetMode="External"/><Relationship Id="rId2" Type="http://schemas.openxmlformats.org/officeDocument/2006/relationships/hyperlink" Target="https://docs.microsoft.com/en-us/dotnet/standard/generics/collections?view=net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generics/?view=netcore-3.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standard/generics/?view=netcore-3.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core-3.1" TargetMode="External"/><Relationship Id="rId2" Type="http://schemas.openxmlformats.org/officeDocument/2006/relationships/hyperlink" Target="https://docs.microsoft.com/en-us/dotnet/csharp/programming-guide/gener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enerics/?view=netcore-3.1" TargetMode="External"/><Relationship Id="rId2" Type="http://schemas.openxmlformats.org/officeDocument/2006/relationships/hyperlink" Target="https://docs.microsoft.com/en-us/dotnet/csharp/programming-guide/generi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Collections</a:t>
            </a:r>
            <a:br>
              <a:rPr lang="en-US" sz="8000" dirty="0"/>
            </a:br>
            <a:r>
              <a:rPr lang="en-US" sz="8000" dirty="0">
                <a:solidFill>
                  <a:srgbClr val="FF0000"/>
                </a:solidFill>
              </a:rPr>
              <a:t>ADD GENERIC CLASS!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F937B-3EB0-4D10-9CE3-D55653631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906" y="1870659"/>
            <a:ext cx="5589566" cy="4801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CA45C8-FF25-4E4F-9772-CB0861F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List&lt;T&gt;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https://docs.microsoft.com/en-us/dotnet/csharp/programming-guide/concepts/collections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https://docs.microsoft.com/en-us/dotnet/api/system.collections.generic.list-1?view=netframework-4.8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0A086-3FA9-401E-B517-DE3ED5BBFA9C}"/>
              </a:ext>
            </a:extLst>
          </p:cNvPr>
          <p:cNvSpPr/>
          <p:nvPr/>
        </p:nvSpPr>
        <p:spPr>
          <a:xfrm>
            <a:off x="295528" y="1947928"/>
            <a:ext cx="5858254" cy="41549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List&lt;T&gt; represents a strongly typed list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Elements can be accessed by (zero-based)  index[].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Provides methods to search, sort, and manipulate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List&lt;T&gt; class is the generic equivalent of the (Deprecated) </a:t>
            </a:r>
            <a:r>
              <a:rPr lang="en-US" sz="2200" dirty="0" err="1"/>
              <a:t>ArrayList</a:t>
            </a:r>
            <a:r>
              <a:rPr lang="en-US" sz="2200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implements the </a:t>
            </a:r>
            <a:r>
              <a:rPr lang="en-US" sz="2200" dirty="0" err="1"/>
              <a:t>IList</a:t>
            </a:r>
            <a:r>
              <a:rPr lang="en-US" sz="2200" dirty="0"/>
              <a:t>&lt;T&gt; generic interface by using an array whose size is dynamically increased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List&lt;T&gt; is not guaranteed to be sorted. </a:t>
            </a:r>
          </a:p>
        </p:txBody>
      </p:sp>
    </p:spTree>
    <p:extLst>
      <p:ext uri="{BB962C8B-B14F-4D97-AF65-F5344CB8AC3E}">
        <p14:creationId xmlns:p14="http://schemas.microsoft.com/office/powerpoint/2010/main" val="179429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19E-6689-4528-B135-6DD7BE30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7EE52-B1C3-4F17-ABDF-A730D20D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599776"/>
            <a:ext cx="3050176" cy="260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197157-5121-4FAB-9F4F-92055E28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284" y="3315784"/>
            <a:ext cx="5849957" cy="2887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74B92-6039-4D02-9194-C7BA0EAABF04}"/>
              </a:ext>
            </a:extLst>
          </p:cNvPr>
          <p:cNvSpPr txBox="1"/>
          <p:nvPr/>
        </p:nvSpPr>
        <p:spPr>
          <a:xfrm>
            <a:off x="4872285" y="2731009"/>
            <a:ext cx="584995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‘content initializer’ to add content of the specified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‘foreach’ to iterate through the List.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5B4E5-F4FC-4ACE-A128-16C24597C89B}"/>
              </a:ext>
            </a:extLst>
          </p:cNvPr>
          <p:cNvSpPr txBox="1"/>
          <p:nvPr/>
        </p:nvSpPr>
        <p:spPr>
          <a:xfrm>
            <a:off x="1097280" y="2676446"/>
            <a:ext cx="30501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content using  .Add().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‘foreach’ to iterate through the List.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2FD85-DCBA-4FBD-81ED-5DE62E854F96}"/>
              </a:ext>
            </a:extLst>
          </p:cNvPr>
          <p:cNvSpPr/>
          <p:nvPr/>
        </p:nvSpPr>
        <p:spPr>
          <a:xfrm>
            <a:off x="1097280" y="19989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 List&lt;T&gt;() represents a list of objects that can be accessed by index. Methods to search, sort, and modify lists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350888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FAB0-2B07-463F-8D53-0FEA63E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5AC2-5A46-4E1B-88AF-9D280318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Represents a collection of </a:t>
            </a:r>
            <a:r>
              <a:rPr lang="en-US" sz="2400" b="1" i="1" dirty="0"/>
              <a:t>key</a:t>
            </a:r>
            <a:r>
              <a:rPr lang="en-US" sz="2400" dirty="0"/>
              <a:t>/</a:t>
            </a:r>
            <a:r>
              <a:rPr lang="en-US" sz="2400" b="1" i="1" dirty="0"/>
              <a:t>value</a:t>
            </a:r>
            <a:r>
              <a:rPr lang="en-US" sz="2400" dirty="0"/>
              <a:t> pairs.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u="sng" dirty="0">
                <a:hlinkClick r:id="rId2"/>
              </a:rPr>
              <a:t>Dictionary&lt;</a:t>
            </a:r>
            <a:r>
              <a:rPr lang="en-US" sz="2400" u="sng" dirty="0" err="1">
                <a:hlinkClick r:id="rId2"/>
              </a:rPr>
              <a:t>TKey,TValue</a:t>
            </a:r>
            <a:r>
              <a:rPr lang="en-US" sz="2400" u="sng" dirty="0">
                <a:hlinkClick r:id="rId2"/>
              </a:rPr>
              <a:t>&gt;</a:t>
            </a:r>
            <a:r>
              <a:rPr lang="en-US" sz="2400" dirty="0"/>
              <a:t> generic class provides a mapping from a set of </a:t>
            </a:r>
            <a:r>
              <a:rPr lang="en-US" sz="2400" b="1" i="1" dirty="0"/>
              <a:t>keys</a:t>
            </a:r>
            <a:r>
              <a:rPr lang="en-US" sz="2400" dirty="0"/>
              <a:t> to a set of </a:t>
            </a:r>
            <a:r>
              <a:rPr lang="en-US" sz="2400" b="1" i="1" dirty="0"/>
              <a:t>values</a:t>
            </a:r>
            <a:r>
              <a:rPr lang="en-US" sz="2400" dirty="0"/>
              <a:t>. A </a:t>
            </a:r>
            <a:r>
              <a:rPr lang="en-US" sz="2400" b="1" i="1" dirty="0"/>
              <a:t>key</a:t>
            </a:r>
            <a:r>
              <a:rPr lang="en-US" sz="2400" dirty="0"/>
              <a:t> and its </a:t>
            </a:r>
            <a:r>
              <a:rPr lang="en-US" sz="2400" b="1" i="1" dirty="0"/>
              <a:t>value</a:t>
            </a:r>
            <a:r>
              <a:rPr lang="en-US" sz="2400" dirty="0"/>
              <a:t> must be added at the same time.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key</a:t>
            </a:r>
            <a:r>
              <a:rPr lang="en-US" sz="2400" dirty="0"/>
              <a:t> cannot be null, but a </a:t>
            </a:r>
            <a:r>
              <a:rPr lang="en-US" sz="2400" b="1" i="1" dirty="0"/>
              <a:t>value</a:t>
            </a:r>
            <a:r>
              <a:rPr lang="en-US" sz="2400" dirty="0"/>
              <a:t> can be, if its type </a:t>
            </a:r>
            <a:r>
              <a:rPr lang="en-US" sz="2400" b="1" i="1" dirty="0"/>
              <a:t>TValue</a:t>
            </a:r>
            <a:r>
              <a:rPr lang="en-US" sz="2400" dirty="0"/>
              <a:t> is a reference type.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 elements are added to a </a:t>
            </a:r>
            <a:r>
              <a:rPr lang="en-US" sz="2400" u="sng" dirty="0">
                <a:hlinkClick r:id="rId2"/>
              </a:rPr>
              <a:t>Dictionary&lt;</a:t>
            </a:r>
            <a:r>
              <a:rPr lang="en-US" sz="2400" u="sng" dirty="0" err="1">
                <a:hlinkClick r:id="rId2"/>
              </a:rPr>
              <a:t>TKey,TValue</a:t>
            </a:r>
            <a:r>
              <a:rPr lang="en-US" sz="2400" u="sng" dirty="0">
                <a:hlinkClick r:id="rId2"/>
              </a:rPr>
              <a:t>&gt;</a:t>
            </a:r>
            <a:r>
              <a:rPr lang="en-US" sz="2400" dirty="0"/>
              <a:t>, the capacity is automatically increased as required by reallocating the internal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92D72-A94E-41B1-880C-2C351E94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56196"/>
            <a:ext cx="4932180" cy="3760788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958203-97BB-4405-A017-EBEF6389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Dictionary</a:t>
            </a:r>
            <a:r>
              <a:rPr lang="en-US" b="1" dirty="0"/>
              <a:t>&lt;</a:t>
            </a:r>
            <a:r>
              <a:rPr lang="en-US" dirty="0" err="1"/>
              <a:t>TKey,TValue</a:t>
            </a:r>
            <a:r>
              <a:rPr lang="en-US" b="1" dirty="0"/>
              <a:t>&gt;</a:t>
            </a:r>
            <a:r>
              <a:rPr lang="en-US" dirty="0"/>
              <a:t> – Usage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6DFB4-642F-4A83-94EF-7C9707DF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44" y="2059673"/>
            <a:ext cx="4754858" cy="1876917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F0498-CCB4-40DE-BDFF-F99B47378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143" y="3936590"/>
            <a:ext cx="4754858" cy="1876917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1751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EFD9-2664-4129-AB8D-0EA5E5DB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902013"/>
            <a:ext cx="11152094" cy="3760891"/>
          </a:xfrm>
        </p:spPr>
        <p:txBody>
          <a:bodyPr/>
          <a:lstStyle/>
          <a:p>
            <a:r>
              <a:rPr lang="en-US" sz="2400" dirty="0"/>
              <a:t>The foreach statement returns an object representing the key/value pair in the collection. Since the </a:t>
            </a:r>
            <a:r>
              <a:rPr lang="en-US" sz="2400" b="1" i="1" dirty="0"/>
              <a:t>Dictionary&lt;</a:t>
            </a:r>
            <a:r>
              <a:rPr lang="en-US" sz="2400" b="1" i="1" dirty="0" err="1"/>
              <a:t>TKey,TValue</a:t>
            </a:r>
            <a:r>
              <a:rPr lang="en-US" sz="2400" b="1" i="1" dirty="0"/>
              <a:t>&gt; </a:t>
            </a:r>
            <a:r>
              <a:rPr lang="en-US" sz="2400" dirty="0"/>
              <a:t>is a collection of keys and values, the element type is not the type of the key or the type of the value. Instead, the element type is a </a:t>
            </a:r>
            <a:r>
              <a:rPr lang="en-US" sz="2400" b="1" i="1" dirty="0" err="1"/>
              <a:t>KeyValuePair</a:t>
            </a:r>
            <a:r>
              <a:rPr lang="en-US" sz="2400" b="1" i="1" dirty="0"/>
              <a:t>&lt;</a:t>
            </a:r>
            <a:r>
              <a:rPr lang="en-US" sz="2400" b="1" i="1" dirty="0" err="1"/>
              <a:t>TKey,TValue</a:t>
            </a:r>
            <a:r>
              <a:rPr lang="en-US" sz="2400" b="1" i="1" dirty="0"/>
              <a:t>&gt; </a:t>
            </a:r>
            <a:r>
              <a:rPr lang="en-US" sz="2400" dirty="0"/>
              <a:t>of the key type and the value type. The foreach statement is a wrapper around the enumerator, which allows only reading from the collection, not writing to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AE948C-C939-42BD-9FA1-2576F24E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7F3C3-B7ED-4B2F-9783-636119D3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43" y="4408118"/>
            <a:ext cx="10307572" cy="18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960A-9141-4BF1-974A-451F351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SortedList</a:t>
            </a:r>
            <a:r>
              <a:rPr lang="en-US" sz="4800" dirty="0"/>
              <a:t>&lt;</a:t>
            </a:r>
            <a:r>
              <a:rPr lang="en-US" sz="4800" dirty="0" err="1"/>
              <a:t>TKey,TValue</a:t>
            </a:r>
            <a:r>
              <a:rPr lang="en-US" sz="4800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https://docs.microsoft.com/en-us/dotnet/api/system.collections.generic.sortedset-1?view=netframework-4.8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71B-771E-47C8-AEEB-B6A2B9C7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Represents a collection of key/value pairs that are sorted by key based on the associated </a:t>
            </a:r>
            <a:r>
              <a:rPr lang="en-US" sz="2000" dirty="0" err="1"/>
              <a:t>IComparer</a:t>
            </a:r>
            <a:r>
              <a:rPr lang="en-US" sz="2000" dirty="0"/>
              <a:t>&lt;T&gt;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 err="1">
                <a:hlinkClick r:id="rId3"/>
              </a:rPr>
              <a:t>SortedList</a:t>
            </a:r>
            <a:r>
              <a:rPr lang="en-US" sz="2000" u="sng" dirty="0">
                <a:hlinkClick r:id="rId3"/>
              </a:rPr>
              <a:t>&lt;</a:t>
            </a:r>
            <a:r>
              <a:rPr lang="en-US" sz="2000" u="sng" dirty="0" err="1">
                <a:hlinkClick r:id="rId3"/>
              </a:rPr>
              <a:t>TKey,TValue</a:t>
            </a:r>
            <a:r>
              <a:rPr lang="en-US" sz="2000" u="sng" dirty="0">
                <a:hlinkClick r:id="rId3"/>
              </a:rPr>
              <a:t>&gt;</a:t>
            </a:r>
            <a:r>
              <a:rPr lang="en-US" sz="2000" dirty="0"/>
              <a:t> is implemented as an array of key/value pairs, sorted by the key.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SortedList</a:t>
            </a:r>
            <a:r>
              <a:rPr lang="en-US" sz="2000" dirty="0"/>
              <a:t>&lt;</a:t>
            </a:r>
            <a:r>
              <a:rPr lang="en-US" sz="2000" dirty="0" err="1"/>
              <a:t>TKey</a:t>
            </a:r>
            <a:r>
              <a:rPr lang="en-US" sz="2000" dirty="0"/>
              <a:t>, TValue&gt;is similar to the </a:t>
            </a:r>
            <a:r>
              <a:rPr lang="en-US" sz="2000" dirty="0" err="1"/>
              <a:t>SortedDictionary</a:t>
            </a:r>
            <a:r>
              <a:rPr lang="en-US" sz="2000" dirty="0"/>
              <a:t>&lt;</a:t>
            </a:r>
            <a:r>
              <a:rPr lang="en-US" sz="2000" dirty="0" err="1"/>
              <a:t>TKey,TValue</a:t>
            </a:r>
            <a:r>
              <a:rPr lang="en-US" sz="2000" dirty="0"/>
              <a:t>&gt; generic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uses less memory than </a:t>
            </a: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has faster insertion and removal operations for </a:t>
            </a:r>
            <a:r>
              <a:rPr lang="en-US" sz="1600" u="sng" dirty="0"/>
              <a:t>unsorted</a:t>
            </a:r>
            <a:r>
              <a:rPr lang="en-US" sz="1600" dirty="0"/>
              <a:t>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the list is populated all at once from sorted data, </a:t>
            </a: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is faster than </a:t>
            </a: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supports efficient indexed retrieval of keys and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capacity can be decreased by calling .</a:t>
            </a:r>
            <a:r>
              <a:rPr lang="en-US" sz="2000" dirty="0" err="1"/>
              <a:t>TrimExcess</a:t>
            </a:r>
            <a:r>
              <a:rPr lang="en-US" sz="2000" dirty="0"/>
              <a:t>() or by setting the </a:t>
            </a:r>
            <a:r>
              <a:rPr lang="en-US" sz="2000" b="1" i="1" dirty="0"/>
              <a:t>Capacity</a:t>
            </a:r>
            <a:r>
              <a:rPr lang="en-US" sz="2000" dirty="0"/>
              <a:t> property explicitly.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‘</a:t>
            </a:r>
            <a:r>
              <a:rPr lang="en-US" sz="2000" b="1" i="1" dirty="0"/>
              <a:t>foreach</a:t>
            </a:r>
            <a:r>
              <a:rPr lang="en-US" sz="2000" dirty="0"/>
              <a:t>’ statement is a wrapper around the enumerator. It is readonly.</a:t>
            </a:r>
          </a:p>
        </p:txBody>
      </p:sp>
    </p:spTree>
    <p:extLst>
      <p:ext uri="{BB962C8B-B14F-4D97-AF65-F5344CB8AC3E}">
        <p14:creationId xmlns:p14="http://schemas.microsoft.com/office/powerpoint/2010/main" val="27388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CD9E57-6FBF-45CA-BE48-D57722F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6532002" cy="1449387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SortedList</a:t>
            </a:r>
            <a:r>
              <a:rPr lang="en-US" sz="4400" dirty="0"/>
              <a:t>&lt;</a:t>
            </a:r>
            <a:r>
              <a:rPr lang="en-US" sz="4400" dirty="0" err="1"/>
              <a:t>TKey,TValue</a:t>
            </a:r>
            <a:r>
              <a:rPr lang="en-US" sz="4400" dirty="0"/>
              <a:t>&gt;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https://docs.microsoft.com/en-us/dotnet/api/system.collections.generic.sortedlist-2?view=netframework-4.8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C117AE-0C35-4430-A462-AB2BC9C74F60}"/>
              </a:ext>
            </a:extLst>
          </p:cNvPr>
          <p:cNvGrpSpPr/>
          <p:nvPr/>
        </p:nvGrpSpPr>
        <p:grpSpPr>
          <a:xfrm>
            <a:off x="7546490" y="118856"/>
            <a:ext cx="3442958" cy="6209804"/>
            <a:chOff x="7546490" y="118856"/>
            <a:chExt cx="3442958" cy="62098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131876-70DD-4804-B9AC-A7AEF69A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6824" y="118856"/>
              <a:ext cx="3435233" cy="34456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CB2E46-55A8-4239-A8C3-DFB3B48A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6490" y="3564470"/>
              <a:ext cx="3442958" cy="276419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DD907E-D7B9-46C3-B58D-82BDAC55C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63" y="2004210"/>
            <a:ext cx="5366590" cy="43244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96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9FA68-5D39-4BD0-AA2B-E72C1EEE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4" y="2285104"/>
            <a:ext cx="5131192" cy="3210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6B16F-4C1E-4A46-8D47-4F2E9396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95" y="2276138"/>
            <a:ext cx="5721481" cy="3215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394976-45CA-44EF-9BE9-C457D7F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800" dirty="0" err="1"/>
              <a:t>SortedList</a:t>
            </a:r>
            <a:r>
              <a:rPr lang="en-US" sz="4800" dirty="0"/>
              <a:t>&lt;</a:t>
            </a:r>
            <a:r>
              <a:rPr lang="en-US" sz="4800" dirty="0" err="1"/>
              <a:t>TKey,TValue</a:t>
            </a:r>
            <a:r>
              <a:rPr lang="en-US" sz="4800" dirty="0"/>
              <a:t>&gt;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https://docs.microsoft.com/en-us/dotnet/api/system.collections.generic.sortedset-1?view=netframework-4.8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7810-FA09-4842-B6D4-B0041D3E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Queue&lt;T&gt;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https://docs.microsoft.com/en-us/dotnet/api/system.collections.generic.queue-1?view=netframework-4.8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374A-098A-4CC3-BA3F-8B6F71EF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2108201"/>
            <a:ext cx="11639774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FIFO - Objects stored in a Queue&lt;T&gt; are inserted at one end and removed from the other.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Queue&lt;T&gt; if you need to access the information in the same order that it is stored in the collection.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ConcurrentQueue</a:t>
            </a:r>
            <a:r>
              <a:rPr lang="en-US" sz="2000" dirty="0"/>
              <a:t>&lt;T&gt; if you need to access the collection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Queue&lt;T&gt; 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Queues and stacks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Three main operations can be performed on a Queue&lt;T&gt; 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Enqueue adds an element to the end of the Queue&lt;T&gt;.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Dequeue removes the oldest element from the start of the Queue&lt;T&gt;.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Peek </a:t>
            </a:r>
            <a:r>
              <a:rPr lang="en-US" sz="1600" dirty="0" err="1"/>
              <a:t>peek</a:t>
            </a:r>
            <a:r>
              <a:rPr lang="en-US" sz="1600" dirty="0"/>
              <a:t> returns the oldest element that is at the start of the Queue&lt;T&gt; but does not remove it from the Queue&lt;T&gt;.</a:t>
            </a:r>
          </a:p>
        </p:txBody>
      </p:sp>
    </p:spTree>
    <p:extLst>
      <p:ext uri="{BB962C8B-B14F-4D97-AF65-F5344CB8AC3E}">
        <p14:creationId xmlns:p14="http://schemas.microsoft.com/office/powerpoint/2010/main" val="22049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1799-3900-4FE6-8A4D-F7DE1D95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F0C5-979F-4270-95AF-9BD19281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65" y="422070"/>
            <a:ext cx="4917348" cy="284316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B118B-0E73-4337-B42E-9B75B614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66" y="3265235"/>
            <a:ext cx="4917347" cy="2786866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D19F69-8797-4F79-9593-BA26DA14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5177434" cy="1449387"/>
          </a:xfrm>
        </p:spPr>
        <p:txBody>
          <a:bodyPr>
            <a:normAutofit/>
          </a:bodyPr>
          <a:lstStyle/>
          <a:p>
            <a:r>
              <a:rPr lang="en-US" dirty="0"/>
              <a:t>Queue&lt;T&gt;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https://docs.microsoft.com/en-us/dotnet/api/system.collections.generic.queue-1?view=netframework-4.8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3ED0F-461F-4D28-AD81-03824C0E8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3" y="2108201"/>
            <a:ext cx="5210902" cy="3943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3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r>
              <a:rPr lang="en-US" sz="4000" b="1" i="1" dirty="0"/>
              <a:t>Collections</a:t>
            </a:r>
            <a:r>
              <a:rPr lang="en-US" sz="4000" dirty="0"/>
              <a:t> are ready-made classes that provide a more flexible way to work with groups of objects. This group of objects can grow and shrink dynamically as the needs of the application change.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5225240"/>
            <a:ext cx="10706467" cy="11430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https://docs.microsoft.com/en-us/dotnet/csharp/programming-guide/concepts/collections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028-C1B0-417C-8F03-60D55C0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Stack&lt;T&gt;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https://docs.microsoft.com/en-us/dotnet/api/system.collections.generic.stack-1.push?view=netframework-4.8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9B9B-BC6E-4ECF-9175-7B15D946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" y="1925321"/>
            <a:ext cx="11672047" cy="3760891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(LIFO) collection of instances of the same specified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hlinkClick r:id="rId3"/>
              </a:rPr>
              <a:t>Stack&lt;T&gt;</a:t>
            </a:r>
            <a:r>
              <a:rPr lang="en-US" sz="1800" dirty="0"/>
              <a:t> is implemented as an array.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Stacks (and Queues)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Use Stack&lt;T&gt; if you need to access the information in reverse order.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Use </a:t>
            </a:r>
            <a:r>
              <a:rPr lang="en-US" sz="1800" u="sng" dirty="0" err="1">
                <a:hlinkClick r:id="rId4"/>
              </a:rPr>
              <a:t>System.Collections.Concurrent.ConcurrentQueue</a:t>
            </a:r>
            <a:r>
              <a:rPr lang="en-US" sz="1800" u="sng" dirty="0">
                <a:hlinkClick r:id="rId4"/>
              </a:rPr>
              <a:t>&lt;T&gt;</a:t>
            </a:r>
            <a:r>
              <a:rPr lang="en-US" sz="1800" dirty="0"/>
              <a:t>  when access is needed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u="sng" dirty="0" err="1">
                <a:hlinkClick r:id="rId3"/>
              </a:rPr>
              <a:t>System.Collections.Generic.Stack</a:t>
            </a:r>
            <a:r>
              <a:rPr lang="en-US" sz="1800" u="sng" dirty="0">
                <a:hlinkClick r:id="rId3"/>
              </a:rPr>
              <a:t>&lt;T&gt;</a:t>
            </a:r>
            <a:r>
              <a:rPr lang="en-US" sz="1800" dirty="0"/>
              <a:t> preserves variable states during calls to other procedures.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capacity can be decreased by calling .</a:t>
            </a:r>
            <a:r>
              <a:rPr lang="en-US" sz="1800" dirty="0" err="1"/>
              <a:t>TrimExcess</a:t>
            </a:r>
            <a:r>
              <a:rPr lang="en-US" sz="1800" dirty="0"/>
              <a:t>().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Stack&lt;T&gt; 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Three main operations can be performed on a </a:t>
            </a:r>
            <a:r>
              <a:rPr lang="en-US" sz="1800" dirty="0" err="1"/>
              <a:t>System.Collections.Generic.Stack</a:t>
            </a:r>
            <a:r>
              <a:rPr lang="en-US" sz="1800" dirty="0"/>
              <a:t>&lt;T&gt; 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.Push()</a:t>
            </a:r>
            <a:r>
              <a:rPr lang="en-US" sz="1800" dirty="0"/>
              <a:t> inserts an element at the top of the Stack&lt;T&gt;.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.Pop()</a:t>
            </a:r>
            <a:r>
              <a:rPr lang="en-US" sz="1800" dirty="0"/>
              <a:t> removes an element from the top of the Stack&lt;T&gt;.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.Peek()</a:t>
            </a:r>
            <a:r>
              <a:rPr lang="en-US" sz="1800" dirty="0"/>
              <a:t> returns an element that is at the top of the Stack&lt;T&gt; but does not remove it from the Stack&lt;T&gt;.</a:t>
            </a:r>
          </a:p>
        </p:txBody>
      </p:sp>
    </p:spTree>
    <p:extLst>
      <p:ext uri="{BB962C8B-B14F-4D97-AF65-F5344CB8AC3E}">
        <p14:creationId xmlns:p14="http://schemas.microsoft.com/office/powerpoint/2010/main" val="260290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6FA5F-E5AA-441A-8B85-C797F6B3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389" y="2065739"/>
            <a:ext cx="4756523" cy="4049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5F674-59A0-48DF-8325-A03964A2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4417949" cy="1449387"/>
          </a:xfrm>
        </p:spPr>
        <p:txBody>
          <a:bodyPr>
            <a:normAutofit/>
          </a:bodyPr>
          <a:lstStyle/>
          <a:p>
            <a:r>
              <a:rPr lang="en-US" dirty="0"/>
              <a:t>Stack&lt;T&gt;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https://docs.microsoft.com/en-us/dotnet/api/system.collections.generic.stack-1.push?view=netframework-4.8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AE886-47DB-4CE8-8859-0F0E972D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12" y="430353"/>
            <a:ext cx="5097406" cy="3000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124F3-3DA7-4770-8FFF-1A7416B6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12" y="3431213"/>
            <a:ext cx="5097406" cy="26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4AE9-1DBA-41FC-AC61-4A70341D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Array Class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https://docs.microsoft.com/en-us/dotnet/csharp/programming-guide/arrays/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https://docs.microsoft.com/en-us/dotnet/api/system.array?view=netcore-3.1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https://docs.microsoft.com/en-us/dotnet/standard/generics/?view=netcore-3.1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6CD2-2424-45DE-85BD-3146A3CD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039637"/>
            <a:ext cx="5316072" cy="422669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Array class is considered a collection because it is based on the </a:t>
            </a:r>
            <a:r>
              <a:rPr lang="en-US" sz="1800" dirty="0" err="1"/>
              <a:t>IList</a:t>
            </a:r>
            <a:r>
              <a:rPr lang="en-US" sz="1800" dirty="0"/>
              <a:t>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Has methods for creating, manipulating, searching, and sorting arrays,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length, and data type are set when the array instance is created. Cannot be changed.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An array can be Single-Dimensional, Multidimensional or Jagged.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Numeric default values are zero (0).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Reference default values are ‘null’.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Arrays are ‘zero indexed’ (They start at 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4F424-8A44-4525-8E3D-4089F1BF5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224" y="1976884"/>
            <a:ext cx="5628192" cy="478282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7059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7D90-1C36-4BE4-A81F-D4302C73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Classes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https://docs.microsoft.com/en-us/dotnet/csharp/programming-guide/generics/generic-classes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6251-3E7C-4616-8704-71B1906F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sure if this is the correct thing. ASK NICK</a:t>
            </a:r>
          </a:p>
        </p:txBody>
      </p:sp>
    </p:spTree>
    <p:extLst>
      <p:ext uri="{BB962C8B-B14F-4D97-AF65-F5344CB8AC3E}">
        <p14:creationId xmlns:p14="http://schemas.microsoft.com/office/powerpoint/2010/main" val="17370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B5C-EB8A-4228-923D-5A27688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https://docs.microsoft.com/en-us/dotnet/standard/generics/collections?view=netcore-3.1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https://docs.microsoft.com/en-us/dotnet/standard/generics/?view=netcore-3.1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6115-31B9-4FFD-97F1-EB0843F9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80994"/>
            <a:ext cx="10787742" cy="3239647"/>
          </a:xfrm>
          <a:ln>
            <a:noFill/>
          </a:ln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classes, structs, interfaces, and methods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have placeholders (</a:t>
            </a:r>
            <a:r>
              <a:rPr lang="en-US" sz="2000" b="1" i="1" dirty="0"/>
              <a:t>type</a:t>
            </a:r>
            <a:r>
              <a:rPr lang="en-US" sz="2000" dirty="0"/>
              <a:t> </a:t>
            </a:r>
            <a:r>
              <a:rPr lang="en-US" sz="2000" b="1" i="1" dirty="0"/>
              <a:t>parameters</a:t>
            </a:r>
            <a:r>
              <a:rPr lang="en-US" sz="2000" dirty="0"/>
              <a:t>), instead of specified </a:t>
            </a:r>
            <a:r>
              <a:rPr lang="en-US" sz="2000" b="1" i="1" dirty="0"/>
              <a:t>types</a:t>
            </a:r>
            <a:r>
              <a:rPr lang="en-US" sz="2000" dirty="0"/>
              <a:t>, for the </a:t>
            </a:r>
            <a:r>
              <a:rPr lang="en-US" sz="2000" b="1" i="1" dirty="0"/>
              <a:t>types</a:t>
            </a:r>
            <a:r>
              <a:rPr lang="en-US" sz="2000" dirty="0"/>
              <a:t> that they use.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collection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 a </a:t>
            </a:r>
            <a:r>
              <a:rPr lang="en-US" sz="2000" b="1" i="1" dirty="0"/>
              <a:t>type</a:t>
            </a:r>
            <a:r>
              <a:rPr lang="en-US" sz="2000" dirty="0"/>
              <a:t> </a:t>
            </a:r>
            <a:r>
              <a:rPr lang="en-US" sz="2000" b="1" i="1" dirty="0"/>
              <a:t>parameter</a:t>
            </a:r>
            <a:r>
              <a:rPr lang="en-US" sz="2000" dirty="0"/>
              <a:t> (T) as a placeholder for the type of objects that it stores; the </a:t>
            </a:r>
            <a:r>
              <a:rPr lang="en-US" sz="2000" b="1" i="1" dirty="0"/>
              <a:t>type</a:t>
            </a:r>
            <a:r>
              <a:rPr lang="en-US" sz="2000" dirty="0"/>
              <a:t> parameters appear as the </a:t>
            </a:r>
            <a:r>
              <a:rPr lang="en-US" sz="2000" b="1" i="1" dirty="0"/>
              <a:t>types</a:t>
            </a:r>
            <a:r>
              <a:rPr lang="en-US" sz="2000" dirty="0"/>
              <a:t> of its fields and the </a:t>
            </a:r>
            <a:r>
              <a:rPr lang="en-US" sz="2000" b="1" i="1" dirty="0"/>
              <a:t>parameter</a:t>
            </a:r>
            <a:r>
              <a:rPr lang="en-US" sz="2000" dirty="0"/>
              <a:t> </a:t>
            </a:r>
            <a:r>
              <a:rPr lang="en-US" sz="2000" b="1" i="1" dirty="0"/>
              <a:t>types</a:t>
            </a:r>
            <a:r>
              <a:rPr lang="en-US" sz="2000" dirty="0"/>
              <a:t> of its methods.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</a:t>
            </a:r>
            <a:r>
              <a:rPr lang="en-US" sz="2800" u="sng" dirty="0"/>
              <a:t>method</a:t>
            </a:r>
            <a:r>
              <a:rPr lang="en-US" sz="2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 its </a:t>
            </a:r>
            <a:r>
              <a:rPr lang="en-US" sz="2000" b="1" i="1" dirty="0"/>
              <a:t>type</a:t>
            </a:r>
            <a:r>
              <a:rPr lang="en-US" sz="2000" dirty="0"/>
              <a:t> parameter as the </a:t>
            </a:r>
            <a:r>
              <a:rPr lang="en-US" sz="2000" b="1" i="1" dirty="0"/>
              <a:t>type</a:t>
            </a:r>
            <a:r>
              <a:rPr lang="en-US" sz="2000" dirty="0"/>
              <a:t> of its return value or as the </a:t>
            </a:r>
            <a:r>
              <a:rPr lang="en-US" sz="2000" b="1" i="1" dirty="0"/>
              <a:t>type</a:t>
            </a:r>
            <a:r>
              <a:rPr lang="en-US" sz="2000" dirty="0"/>
              <a:t> of one of its formal parameters.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C405-5770-4E06-ADC0-80B3B8CC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973" y="4604952"/>
            <a:ext cx="4714054" cy="2127368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83528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09BA-2652-4EA3-821D-0C503372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853"/>
            <a:ext cx="10058400" cy="4374938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definition </a:t>
            </a:r>
            <a:r>
              <a:rPr lang="en-US" sz="2000" dirty="0"/>
              <a:t>- a class, structure, or interface declaration that functions as a template with placeholders for its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parameters </a:t>
            </a:r>
            <a:r>
              <a:rPr lang="en-US" sz="2000" dirty="0"/>
              <a:t>- type parameters. Placeholders in a generic type or method definition. Conventionally named &lt;T&gt;.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constructed generic type </a:t>
            </a:r>
            <a:r>
              <a:rPr lang="en-US" sz="2000" dirty="0"/>
              <a:t>- constructed type. The result of specifying types for the generic type parameters of a generic type definition.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argument </a:t>
            </a:r>
            <a:r>
              <a:rPr lang="en-US" sz="2000" dirty="0"/>
              <a:t>- any type that is substituted for a generic type parameter.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type </a:t>
            </a:r>
            <a:r>
              <a:rPr lang="en-US" sz="2000" dirty="0"/>
              <a:t>- constructed types and generic type definitions.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constraints</a:t>
            </a:r>
            <a:r>
              <a:rPr lang="en-US" sz="2000" dirty="0"/>
              <a:t> - limits placed on generic type parameters. Arguments that do not satisfy the constraints cannot be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generic method definition </a:t>
            </a:r>
            <a:r>
              <a:rPr lang="en-US" sz="2000" dirty="0"/>
              <a:t>- a method with two parameter lists: a list of generic type parameters and a list of formal parameters. Type parameters can appear as the return type or as the types of the formal parameters.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4C4478-0C99-4CA9-8557-07367C39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Generics - Terminology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https://docs.microsoft.com/en-us/dotnet/standard/generics/?view=netcore-3.1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B68-4574-4D74-8AE4-9969431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74229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 – </a:t>
            </a:r>
            <a:br>
              <a:rPr lang="en-US" dirty="0"/>
            </a:br>
            <a:r>
              <a:rPr lang="en-US" sz="3200" dirty="0"/>
              <a:t>What qualifies as a generic method?</a:t>
            </a:r>
            <a:br>
              <a:rPr lang="en-US" sz="4400" dirty="0"/>
            </a:br>
            <a:r>
              <a:rPr lang="en-US" sz="1200" dirty="0">
                <a:hlinkClick r:id="rId2"/>
              </a:rPr>
              <a:t>https://docs.microsoft.com/en-us/dotnet/standard/generics/?view=netcore-3.1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0B46-63FA-437E-AD72-772840A4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655619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method is generic only if it has its own list of type parameters.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Generic methods can appear on generic or nongeneric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method is not generic just because it belongs to a generic type, or even because it has formal parameters whose types are the generic parameters of the enclosing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 the following code, only method G is generic.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271B0-CD03-45DE-828F-21B91DF9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72" y="347275"/>
            <a:ext cx="3076317" cy="58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67B8-89D4-452B-BBD1-D3073934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88580"/>
            <a:ext cx="10058400" cy="1782330"/>
          </a:xfrm>
        </p:spPr>
        <p:txBody>
          <a:bodyPr>
            <a:normAutofit/>
          </a:bodyPr>
          <a:lstStyle/>
          <a:p>
            <a:r>
              <a:rPr lang="en-US" sz="2400" dirty="0"/>
              <a:t>On instantiation of a generic class, specify the actual </a:t>
            </a:r>
            <a:r>
              <a:rPr lang="en-US" sz="2400" b="1" i="1" dirty="0"/>
              <a:t>types</a:t>
            </a:r>
            <a:r>
              <a:rPr lang="en-US" sz="2400" dirty="0"/>
              <a:t> to substitute for the </a:t>
            </a:r>
            <a:r>
              <a:rPr lang="en-US" sz="2400" b="1" i="1" dirty="0"/>
              <a:t>type</a:t>
            </a:r>
            <a:r>
              <a:rPr lang="en-US" sz="2400" dirty="0"/>
              <a:t> parameters. This establishes a ‘constructed generic class’, with your chosen </a:t>
            </a:r>
            <a:r>
              <a:rPr lang="en-US" sz="2400" b="1" i="1" dirty="0"/>
              <a:t>types</a:t>
            </a:r>
            <a:r>
              <a:rPr lang="en-US" sz="2400" dirty="0"/>
              <a:t> substituted everywhere that the </a:t>
            </a:r>
            <a:r>
              <a:rPr lang="en-US" sz="2400" b="1" i="1" dirty="0"/>
              <a:t>type</a:t>
            </a:r>
            <a:r>
              <a:rPr lang="en-US" sz="2400" dirty="0"/>
              <a:t> parameters appear. The result is a </a:t>
            </a:r>
            <a:r>
              <a:rPr lang="en-US" sz="2400" b="1" i="1" dirty="0"/>
              <a:t>type</a:t>
            </a:r>
            <a:r>
              <a:rPr lang="en-US" sz="2400" dirty="0"/>
              <a:t>-safe class that is tailored to your choice of </a:t>
            </a:r>
            <a:r>
              <a:rPr lang="en-US" sz="2400" b="1" i="1" dirty="0"/>
              <a:t>types.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202D22-4BEF-46AD-AB26-15EDC25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Generics - Instantiation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https://docs.microsoft.com/en-us/dotnet/standard/generics/?view=netcore-3.1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00AACDB-5733-49ED-A166-53D62256D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48" y="3834195"/>
            <a:ext cx="10058400" cy="2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48FD7B-53C8-46F4-B5E6-8CF57E79A031}"/>
              </a:ext>
            </a:extLst>
          </p:cNvPr>
          <p:cNvSpPr/>
          <p:nvPr/>
        </p:nvSpPr>
        <p:spPr>
          <a:xfrm>
            <a:off x="1096963" y="3076459"/>
            <a:ext cx="6096000" cy="3170099"/>
          </a:xfrm>
          <a:prstGeom prst="rect">
            <a:avLst/>
          </a:prstGeom>
          <a:ln>
            <a:noFill/>
          </a:ln>
        </p:spPr>
        <p:txBody>
          <a:bodyPr anchor="ctr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Many generic collection types are direct analogs of nongeneric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 is a generic version of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List&lt;T&gt; is a generic version of </a:t>
            </a:r>
            <a:r>
              <a:rPr lang="en-US" dirty="0" err="1"/>
              <a:t>ArrayList</a:t>
            </a:r>
            <a:r>
              <a:rPr lang="en-US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Queue&lt;T&gt; and Stack&lt;T&gt; classes that correspond to the nongeneric versions.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generic and nongeneric versions of </a:t>
            </a:r>
            <a:r>
              <a:rPr lang="en-US" dirty="0" err="1"/>
              <a:t>SortedList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&gt;. Both versions are hybrids of a dictionary and a list.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85389-4752-4115-BF2E-3557BAE6774C}"/>
              </a:ext>
            </a:extLst>
          </p:cNvPr>
          <p:cNvSpPr/>
          <p:nvPr/>
        </p:nvSpPr>
        <p:spPr>
          <a:xfrm>
            <a:off x="7192963" y="3107236"/>
            <a:ext cx="4364880" cy="218521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indent="-256032"/>
            <a:r>
              <a:rPr lang="en-US" sz="2800" dirty="0">
                <a:highlight>
                  <a:srgbClr val="FFFF00"/>
                </a:highlight>
              </a:rPr>
              <a:t>Unique Generic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 generic class is a pure dictionary and has no nongeneric counterpart.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LinkedList&lt;T&gt; generic class is a true linked list and has no nongeneric counterpart.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A66EF0-A9E3-4404-8F5E-0F8A0BB6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 Collections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https://docs.microsoft.com/en-us/dotnet/standard/generics/?view=netcore-3.1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5CC0D-C03C-4095-8BA3-40E2C864C1BD}"/>
              </a:ext>
            </a:extLst>
          </p:cNvPr>
          <p:cNvSpPr/>
          <p:nvPr/>
        </p:nvSpPr>
        <p:spPr>
          <a:xfrm>
            <a:off x="1096963" y="2087959"/>
            <a:ext cx="1046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i="1" dirty="0" err="1"/>
              <a:t>System.Collections.Generic</a:t>
            </a:r>
            <a:r>
              <a:rPr lang="en-US" b="1" i="1" dirty="0"/>
              <a:t> </a:t>
            </a:r>
            <a:r>
              <a:rPr lang="en-US" dirty="0"/>
              <a:t>namespace contains interfaces and classes that define generic collections. Users can create strongly typed collections that provide better type safety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630262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2200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1_RetrospectVTI</vt:lpstr>
      <vt:lpstr>Collections ADD GENERIC CLASS!</vt:lpstr>
      <vt:lpstr>Collections are ready-made classes that provide a more flexible way to work with groups of objects. This group of objects can grow and shrink dynamically as the needs of the application change. </vt:lpstr>
      <vt:lpstr>C# Array Class https://docs.microsoft.com/en-us/dotnet/csharp/programming-guide/arrays/ https://docs.microsoft.com/en-us/dotnet/api/system.array?view=netcore-3.1 https://docs.microsoft.com/en-us/dotnet/standard/generics/?view=netcore-3.1</vt:lpstr>
      <vt:lpstr>Generic Classes https://docs.microsoft.com/en-us/dotnet/csharp/programming-guide/generics/generic-classes</vt:lpstr>
      <vt:lpstr>Generics https://docs.microsoft.com/en-us/dotnet/standard/generics/collections?view=netcore-3.1 https://docs.microsoft.com/en-us/dotnet/standard/generics/?view=netcore-3.1</vt:lpstr>
      <vt:lpstr>Generics - Terminology https://docs.microsoft.com/en-us/dotnet/standard/generics/?view=netcore-3.1</vt:lpstr>
      <vt:lpstr>Generics –  What qualifies as a generic method? https://docs.microsoft.com/en-us/dotnet/standard/generics/?view=netcore-3.1</vt:lpstr>
      <vt:lpstr>Generics - Instantiation https://docs.microsoft.com/en-us/dotnet/csharp/programming-guide/generics/ https://docs.microsoft.com/en-us/dotnet/standard/generics/?view=netcore-3.1</vt:lpstr>
      <vt:lpstr>Generic Collections https://docs.microsoft.com/en-us/dotnet/csharp/programming-guide/generics/ https://docs.microsoft.com/en-us/dotnet/standard/generics/?view=netcore-3.1</vt:lpstr>
      <vt:lpstr>List&lt;T&gt; https://docs.microsoft.com/en-us/dotnet/csharp/programming-guide/concepts/collections https://docs.microsoft.com/en-us/dotnet/api/system.collections.generic.list-1?view=netframework-4.8</vt:lpstr>
      <vt:lpstr>List&lt;T&gt; https://docs.microsoft.com/en-us/dotnet/csharp/programming-guide/concepts/collections</vt:lpstr>
      <vt:lpstr>Dictionary&lt;TKey,TValue&gt; https://docs.microsoft.com/en-us/dotnet/api/system.collections.generic.dictionary-2?view=netframework-4.8</vt:lpstr>
      <vt:lpstr>Dictionary&lt;TKey,TValue&gt; – Usage https://docs.microsoft.com/en-us/dotnet/api/system.collections.generic.dictionary-2?view=netframework-4.8</vt:lpstr>
      <vt:lpstr>Dictionary&lt;TKey,TValue&gt; https://docs.microsoft.com/en-us/dotnet/api/system.collections.generic.dictionary-2?view=netframework-4.8</vt:lpstr>
      <vt:lpstr>SortedList&lt;TKey,TValue&gt; https://docs.microsoft.com/en-us/dotnet/api/system.collections.generic.sortedset-1?view=netframework-4.8</vt:lpstr>
      <vt:lpstr>SortedList&lt;TKey,TValue&gt; https://docs.microsoft.com/en-us/dotnet/api/system.collections.generic.sortedlist-2?view=netframework-4.8</vt:lpstr>
      <vt:lpstr>SortedList&lt;TKey,TValue&gt; https://docs.microsoft.com/en-us/dotnet/api/system.collections.generic.sortedset-1?view=netframework-4.8</vt:lpstr>
      <vt:lpstr>Queue&lt;T&gt; https://docs.microsoft.com/en-us/dotnet/api/system.collections.generic.queue-1?view=netframework-4.8</vt:lpstr>
      <vt:lpstr>Queue&lt;T&gt; https://docs.microsoft.com/en-us/dotnet/api/system.collections.generic.queue-1?view=netframework-4.8</vt:lpstr>
      <vt:lpstr>Stack&lt;T&gt; https://docs.microsoft.com/en-us/dotnet/api/system.collections.generic.stack-1.push?view=netframework-4.8</vt:lpstr>
      <vt:lpstr>Stack&lt;T&gt; https://docs.microsoft.com/en-us/dotnet/api/system.collections.generic.stack-1.push?view=netframework-4.8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2020-02-23T17:15:25Z</dcterms:created>
  <dcterms:modified xsi:type="dcterms:W3CDTF">2020-03-12T19:15:38Z</dcterms:modified>
</cp:coreProperties>
</file>