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9" r:id="rId4"/>
    <p:sldId id="272" r:id="rId5"/>
    <p:sldId id="270" r:id="rId6"/>
    <p:sldId id="271" r:id="rId7"/>
    <p:sldId id="273" r:id="rId8"/>
    <p:sldId id="274" r:id="rId9"/>
    <p:sldId id="277" r:id="rId10"/>
    <p:sldId id="265" r:id="rId11"/>
    <p:sldId id="278" r:id="rId12"/>
    <p:sldId id="264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F5095-9479-4A2A-8327-8F20D81E624A}" v="179" dt="2020-03-30T02:15:22.3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microsoft.extensions.dependencyinjection.servicecollectionserviceextensions.addtransient" TargetMode="External"/><Relationship Id="rId2" Type="http://schemas.openxmlformats.org/officeDocument/2006/relationships/hyperlink" Target="https://docs.microsoft.com/en-us/aspnet/core/fundamentals/dependency-injection?view=aspnetcore-3.1#transi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dotnet/api/microsoft.extensions.dependencyinjection.servicecollectionserviceextensions.addsingleton" TargetMode="External"/><Relationship Id="rId4" Type="http://schemas.openxmlformats.org/officeDocument/2006/relationships/hyperlink" Target="https://docs.microsoft.com/en-us/dotnet/api/microsoft.extensions.dependencyinjection.servicecollectionserviceextensions.addscope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dependency-injection?view=aspnetcore-3.1#entity-framework-contexts" TargetMode="External"/><Relationship Id="rId2" Type="http://schemas.openxmlformats.org/officeDocument/2006/relationships/hyperlink" Target="https://docs.microsoft.com/en-us/dotnet/api/microsoft.extensions.dependencyinjection.entityframeworkservicecollectionextensions.adddbcontext?view=efcore-3.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dependency-injection?view=aspnetcore-3.1#design-services-for-dependency-injec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dependency-injection?view=aspnetcore-3.1#recommendations" TargetMode="External"/><Relationship Id="rId2" Type="http://schemas.openxmlformats.org/officeDocument/2006/relationships/hyperlink" Target="https://docs.microsoft.com/en-us/aspnet/core/fundamentals/dependency-injection?view=aspnetcore-3.1#design-services-for-dependency-inje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dependency-injection?view=aspnetcore-3.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spnet/core/fundamentals/dependency-injection?view=aspnetcore-3.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spnet/core/fundamentals/dependency-injection?view=aspnetcore-3.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dependency-injection?view=aspnetcore-3.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aspnet/core/fundamentals/dependency-injection?view=aspnetcore-3.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aspnet/core/fundamentals/dependency-injection?view=aspnetcore-3.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aspnet/core/mvc/controllers/dependency-injection?view=aspnetcore-3.1#action-injection-with-fromservic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microsoft.com/en-us/aspnet/core/mvc/controllers/dependency-injection?view=aspnetcore-3.1#action-injection-with-from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pi/system.iserviceprovider.getserv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7200" dirty="0"/>
              <a:t>Dependency Injection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D160-568F-4CB8-8544-7B204860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 Type Lifetimes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https://docs.microsoft.com/en-us/aspnet/core/fundamentals/dependency-injection?view=aspnetcore-3.1#transient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B83B45-7F82-4FE9-8C39-79CBF63F4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168635"/>
              </p:ext>
            </p:extLst>
          </p:nvPr>
        </p:nvGraphicFramePr>
        <p:xfrm>
          <a:off x="540231" y="2237303"/>
          <a:ext cx="11172497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765">
                  <a:extLst>
                    <a:ext uri="{9D8B030D-6E8A-4147-A177-3AD203B41FA5}">
                      <a16:colId xmlns:a16="http://schemas.microsoft.com/office/drawing/2014/main" val="954075409"/>
                    </a:ext>
                  </a:extLst>
                </a:gridCol>
                <a:gridCol w="9040732">
                  <a:extLst>
                    <a:ext uri="{9D8B030D-6E8A-4147-A177-3AD203B41FA5}">
                      <a16:colId xmlns:a16="http://schemas.microsoft.com/office/drawing/2014/main" val="1524942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8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Transient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/>
                        <a:t>Transient</a:t>
                      </a:r>
                      <a:r>
                        <a:rPr lang="en-US" sz="2400" dirty="0"/>
                        <a:t> services (</a:t>
                      </a:r>
                      <a:r>
                        <a:rPr lang="en-US" sz="2400" dirty="0" err="1">
                          <a:hlinkClick r:id="rId3"/>
                        </a:rPr>
                        <a:t>AddTransient</a:t>
                      </a:r>
                      <a:r>
                        <a:rPr lang="en-US" sz="2400" dirty="0"/>
                        <a:t>) are created each time they're requested from the service container. Best for lightweight, stateless services.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3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Scoped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Scoped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lifetime services (</a:t>
                      </a:r>
                      <a:r>
                        <a:rPr lang="en-US" sz="24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AddScoped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are created once per client request (connection).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1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dirty="0"/>
                        <a:t>Singleton</a:t>
                      </a:r>
                      <a:r>
                        <a:rPr lang="en-US" sz="2400" dirty="0"/>
                        <a:t> services (</a:t>
                      </a:r>
                      <a:r>
                        <a:rPr lang="en-US" sz="2400" dirty="0" err="1">
                          <a:hlinkClick r:id="rId5"/>
                        </a:rPr>
                        <a:t>AddSingleton</a:t>
                      </a:r>
                      <a:r>
                        <a:rPr lang="en-US" sz="2400" dirty="0"/>
                        <a:t>) are created the first time they're requested (or when </a:t>
                      </a:r>
                      <a:r>
                        <a:rPr lang="en-US" sz="2400" b="1" i="1" dirty="0" err="1"/>
                        <a:t>Startup.ConfigureServices</a:t>
                      </a:r>
                      <a:r>
                        <a:rPr lang="en-US" sz="2400" b="1" i="1" dirty="0"/>
                        <a:t> </a:t>
                      </a:r>
                      <a:r>
                        <a:rPr lang="en-US" sz="2400" dirty="0"/>
                        <a:t>is run). Every subsequent request uses the same instance.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5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85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EB32-29B7-449A-A555-8674D067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Injection - </a:t>
            </a:r>
            <a:br>
              <a:rPr lang="en-US"/>
            </a:br>
            <a:r>
              <a:rPr lang="en-US"/>
              <a:t>Scopes </a:t>
            </a:r>
            <a:r>
              <a:rPr lang="en-US" dirty="0"/>
              <a:t>Examples.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142CE8-92B5-4B40-8328-0A36338C198B}"/>
              </a:ext>
            </a:extLst>
          </p:cNvPr>
          <p:cNvGrpSpPr/>
          <p:nvPr/>
        </p:nvGrpSpPr>
        <p:grpSpPr>
          <a:xfrm>
            <a:off x="1342790" y="2108201"/>
            <a:ext cx="9567380" cy="3760891"/>
            <a:chOff x="259515" y="1564067"/>
            <a:chExt cx="6114780" cy="26888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E2E587-9E3C-407C-ACD4-5B5C3231E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515" y="1564067"/>
              <a:ext cx="6114780" cy="2688867"/>
            </a:xfrm>
            <a:prstGeom prst="rect">
              <a:avLst/>
            </a:prstGeom>
            <a:effectLst>
              <a:glow rad="63500">
                <a:schemeClr val="accent2"/>
              </a:glo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4666F1-D6E8-45E3-8889-D26818AE1198}"/>
                </a:ext>
              </a:extLst>
            </p:cNvPr>
            <p:cNvSpPr/>
            <p:nvPr/>
          </p:nvSpPr>
          <p:spPr>
            <a:xfrm>
              <a:off x="566987" y="1899783"/>
              <a:ext cx="1933940" cy="381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049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85B4-1C57-4CAB-A43C-D53BED15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Dependency Injection - .</a:t>
            </a:r>
            <a:r>
              <a:rPr lang="en-US" dirty="0" err="1"/>
              <a:t>addDbContext</a:t>
            </a:r>
            <a:br>
              <a:rPr lang="en-US" dirty="0"/>
            </a:br>
            <a:r>
              <a:rPr lang="en-US" sz="1050" dirty="0">
                <a:hlinkClick r:id="rId2"/>
              </a:rPr>
              <a:t>https://docs.microsoft.com/en-us/dotnet/api/microsoft.extensions.dependencyinjection.entityframeworkservicecollectionextensions.adddbcontext?view=efcore-3.1</a:t>
            </a:r>
            <a:br>
              <a:rPr lang="en-US" sz="1050" dirty="0"/>
            </a:br>
            <a:r>
              <a:rPr lang="en-US" sz="1050" dirty="0">
                <a:hlinkClick r:id="rId3"/>
              </a:rPr>
              <a:t>https://docs.microsoft.com/en-us/aspnet/core/fundamentals/dependency-injection?view=aspnetcore-3.1#entity-framework-contexts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4FA0-25AE-4226-AB8D-A8176A5C5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9015"/>
            <a:ext cx="10058400" cy="3760891"/>
          </a:xfrm>
        </p:spPr>
        <p:txBody>
          <a:bodyPr>
            <a:normAutofit/>
          </a:bodyPr>
          <a:lstStyle/>
          <a:p>
            <a:r>
              <a:rPr lang="en-US" sz="2000" b="1" i="1" dirty="0"/>
              <a:t>Entity Framework </a:t>
            </a:r>
            <a:r>
              <a:rPr lang="en-US" sz="2000" dirty="0"/>
              <a:t>contexts are usually added to the </a:t>
            </a:r>
            <a:r>
              <a:rPr lang="en-US" sz="2000" b="1" i="1" dirty="0"/>
              <a:t>service container </a:t>
            </a:r>
            <a:r>
              <a:rPr lang="en-US" sz="2000" dirty="0"/>
              <a:t>using the </a:t>
            </a:r>
            <a:r>
              <a:rPr lang="en-US" sz="2000" b="1" i="1" dirty="0"/>
              <a:t>scoped</a:t>
            </a:r>
            <a:r>
              <a:rPr lang="en-US" sz="2000" dirty="0"/>
              <a:t> lifetime because web app database operations are normally scoped to the client request. The default lifetime is </a:t>
            </a:r>
            <a:r>
              <a:rPr lang="en-US" sz="2000" b="1" i="1" dirty="0"/>
              <a:t>scoped</a:t>
            </a:r>
            <a:r>
              <a:rPr lang="en-US" sz="2000" dirty="0"/>
              <a:t> if a lifetime isn't specified by an </a:t>
            </a:r>
            <a:r>
              <a:rPr lang="en-US" sz="2000" b="1" i="1" dirty="0" err="1"/>
              <a:t>AddDbContext</a:t>
            </a:r>
            <a:r>
              <a:rPr lang="en-US" sz="2000" b="1" i="1" dirty="0"/>
              <a:t>&lt;</a:t>
            </a:r>
            <a:r>
              <a:rPr lang="en-US" sz="2000" b="1" i="1" dirty="0" err="1"/>
              <a:t>TContext</a:t>
            </a:r>
            <a:r>
              <a:rPr lang="en-US" sz="2000" b="1" i="1" dirty="0"/>
              <a:t>&gt;</a:t>
            </a:r>
            <a:r>
              <a:rPr lang="en-US" sz="2000" dirty="0"/>
              <a:t> overload when registering the database context. Services of a given lifetime shouldn't use a database context with a shorter lifetime than the service.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6ACEB-860A-4625-BFC8-C4D6DDC1D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457" y="3661984"/>
            <a:ext cx="7913085" cy="3031996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65196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DC77-A815-43C7-AD9D-BFA1549F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Dependency Injection – Best Practices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https://docs.microsoft.com/en-us/aspnet/core/fundamentals/dependency-injection?view=aspnetcore-3.1#design-services-for-dependency-injection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B4DDA-C389-442A-A7B6-8A0C77F63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2428"/>
            <a:ext cx="10058400" cy="4279347"/>
          </a:xfrm>
        </p:spPr>
        <p:txBody>
          <a:bodyPr>
            <a:normAutofit/>
          </a:bodyPr>
          <a:lstStyle/>
          <a:p>
            <a:r>
              <a:rPr lang="en-US" sz="2800" dirty="0"/>
              <a:t>Best design practices are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Design services to use </a:t>
            </a:r>
            <a:r>
              <a:rPr lang="en-US" sz="2400" b="1" i="1" dirty="0"/>
              <a:t>dependency injection </a:t>
            </a:r>
            <a:r>
              <a:rPr lang="en-US" sz="2400" dirty="0"/>
              <a:t>to obtain their dependencies.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Avoid stateful, static classes and members. Design apps to use </a:t>
            </a:r>
            <a:r>
              <a:rPr lang="en-US" sz="2400" b="1" i="1" dirty="0"/>
              <a:t>singleton</a:t>
            </a:r>
            <a:r>
              <a:rPr lang="en-US" sz="2400" dirty="0"/>
              <a:t> services instead, which avoid creating global state.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Avoid </a:t>
            </a:r>
            <a:r>
              <a:rPr lang="en-US" sz="2400" u="sng" dirty="0"/>
              <a:t>direct instantiation </a:t>
            </a:r>
            <a:r>
              <a:rPr lang="en-US" sz="2400" dirty="0"/>
              <a:t>of dependent classes within services. Direct instantiation couples the code to a particular implementation.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Make classes small, well-factored, and easily tested.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If a class seems to have too many injected dependencies, it’s a sign that the class has too many responsibilities and is violating the </a:t>
            </a:r>
            <a:r>
              <a:rPr lang="en-US" sz="2400" b="1" i="1" dirty="0"/>
              <a:t>Single Responsibility Principle (SRP)</a:t>
            </a:r>
            <a:r>
              <a:rPr lang="en-US" sz="24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0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BA833-D9BD-4281-A135-BDF508EFE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1535"/>
            <a:ext cx="10058400" cy="4432762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When services are resolved by </a:t>
            </a:r>
            <a:r>
              <a:rPr lang="en-US" sz="2400" b="1" i="1" dirty="0" err="1"/>
              <a:t>IServiceProvider</a:t>
            </a:r>
            <a:r>
              <a:rPr lang="en-US" sz="2400" dirty="0"/>
              <a:t>, constructor injection requires a public constructor.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built-in </a:t>
            </a:r>
            <a:r>
              <a:rPr lang="en-US" sz="2400" b="1" i="1" dirty="0"/>
              <a:t>service container </a:t>
            </a:r>
            <a:r>
              <a:rPr lang="en-US" sz="2400" dirty="0"/>
              <a:t>is designed to serve the needs of the framework and most consumer apps. It is recommended to use the built-in </a:t>
            </a:r>
            <a:r>
              <a:rPr lang="en-US" sz="2400" b="1" i="1" dirty="0"/>
              <a:t>container</a:t>
            </a:r>
            <a:r>
              <a:rPr lang="en-US" sz="2400" dirty="0"/>
              <a:t> unless you need a specific feature that the built-in </a:t>
            </a:r>
            <a:r>
              <a:rPr lang="en-US" sz="2400" b="1" i="1" dirty="0"/>
              <a:t>container</a:t>
            </a:r>
            <a:r>
              <a:rPr lang="en-US" sz="2400" dirty="0"/>
              <a:t> doesn't support.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/>
              <a:t>Dependency Injection </a:t>
            </a:r>
            <a:r>
              <a:rPr lang="en-US" sz="2400" dirty="0"/>
              <a:t>is an </a:t>
            </a:r>
            <a:r>
              <a:rPr lang="en-US" sz="2400" u="sng" dirty="0"/>
              <a:t>alternative</a:t>
            </a:r>
            <a:r>
              <a:rPr lang="en-US" sz="2400" dirty="0"/>
              <a:t> to </a:t>
            </a:r>
            <a:r>
              <a:rPr lang="en-US" sz="2400" b="1" i="1" dirty="0"/>
              <a:t>static/global </a:t>
            </a:r>
            <a:r>
              <a:rPr lang="en-US" sz="2400" dirty="0"/>
              <a:t>object access patterns. You may not be able to realize the benefits of </a:t>
            </a:r>
            <a:r>
              <a:rPr lang="en-US" sz="2400" b="1" i="1" dirty="0"/>
              <a:t>DI</a:t>
            </a:r>
            <a:r>
              <a:rPr lang="en-US" sz="2400" dirty="0"/>
              <a:t> if you mix it with </a:t>
            </a:r>
            <a:r>
              <a:rPr lang="en-US" sz="2400" b="1" i="1" dirty="0"/>
              <a:t>static</a:t>
            </a:r>
            <a:r>
              <a:rPr lang="en-US" sz="2400" dirty="0"/>
              <a:t> object access.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831AD7-C365-4126-A223-446BAABC1E3D}"/>
              </a:ext>
            </a:extLst>
          </p:cNvPr>
          <p:cNvSpPr txBox="1">
            <a:spLocks/>
          </p:cNvSpPr>
          <p:nvPr/>
        </p:nvSpPr>
        <p:spPr>
          <a:xfrm>
            <a:off x="1097280" y="36251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(Cont.) Dependency Injection – </a:t>
            </a:r>
          </a:p>
          <a:p>
            <a:r>
              <a:rPr lang="en-US" dirty="0"/>
              <a:t>Best Practices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https://docs.microsoft.com/en-us/aspnet/core/fundamentals/dependency-injection?view=aspnetcore-3.1#design-services-for-dependency-injection</a:t>
            </a:r>
            <a:endParaRPr lang="en-US" sz="1200" dirty="0"/>
          </a:p>
          <a:p>
            <a:r>
              <a:rPr lang="en-US" sz="1300" dirty="0">
                <a:hlinkClick r:id="rId3"/>
              </a:rPr>
              <a:t>https://docs.microsoft.com/en-us/aspnet/core/fundamentals/dependency-injection?view=aspnetcore-3.1#recommendations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6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Autofit/>
          </a:bodyPr>
          <a:lstStyle/>
          <a:p>
            <a:pPr lvl="0"/>
            <a:r>
              <a:rPr lang="en-US" sz="4000" dirty="0"/>
              <a:t>A </a:t>
            </a:r>
            <a:r>
              <a:rPr lang="en-US" sz="4000" i="1" dirty="0"/>
              <a:t>dependency</a:t>
            </a:r>
            <a:r>
              <a:rPr lang="en-US" sz="4000" dirty="0"/>
              <a:t> is any object that, to function, another object requires. The </a:t>
            </a:r>
            <a:r>
              <a:rPr lang="en-US" sz="4000" b="1" i="1" dirty="0"/>
              <a:t>Dependency injection (DI) </a:t>
            </a:r>
            <a:r>
              <a:rPr lang="en-US" sz="4000" dirty="0"/>
              <a:t>design pattern is a technique for achieving </a:t>
            </a:r>
            <a:r>
              <a:rPr lang="en-US" sz="4000" b="1" i="1" dirty="0"/>
              <a:t>Inversion of Control (</a:t>
            </a:r>
            <a:r>
              <a:rPr lang="en-US" sz="4000" b="1" i="1" dirty="0" err="1"/>
              <a:t>IoC</a:t>
            </a:r>
            <a:r>
              <a:rPr lang="en-US" sz="4000" b="1" i="1" dirty="0"/>
              <a:t>) </a:t>
            </a:r>
            <a:r>
              <a:rPr lang="en-US" sz="4000" dirty="0"/>
              <a:t>between classes and their dependencies. </a:t>
            </a:r>
            <a:endParaRPr lang="en-US" sz="20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https://docs.microsoft.com/en-us/aspnet/core/fundamentals/dependency-injection?view=aspnetcore-3.1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0BD36-E052-45FB-8452-372FA16CD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02" y="3475182"/>
            <a:ext cx="6287476" cy="3156379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55B5C-D87B-4171-8EBF-8D9E2B540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284" y="2404477"/>
            <a:ext cx="6665843" cy="2869436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6C677-F758-4FD8-86E3-A0781219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Dependencies – Overview</a:t>
            </a:r>
            <a:br>
              <a:rPr lang="en-US" dirty="0"/>
            </a:br>
            <a:r>
              <a:rPr lang="en-US" sz="1400" dirty="0">
                <a:hlinkClick r:id="rId4"/>
              </a:rPr>
              <a:t>https://docs.microsoft.com/en-us/aspnet/core/fundamentals/dependency-injection?view=aspnetcore-3.1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5044-3D9E-419A-9609-D02480B23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02" y="1921791"/>
            <a:ext cx="4772182" cy="159175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An instance of the </a:t>
            </a:r>
            <a:r>
              <a:rPr lang="en-US" sz="2600" b="1" i="1" dirty="0" err="1"/>
              <a:t>MyDependency</a:t>
            </a:r>
            <a:r>
              <a:rPr lang="en-US" sz="2600" dirty="0"/>
              <a:t> class can be created in another class to make the </a:t>
            </a:r>
            <a:r>
              <a:rPr lang="en-US" sz="2600" b="1" i="1" dirty="0" err="1"/>
              <a:t>WriteMessage</a:t>
            </a:r>
            <a:r>
              <a:rPr lang="en-US" sz="2600" dirty="0"/>
              <a:t> method available to that class.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14AB4B-E2C4-4B74-921E-24B20BE7ECD6}"/>
              </a:ext>
            </a:extLst>
          </p:cNvPr>
          <p:cNvSpPr/>
          <p:nvPr/>
        </p:nvSpPr>
        <p:spPr>
          <a:xfrm>
            <a:off x="6485578" y="5424359"/>
            <a:ext cx="57064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err="1"/>
              <a:t>MyDependency</a:t>
            </a:r>
            <a:r>
              <a:rPr lang="en-US" sz="2800" dirty="0"/>
              <a:t> class is a dependency of </a:t>
            </a:r>
            <a:r>
              <a:rPr lang="en-US" sz="2800" b="1" i="1" dirty="0" err="1"/>
              <a:t>IndexModel</a:t>
            </a:r>
            <a:r>
              <a:rPr lang="en-US" sz="2800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193205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0BD36-E052-45FB-8452-372FA16CD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95" y="3773197"/>
            <a:ext cx="5350543" cy="2910914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55B5C-D87B-4171-8EBF-8D9E2B540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73197"/>
            <a:ext cx="5767344" cy="2922017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6C677-F758-4FD8-86E3-A0781219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Inversion – Overview</a:t>
            </a:r>
            <a:br>
              <a:rPr lang="en-US" dirty="0"/>
            </a:br>
            <a:r>
              <a:rPr lang="en-US" sz="1400" dirty="0">
                <a:hlinkClick r:id="rId4"/>
              </a:rPr>
              <a:t>https://docs.microsoft.com/en-us/aspnet/core/fundamentals/dependency-injection?view=aspnetcore-3.1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DA5577-77CE-4BC5-8EAE-09208588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90" y="1917230"/>
            <a:ext cx="10682619" cy="2005413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Code dependencies like this are problematic and should be avoided.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To replace </a:t>
            </a:r>
            <a:r>
              <a:rPr lang="en-US" sz="2400" b="1" i="1" dirty="0" err="1"/>
              <a:t>MyDependency</a:t>
            </a:r>
            <a:r>
              <a:rPr lang="en-US" sz="2400" dirty="0"/>
              <a:t> with a different implementation, the class must be modified.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If </a:t>
            </a:r>
            <a:r>
              <a:rPr lang="en-US" sz="2400" b="1" i="1" dirty="0" err="1"/>
              <a:t>MyDependency</a:t>
            </a:r>
            <a:r>
              <a:rPr lang="en-US" sz="2400" dirty="0"/>
              <a:t> has dependencies, they must be configured by the class.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This implementation is difficult to unit test.</a:t>
            </a:r>
          </a:p>
        </p:txBody>
      </p:sp>
    </p:spTree>
    <p:extLst>
      <p:ext uri="{BB962C8B-B14F-4D97-AF65-F5344CB8AC3E}">
        <p14:creationId xmlns:p14="http://schemas.microsoft.com/office/powerpoint/2010/main" val="363221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A1C1-F620-4268-BF60-8780BFBC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Dependency Injection – A better way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https://docs.microsoft.com/en-us/aspnet/core/fundamentals/dependency-injection?view=aspnetcore-3.1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7330E-CC4E-4C48-884B-58E247168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6725"/>
            <a:ext cx="10058400" cy="4252842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Dependency injection</a:t>
            </a:r>
            <a:r>
              <a:rPr lang="en-US" sz="2800" dirty="0">
                <a:solidFill>
                  <a:schemeClr val="tx1"/>
                </a:solidFill>
              </a:rPr>
              <a:t> addresses service dependency problems by: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providing (through ASP.NET Core) a built-in </a:t>
            </a:r>
            <a:r>
              <a:rPr lang="en-US" sz="2400" b="1" i="1" dirty="0">
                <a:solidFill>
                  <a:schemeClr val="tx1"/>
                </a:solidFill>
              </a:rPr>
              <a:t>service container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i="1" dirty="0" err="1">
                <a:solidFill>
                  <a:schemeClr val="tx1"/>
                </a:solidFill>
              </a:rPr>
              <a:t>IServiceProvider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registering dependencies in the </a:t>
            </a:r>
            <a:r>
              <a:rPr lang="en-US" sz="2400" b="1" i="1" dirty="0">
                <a:solidFill>
                  <a:schemeClr val="tx1"/>
                </a:solidFill>
              </a:rPr>
              <a:t>service container.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registering services through the app's </a:t>
            </a:r>
            <a:r>
              <a:rPr lang="en-US" sz="2400" b="1" i="1" dirty="0" err="1">
                <a:solidFill>
                  <a:schemeClr val="tx1"/>
                </a:solidFill>
              </a:rPr>
              <a:t>Startup.ConfigureServices</a:t>
            </a:r>
            <a:r>
              <a:rPr lang="en-US" sz="2400" dirty="0">
                <a:solidFill>
                  <a:schemeClr val="tx1"/>
                </a:solidFill>
              </a:rPr>
              <a:t> (in </a:t>
            </a:r>
            <a:r>
              <a:rPr lang="en-US" sz="2400" dirty="0" err="1">
                <a:solidFill>
                  <a:schemeClr val="tx1"/>
                </a:solidFill>
              </a:rPr>
              <a:t>Startup.cs</a:t>
            </a:r>
            <a:r>
              <a:rPr lang="en-US" sz="2400" dirty="0">
                <a:solidFill>
                  <a:schemeClr val="tx1"/>
                </a:solidFill>
              </a:rPr>
              <a:t>) method.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using an interface (or base class) to abstract the dependency implementation.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injecting the service into the constructor of the class where it's used. </a:t>
            </a:r>
          </a:p>
          <a:p>
            <a:pPr marL="201168" lvl="1" indent="0" algn="ctr">
              <a:buNone/>
            </a:pPr>
            <a:endParaRPr lang="en-US" sz="2000" dirty="0"/>
          </a:p>
          <a:p>
            <a:pPr marL="201168" lvl="1" indent="0" algn="ctr">
              <a:buNone/>
            </a:pPr>
            <a:r>
              <a:rPr lang="en-US" sz="3500" dirty="0">
                <a:highlight>
                  <a:srgbClr val="FFFF00"/>
                </a:highlight>
              </a:rPr>
              <a:t>The framework takes on the responsibility of creating an instance of the dependency and disposing of it when it's no longer needed.</a:t>
            </a:r>
          </a:p>
        </p:txBody>
      </p:sp>
    </p:spTree>
    <p:extLst>
      <p:ext uri="{BB962C8B-B14F-4D97-AF65-F5344CB8AC3E}">
        <p14:creationId xmlns:p14="http://schemas.microsoft.com/office/powerpoint/2010/main" val="60747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F713-4783-4172-9A8B-BF2F0C2E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Dependency Injection – Step by Step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https://docs.microsoft.com/en-us/aspnet/core/fundamentals/dependency-injection?view=aspnetcore-3.1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C33ED-3BB5-41C7-8DF2-312677DEC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0" y="2106077"/>
            <a:ext cx="5261811" cy="1496249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8B0F68-2098-443B-96B1-31AF37BE1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230" y="3070543"/>
            <a:ext cx="5574513" cy="3627434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B4FD94-D229-4756-95F6-2113A4143D65}"/>
              </a:ext>
            </a:extLst>
          </p:cNvPr>
          <p:cNvSpPr txBox="1"/>
          <p:nvPr/>
        </p:nvSpPr>
        <p:spPr>
          <a:xfrm>
            <a:off x="320840" y="3602326"/>
            <a:ext cx="5261810" cy="181588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1) Create an interface where you declare a method that you want to make available through Dependency Injection.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4135E-7647-41B5-A53F-B81EF8D83E6B}"/>
              </a:ext>
            </a:extLst>
          </p:cNvPr>
          <p:cNvSpPr txBox="1"/>
          <p:nvPr/>
        </p:nvSpPr>
        <p:spPr>
          <a:xfrm>
            <a:off x="6041229" y="2106077"/>
            <a:ext cx="5574513" cy="9541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2)Define the method in a class that implements the Interface.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1EAAB-2157-4FC8-8C9A-2D8B34FCDD5F}"/>
              </a:ext>
            </a:extLst>
          </p:cNvPr>
          <p:cNvSpPr/>
          <p:nvPr/>
        </p:nvSpPr>
        <p:spPr>
          <a:xfrm>
            <a:off x="6041228" y="3055246"/>
            <a:ext cx="5574514" cy="297554"/>
          </a:xfrm>
          <a:prstGeom prst="rect">
            <a:avLst/>
          </a:prstGeom>
          <a:solidFill>
            <a:srgbClr val="00B05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21F621-3AFB-4002-8C0D-A568C82AB9B6}"/>
              </a:ext>
            </a:extLst>
          </p:cNvPr>
          <p:cNvSpPr/>
          <p:nvPr/>
        </p:nvSpPr>
        <p:spPr>
          <a:xfrm>
            <a:off x="6041229" y="4831251"/>
            <a:ext cx="5574513" cy="1596053"/>
          </a:xfrm>
          <a:prstGeom prst="rect">
            <a:avLst/>
          </a:prstGeom>
          <a:solidFill>
            <a:srgbClr val="00B05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6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F713-4783-4172-9A8B-BF2F0C2E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67" y="286604"/>
            <a:ext cx="5823233" cy="1316910"/>
          </a:xfrm>
        </p:spPr>
        <p:txBody>
          <a:bodyPr anchor="t">
            <a:noAutofit/>
          </a:bodyPr>
          <a:lstStyle/>
          <a:p>
            <a:r>
              <a:rPr lang="en-US" sz="3200" dirty="0"/>
              <a:t>Dependency Injection – </a:t>
            </a:r>
            <a:br>
              <a:rPr lang="en-US" sz="3200" dirty="0"/>
            </a:br>
            <a:r>
              <a:rPr lang="en-US" sz="3200" dirty="0"/>
              <a:t>Step by Step</a:t>
            </a:r>
            <a:br>
              <a:rPr lang="en-US" sz="3200" dirty="0"/>
            </a:br>
            <a:r>
              <a:rPr lang="en-US" sz="1050" dirty="0">
                <a:hlinkClick r:id="rId2"/>
              </a:rPr>
              <a:t>https://docs.microsoft.com/en-us/aspnet/core/fundamentals/dependency-injection?view=aspnetcore-3.1</a:t>
            </a:r>
            <a:endParaRPr lang="en-US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F0B74B-F61C-4952-89E1-B443F0291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1" y="502326"/>
            <a:ext cx="5969006" cy="6212339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3CCFC2E-B30E-4E3A-9CAD-2C18F0BC3D97}"/>
              </a:ext>
            </a:extLst>
          </p:cNvPr>
          <p:cNvGrpSpPr/>
          <p:nvPr/>
        </p:nvGrpSpPr>
        <p:grpSpPr>
          <a:xfrm>
            <a:off x="259515" y="1564067"/>
            <a:ext cx="6114780" cy="2688867"/>
            <a:chOff x="259515" y="1564067"/>
            <a:chExt cx="6114780" cy="268886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C24B7D-2046-48CC-BAA4-B56B61547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515" y="1564067"/>
              <a:ext cx="6114780" cy="2688867"/>
            </a:xfrm>
            <a:prstGeom prst="rect">
              <a:avLst/>
            </a:prstGeom>
            <a:effectLst>
              <a:glow rad="63500">
                <a:schemeClr val="accent2"/>
              </a:glow>
            </a:effec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E918F1F-31FA-4C28-BA9F-C2A0C9B7D5CB}"/>
                </a:ext>
              </a:extLst>
            </p:cNvPr>
            <p:cNvSpPr/>
            <p:nvPr/>
          </p:nvSpPr>
          <p:spPr>
            <a:xfrm>
              <a:off x="566987" y="1899783"/>
              <a:ext cx="1933940" cy="381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F6FC932-02F9-4C37-9357-321703C89D51}"/>
              </a:ext>
            </a:extLst>
          </p:cNvPr>
          <p:cNvSpPr txBox="1"/>
          <p:nvPr/>
        </p:nvSpPr>
        <p:spPr>
          <a:xfrm>
            <a:off x="259515" y="4280458"/>
            <a:ext cx="5836485" cy="70788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3)Add the dependency to </a:t>
            </a:r>
            <a:r>
              <a:rPr lang="en-US" sz="2000" b="1" i="1" dirty="0" err="1"/>
              <a:t>ConfigureServices</a:t>
            </a:r>
            <a:r>
              <a:rPr lang="en-US" sz="2000" b="1" i="1" dirty="0"/>
              <a:t> </a:t>
            </a:r>
            <a:r>
              <a:rPr lang="en-US" sz="2000" dirty="0"/>
              <a:t>with </a:t>
            </a:r>
            <a:r>
              <a:rPr lang="en-US" sz="2000" b="1" i="1" dirty="0"/>
              <a:t>services.[</a:t>
            </a:r>
            <a:r>
              <a:rPr lang="en-US" sz="2000" b="1" i="1" dirty="0" err="1"/>
              <a:t>desiredScope</a:t>
            </a:r>
            <a:r>
              <a:rPr lang="en-US" sz="2000" b="1" i="1" dirty="0"/>
              <a:t>]&lt;[interface], [class]&gt;();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731C9-30B3-415E-B61F-814465C05E26}"/>
              </a:ext>
            </a:extLst>
          </p:cNvPr>
          <p:cNvSpPr txBox="1"/>
          <p:nvPr/>
        </p:nvSpPr>
        <p:spPr>
          <a:xfrm>
            <a:off x="126993" y="5527418"/>
            <a:ext cx="5969007" cy="120032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4) Inject the dependency into the </a:t>
            </a:r>
            <a:r>
              <a:rPr lang="en-US" sz="2400" u="sng" dirty="0"/>
              <a:t>constructor</a:t>
            </a:r>
            <a:r>
              <a:rPr lang="en-US" sz="2400" dirty="0"/>
              <a:t> of the dependent class and assign it to a </a:t>
            </a:r>
            <a:r>
              <a:rPr lang="en-US" sz="2400" b="1" i="1" dirty="0"/>
              <a:t>private</a:t>
            </a:r>
            <a:r>
              <a:rPr lang="en-US" sz="2400" dirty="0"/>
              <a:t> variable of the </a:t>
            </a:r>
            <a:r>
              <a:rPr lang="en-US" sz="2400" b="1" i="1" dirty="0"/>
              <a:t>interface</a:t>
            </a:r>
            <a:r>
              <a:rPr lang="en-US" sz="2400" dirty="0"/>
              <a:t> type.</a:t>
            </a:r>
          </a:p>
        </p:txBody>
      </p:sp>
    </p:spTree>
    <p:extLst>
      <p:ext uri="{BB962C8B-B14F-4D97-AF65-F5344CB8AC3E}">
        <p14:creationId xmlns:p14="http://schemas.microsoft.com/office/powerpoint/2010/main" val="183323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3881-0809-486B-9AE9-301DFCB8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Dependency Injection – </a:t>
            </a:r>
            <a:br>
              <a:rPr lang="en-US" dirty="0"/>
            </a:br>
            <a:r>
              <a:rPr lang="en-US" dirty="0"/>
              <a:t>Alternative to Constructor Injection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https://docs.microsoft.com/en-us/aspnet/core/mvc/controllers/dependency-injection?view=aspnetcore-3.1#action-injection-with-fromservices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68F7-1FB1-4804-9F3A-091AE1C1E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320799"/>
          </a:xfrm>
        </p:spPr>
        <p:txBody>
          <a:bodyPr>
            <a:normAutofit/>
          </a:bodyPr>
          <a:lstStyle/>
          <a:p>
            <a:r>
              <a:rPr lang="en-US" sz="2400" dirty="0"/>
              <a:t>After registering a service with the </a:t>
            </a:r>
            <a:r>
              <a:rPr lang="en-US" sz="2400" b="1" i="1" dirty="0"/>
              <a:t>service container</a:t>
            </a:r>
            <a:r>
              <a:rPr lang="en-US" sz="2400" dirty="0"/>
              <a:t>, the </a:t>
            </a:r>
            <a:r>
              <a:rPr lang="en-US" sz="2400" b="1" i="1" dirty="0"/>
              <a:t>[</a:t>
            </a:r>
            <a:r>
              <a:rPr lang="en-US" sz="2400" b="1" i="1" dirty="0" err="1"/>
              <a:t>FromServices</a:t>
            </a:r>
            <a:r>
              <a:rPr lang="en-US" sz="2400" b="1" i="1" dirty="0"/>
              <a:t>]</a:t>
            </a:r>
            <a:r>
              <a:rPr lang="en-US" sz="2400" dirty="0"/>
              <a:t> attribute enables injecting the registered service directly into an </a:t>
            </a:r>
            <a:r>
              <a:rPr lang="en-US" sz="2400" b="1" i="1" dirty="0"/>
              <a:t>action method </a:t>
            </a:r>
            <a:r>
              <a:rPr lang="en-US" sz="2400" dirty="0"/>
              <a:t>without using constructor injection in the </a:t>
            </a:r>
            <a:r>
              <a:rPr lang="en-US" sz="2400" b="1" i="1" dirty="0"/>
              <a:t>Controller</a:t>
            </a:r>
            <a:r>
              <a:rPr lang="en-US" sz="2400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8AFDE-89E8-4168-BE0A-D179FD4D9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742" y="3799841"/>
            <a:ext cx="8891475" cy="2098060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172459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3881-0809-486B-9AE9-301DFCB8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Dependency Injection – </a:t>
            </a:r>
            <a:br>
              <a:rPr lang="en-US" dirty="0"/>
            </a:br>
            <a:r>
              <a:rPr lang="en-US" dirty="0"/>
              <a:t>Alternative to Constructor Injection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https://docs.microsoft.com/en-us/aspnet/core/mvc/controllers/dependency-injection?view=aspnetcore-3.1#action-injection-with-fromservices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68F7-1FB1-4804-9F3A-091AE1C1E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6394"/>
            <a:ext cx="10313931" cy="1320799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When you are unable to obtain an instance of a needed service by </a:t>
            </a:r>
            <a:r>
              <a:rPr lang="en-US" sz="2800" b="1" dirty="0"/>
              <a:t>Dependency Injection</a:t>
            </a:r>
            <a:r>
              <a:rPr lang="en-US" sz="2800" dirty="0"/>
              <a:t>, </a:t>
            </a:r>
            <a:r>
              <a:rPr lang="en-US" sz="2800" b="1" i="1" dirty="0"/>
              <a:t>.</a:t>
            </a:r>
            <a:r>
              <a:rPr lang="en-US" sz="2800" b="1" i="1" dirty="0" err="1"/>
              <a:t>GetService</a:t>
            </a:r>
            <a:r>
              <a:rPr lang="en-US" sz="2800" b="1" i="1" dirty="0"/>
              <a:t>&lt;&gt;</a:t>
            </a:r>
            <a:r>
              <a:rPr lang="en-US" sz="2800" dirty="0"/>
              <a:t> can be used to get a service object. 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3A1D3-32FC-4143-BFAE-34FE8A393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828" y="2898183"/>
            <a:ext cx="8570832" cy="3673214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5128EC-6A8F-42A7-BEEA-CAF8EA55A9B9}"/>
              </a:ext>
            </a:extLst>
          </p:cNvPr>
          <p:cNvSpPr/>
          <p:nvPr/>
        </p:nvSpPr>
        <p:spPr>
          <a:xfrm>
            <a:off x="2929181" y="6433334"/>
            <a:ext cx="92628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highlight>
                  <a:srgbClr val="FFFF00"/>
                </a:highlight>
              </a:rPr>
              <a:t>*Don't invoke </a:t>
            </a:r>
            <a:r>
              <a:rPr lang="en-US" sz="2000" u="sng" dirty="0" err="1">
                <a:highlight>
                  <a:srgbClr val="FFFF00"/>
                </a:highlight>
                <a:hlinkClick r:id="rId4"/>
              </a:rPr>
              <a:t>GetService</a:t>
            </a:r>
            <a:r>
              <a:rPr lang="en-US" sz="2000" dirty="0">
                <a:highlight>
                  <a:srgbClr val="FFFF00"/>
                </a:highlight>
              </a:rPr>
              <a:t> to obtain a service instance when you can use DI instead.</a:t>
            </a: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9306309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1091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1_RetrospectVTI</vt:lpstr>
      <vt:lpstr>Dependency Injection</vt:lpstr>
      <vt:lpstr>A dependency is any object that, to function, another object requires. The Dependency injection (DI) design pattern is a technique for achieving Inversion of Control (IoC) between classes and their dependencies. </vt:lpstr>
      <vt:lpstr>Dependencies – Overview https://docs.microsoft.com/en-us/aspnet/core/fundamentals/dependency-injection?view=aspnetcore-3.1</vt:lpstr>
      <vt:lpstr>Dependency Inversion – Overview https://docs.microsoft.com/en-us/aspnet/core/fundamentals/dependency-injection?view=aspnetcore-3.1</vt:lpstr>
      <vt:lpstr>Dependency Injection – A better way https://docs.microsoft.com/en-us/aspnet/core/fundamentals/dependency-injection?view=aspnetcore-3.1</vt:lpstr>
      <vt:lpstr>Dependency Injection – Step by Step https://docs.microsoft.com/en-us/aspnet/core/fundamentals/dependency-injection?view=aspnetcore-3.1</vt:lpstr>
      <vt:lpstr>Dependency Injection –  Step by Step https://docs.microsoft.com/en-us/aspnet/core/fundamentals/dependency-injection?view=aspnetcore-3.1</vt:lpstr>
      <vt:lpstr>Dependency Injection –  Alternative to Constructor Injection https://docs.microsoft.com/en-us/aspnet/core/mvc/controllers/dependency-injection?view=aspnetcore-3.1#action-injection-with-fromservices</vt:lpstr>
      <vt:lpstr>Dependency Injection –  Alternative to Constructor Injection https://docs.microsoft.com/en-us/aspnet/core/mvc/controllers/dependency-injection?view=aspnetcore-3.1#action-injection-with-fromservices</vt:lpstr>
      <vt:lpstr>Service Type Lifetimes https://docs.microsoft.com/en-us/aspnet/core/fundamentals/dependency-injection?view=aspnetcore-3.1#transient</vt:lpstr>
      <vt:lpstr>Dependency Injection -  Scopes Examples.</vt:lpstr>
      <vt:lpstr>Dependency Injection - .addDbContext https://docs.microsoft.com/en-us/dotnet/api/microsoft.extensions.dependencyinjection.entityframeworkservicecollectionextensions.adddbcontext?view=efcore-3.1 https://docs.microsoft.com/en-us/aspnet/core/fundamentals/dependency-injection?view=aspnetcore-3.1#entity-framework-contexts</vt:lpstr>
      <vt:lpstr>Dependency Injection – Best Practices https://docs.microsoft.com/en-us/aspnet/core/fundamentals/dependency-injection?view=aspnetcore-3.1#design-services-for-dependency-injection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2020-03-20T13:53:28Z</dcterms:created>
  <dcterms:modified xsi:type="dcterms:W3CDTF">2020-03-30T02:16:56Z</dcterms:modified>
</cp:coreProperties>
</file>