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D199D-7E8E-4EEA-BF93-66E4128CE259}" v="34" dt="2020-03-06T03:01:3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utorials/working-with-lin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linq/" TargetMode="External"/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inq/query-expression-basics#what-is-a-query-expression" TargetMode="External"/><Relationship Id="rId2" Type="http://schemas.openxmlformats.org/officeDocument/2006/relationships/hyperlink" Target="https://docs.microsoft.com/en-us/dotnet/csharp/linq/query-expression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linq/query-expression-basics#query-vari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linq/query-expression-basics#orderby-clause" TargetMode="External"/><Relationship Id="rId3" Type="http://schemas.openxmlformats.org/officeDocument/2006/relationships/hyperlink" Target="https://docs.microsoft.com/en-us/dotnet/csharp/linq/query-expression-basics#ending-a-query-expression" TargetMode="External"/><Relationship Id="rId7" Type="http://schemas.openxmlformats.org/officeDocument/2006/relationships/hyperlink" Target="https://docs.microsoft.com/en-us/dotnet/csharp/linq/query-expression-basics#where-clause" TargetMode="External"/><Relationship Id="rId2" Type="http://schemas.openxmlformats.org/officeDocument/2006/relationships/hyperlink" Target="https://docs.microsoft.com/en-us/dotnet/csharp/linq/query-expression-basics#starting-a-query-exp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inq/query-expression-basics#filtering-ordering-and-joining" TargetMode="External"/><Relationship Id="rId11" Type="http://schemas.openxmlformats.org/officeDocument/2006/relationships/hyperlink" Target="https://docs.microsoft.com/en-us/dotnet/csharp/linq/query-expression-basics#subqueries-in-a-query-expression" TargetMode="External"/><Relationship Id="rId5" Type="http://schemas.openxmlformats.org/officeDocument/2006/relationships/hyperlink" Target="https://docs.microsoft.com/en-us/dotnet/csharp/linq/query-expression-basics#continuations-with-into" TargetMode="External"/><Relationship Id="rId10" Type="http://schemas.openxmlformats.org/officeDocument/2006/relationships/hyperlink" Target="https://docs.microsoft.com/en-us/dotnet/csharp/linq/query-expression-basics#let-clause" TargetMode="External"/><Relationship Id="rId4" Type="http://schemas.openxmlformats.org/officeDocument/2006/relationships/hyperlink" Target="https://docs.microsoft.com/en-us/dotnet/csharp/linq/query-expression-basics#select-clause" TargetMode="External"/><Relationship Id="rId9" Type="http://schemas.openxmlformats.org/officeDocument/2006/relationships/hyperlink" Target="https://docs.microsoft.com/en-us/dotnet/csharp/linq/query-expression-basics#join-clau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programming-guide/concepts/linq/query-syntax-and-method-syntax-in-lin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LINQ </a:t>
            </a:r>
            <a:br>
              <a:rPr lang="en-US" sz="8000" dirty="0"/>
            </a:br>
            <a:r>
              <a:rPr lang="en-US" sz="3200" dirty="0"/>
              <a:t>(Language-Integrated Query)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13F3-DAB5-4451-8741-BBF782B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– Activity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https://docs.microsoft.com/en-us/dotnet/csharp/tutorials/working-with-linq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2A4-D046-4C60-A8D0-5EFC303B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tutorial at the above link. </a:t>
            </a:r>
          </a:p>
          <a:p>
            <a:r>
              <a:rPr lang="en-US" dirty="0"/>
              <a:t>Write all queries in METHOD syntax.</a:t>
            </a:r>
          </a:p>
        </p:txBody>
      </p:sp>
    </p:spTree>
    <p:extLst>
      <p:ext uri="{BB962C8B-B14F-4D97-AF65-F5344CB8AC3E}">
        <p14:creationId xmlns:p14="http://schemas.microsoft.com/office/powerpoint/2010/main" val="25564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dirty="0"/>
              <a:t>Language-Integrated Query (LINQ) is the name for a set of technologies based on the integration of query capabilities directly into the C# language.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https://docs.microsoft.com/en-us/dotnet/csharp/linq/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3931-4B61-45E7-A145-99E68155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https://docs.microsoft.com/en-us/dotnet/csharp/programming-guide/concepts/linq/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99F-11C5-40FA-B502-95F66509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Traditionally, queries against data (in a DB or file) have been expressed as simple strings without type checking at compile time or IntelliSense support!</a:t>
            </a:r>
          </a:p>
          <a:p>
            <a:r>
              <a:rPr lang="en-US" dirty="0"/>
              <a:t>You’d have to learn a different query language for each type of data source: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SQL databases,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XML documents,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various Web services, etc. </a:t>
            </a:r>
          </a:p>
          <a:p>
            <a:pPr lvl="1"/>
            <a:r>
              <a:rPr lang="en-US" dirty="0"/>
              <a:t>With LINQ, a query is a language construct, just like classes, methods, events.</a:t>
            </a:r>
          </a:p>
          <a:p>
            <a:pPr lvl="1"/>
            <a:r>
              <a:rPr lang="en-US" dirty="0"/>
              <a:t>Query expressions are written in a declarative query syntax. </a:t>
            </a:r>
          </a:p>
          <a:p>
            <a:pPr lvl="1"/>
            <a:r>
              <a:rPr lang="en-US" dirty="0"/>
              <a:t>You can perform filtering, ordering, and grouping operations on data sources with minimum code. </a:t>
            </a:r>
          </a:p>
          <a:p>
            <a:pPr lvl="1"/>
            <a:r>
              <a:rPr lang="en-US" dirty="0"/>
              <a:t>You use the same basic query expression patterns to query and transform data in SQL databases, ADO .NET Datasets, XML documents and streams, and .NET collections.</a:t>
            </a:r>
          </a:p>
        </p:txBody>
      </p:sp>
    </p:spTree>
    <p:extLst>
      <p:ext uri="{BB962C8B-B14F-4D97-AF65-F5344CB8AC3E}">
        <p14:creationId xmlns:p14="http://schemas.microsoft.com/office/powerpoint/2010/main" val="246764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080E-3F4D-4C4F-9813-2EAD9B7B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28616" cy="3963415"/>
          </a:xfrm>
        </p:spPr>
        <p:txBody>
          <a:bodyPr>
            <a:normAutofit/>
          </a:bodyPr>
          <a:lstStyle/>
          <a:p>
            <a:r>
              <a:rPr lang="en-US" sz="2800" dirty="0"/>
              <a:t>A complete LINQ query operation includes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creating a data source,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defining the query expression,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executing the query in a foreach statement.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21D2B-DD77-47BD-A8A7-3202952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LINQ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22F68-725B-4F69-9842-22656888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96" y="287338"/>
            <a:ext cx="5844329" cy="59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2057-6644-4574-82C2-D2BA3235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– Query Expression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7DE6-30D4-4554-A925-ED0E7C0F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108201"/>
            <a:ext cx="11512296" cy="376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query expression is a query expressed in query syntax. A query is a set of instructions that describes what data to retrieve from a given data source (or sources) and what shape and organization the returned data should have. </a:t>
            </a:r>
          </a:p>
          <a:p>
            <a:r>
              <a:rPr lang="en-US" dirty="0"/>
              <a:t>Generally, the source data is organized logically as a sequence of elements of the same kind. For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SQL database table contains a sequence of rows.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an XML file, there is a "sequence" of XML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‘in-memory’ collection contains a sequence of objects.</a:t>
            </a:r>
          </a:p>
          <a:p>
            <a:r>
              <a:rPr lang="en-US" dirty="0"/>
              <a:t>A query expression must begin with a </a:t>
            </a:r>
            <a:r>
              <a:rPr lang="en-US" b="1" i="1" dirty="0"/>
              <a:t>from</a:t>
            </a:r>
            <a:r>
              <a:rPr lang="en-US" dirty="0"/>
              <a:t> clause and must end with a </a:t>
            </a:r>
            <a:r>
              <a:rPr lang="en-US" b="1" i="1" dirty="0"/>
              <a:t>select</a:t>
            </a:r>
            <a:r>
              <a:rPr lang="en-US" dirty="0"/>
              <a:t> or </a:t>
            </a:r>
            <a:r>
              <a:rPr lang="en-US" b="1" i="1" dirty="0"/>
              <a:t>group</a:t>
            </a:r>
            <a:r>
              <a:rPr lang="en-US" dirty="0"/>
              <a:t> clause. Between the first </a:t>
            </a:r>
            <a:r>
              <a:rPr lang="en-US" b="1" i="1" dirty="0"/>
              <a:t>from</a:t>
            </a:r>
            <a:r>
              <a:rPr lang="en-US" dirty="0"/>
              <a:t> clause and the last </a:t>
            </a:r>
            <a:r>
              <a:rPr lang="en-US" b="1" i="1" dirty="0"/>
              <a:t>select</a:t>
            </a:r>
            <a:r>
              <a:rPr lang="en-US" dirty="0"/>
              <a:t> or </a:t>
            </a:r>
            <a:r>
              <a:rPr lang="en-US" b="1" i="1" dirty="0"/>
              <a:t>group</a:t>
            </a:r>
            <a:r>
              <a:rPr lang="en-US" dirty="0"/>
              <a:t> clause, it can contain one or more of: </a:t>
            </a:r>
            <a:r>
              <a:rPr lang="en-US" b="1" i="1" dirty="0"/>
              <a:t>where</a:t>
            </a:r>
            <a:r>
              <a:rPr lang="en-US" i="1" dirty="0"/>
              <a:t>, </a:t>
            </a:r>
            <a:r>
              <a:rPr lang="en-US" b="1" i="1" dirty="0" err="1"/>
              <a:t>orderby</a:t>
            </a:r>
            <a:r>
              <a:rPr lang="en-US" i="1" dirty="0"/>
              <a:t>, </a:t>
            </a:r>
            <a:r>
              <a:rPr lang="en-US" b="1" i="1" dirty="0"/>
              <a:t>join</a:t>
            </a:r>
            <a:r>
              <a:rPr lang="en-US" i="1" dirty="0"/>
              <a:t>, </a:t>
            </a:r>
            <a:r>
              <a:rPr lang="en-US" b="1" i="1" dirty="0"/>
              <a:t>let</a:t>
            </a:r>
            <a:r>
              <a:rPr lang="en-US" dirty="0"/>
              <a:t> and even more </a:t>
            </a:r>
            <a:r>
              <a:rPr lang="en-US" b="1" i="1" dirty="0"/>
              <a:t>from</a:t>
            </a:r>
            <a:r>
              <a:rPr lang="en-US" dirty="0"/>
              <a:t> clauses. You can also use the </a:t>
            </a:r>
            <a:r>
              <a:rPr lang="en-US" b="1" i="1" dirty="0"/>
              <a:t>into</a:t>
            </a:r>
            <a:r>
              <a:rPr lang="en-US" dirty="0"/>
              <a:t> keyword to enable the result of a </a:t>
            </a:r>
            <a:r>
              <a:rPr lang="en-US" b="1" i="1" dirty="0"/>
              <a:t>join</a:t>
            </a:r>
            <a:r>
              <a:rPr lang="en-US" dirty="0"/>
              <a:t> or </a:t>
            </a:r>
            <a:r>
              <a:rPr lang="en-US" b="1" i="1" dirty="0"/>
              <a:t>group</a:t>
            </a:r>
            <a:r>
              <a:rPr lang="en-US" dirty="0"/>
              <a:t> clause to serve as the source for additional query clauses in the same query expression. </a:t>
            </a:r>
          </a:p>
          <a:p>
            <a:r>
              <a:rPr lang="en-US" dirty="0"/>
              <a:t>From an application's viewpoint, the specific type and structure of the original source data is not important. The application always sees the source data as an </a:t>
            </a:r>
            <a:r>
              <a:rPr lang="en-US" b="1" i="1" dirty="0" err="1"/>
              <a:t>IEnumerable</a:t>
            </a:r>
            <a:r>
              <a:rPr lang="en-US" b="1" i="1" dirty="0"/>
              <a:t>&lt;T&gt; </a:t>
            </a:r>
            <a:r>
              <a:rPr lang="en-US" dirty="0"/>
              <a:t>or</a:t>
            </a:r>
            <a:r>
              <a:rPr lang="en-US" b="1" i="1" dirty="0"/>
              <a:t> </a:t>
            </a:r>
            <a:r>
              <a:rPr lang="en-US" b="1" i="1" dirty="0" err="1"/>
              <a:t>IQueryable</a:t>
            </a:r>
            <a:r>
              <a:rPr lang="en-US" b="1" i="1" dirty="0"/>
              <a:t>&lt;T&gt; </a:t>
            </a:r>
            <a:r>
              <a:rPr lang="en-US" dirty="0"/>
              <a:t>collection. </a:t>
            </a:r>
          </a:p>
        </p:txBody>
      </p:sp>
    </p:spTree>
    <p:extLst>
      <p:ext uri="{BB962C8B-B14F-4D97-AF65-F5344CB8AC3E}">
        <p14:creationId xmlns:p14="http://schemas.microsoft.com/office/powerpoint/2010/main" val="340232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BF09-2001-4B81-8D14-933D63C7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LINQ – Query Expression Examples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https://docs.microsoft.com/en-us/dotnet/csharp/linq/query-expression-basics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https://docs.microsoft.com/en-us/dotnet/csharp/linq/query-expression-basics#what-is-a-query-expression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422A-580E-4B6E-8258-81F8ABE2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573527"/>
          </a:xfrm>
        </p:spPr>
        <p:txBody>
          <a:bodyPr>
            <a:normAutofit/>
          </a:bodyPr>
          <a:lstStyle/>
          <a:p>
            <a:r>
              <a:rPr lang="en-US" dirty="0"/>
              <a:t>A query can: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Retrieve a subset of the elements to produce a new sequence without modifying the individual elements. The query may then sort or group the returned sequence in various 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Retrieve a sequence of elements but transform them to a new type of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Retrieve a singleton value about the source data, such 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number of elements that match a certain condition.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element that has the greatest or least value.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first element that matches a condition, or the sum of particular values in a specified set of elements.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8BE76-18EE-4D4D-A705-AE818AEC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4705348"/>
            <a:ext cx="4092179" cy="1602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1B700-7659-47D8-A15F-3BA5569D9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384" y="4836686"/>
            <a:ext cx="3919728" cy="146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96979-E1D3-4128-B4A8-7F18EF722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181" y="4671143"/>
            <a:ext cx="3216867" cy="16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3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4C52-704A-4ACD-8A02-34B98FE7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LING – Query Variables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https://docs.microsoft.com/en-us/dotnet/csharp/linq/query-expression-basics#query-variable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BF24-26D3-4D8D-B66E-3B13D98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query variable</a:t>
            </a:r>
            <a:r>
              <a:rPr lang="en-US" sz="2400" dirty="0"/>
              <a:t> is any variable that stores a query instead of the result of a query. More specifically, a query variable is always an enumerable type that will produce a </a:t>
            </a:r>
            <a:r>
              <a:rPr lang="en-US" sz="2400" u="sng" dirty="0"/>
              <a:t>sequence of elements</a:t>
            </a:r>
            <a:r>
              <a:rPr lang="en-US" sz="2400" dirty="0"/>
              <a:t> when it is iterated over in a </a:t>
            </a:r>
            <a:r>
              <a:rPr lang="en-US" sz="2400" b="1" i="1" dirty="0"/>
              <a:t>foreach</a:t>
            </a:r>
            <a:r>
              <a:rPr lang="en-US" sz="2400" dirty="0"/>
              <a:t> statement or a direct call to its </a:t>
            </a:r>
            <a:r>
              <a:rPr lang="en-US" sz="2400" b="1" i="1" dirty="0" err="1"/>
              <a:t>IEnumerator.MoveNext</a:t>
            </a:r>
            <a:r>
              <a:rPr lang="en-US" sz="2400" b="1" i="1" dirty="0"/>
              <a:t> </a:t>
            </a:r>
            <a:r>
              <a:rPr lang="en-US" sz="2400" dirty="0"/>
              <a:t>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48D4A-4824-4CC1-A3E4-986D3A46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47133"/>
            <a:ext cx="5734412" cy="4988593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7745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9634-4994-4337-8FCC-4EEB92E2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– Additional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BA34-3165-485D-935C-2C1FD9E4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Starting a query expression</a:t>
            </a:r>
            <a:r>
              <a:rPr lang="en-US" dirty="0"/>
              <a:t>			</a:t>
            </a:r>
            <a:r>
              <a:rPr lang="en-US" dirty="0">
                <a:hlinkClick r:id="rId3"/>
              </a:rPr>
              <a:t>Ending a query expression</a:t>
            </a:r>
            <a:endParaRPr lang="en-US" dirty="0"/>
          </a:p>
          <a:p>
            <a:r>
              <a:rPr lang="en-US" b="1" i="1" dirty="0">
                <a:hlinkClick r:id="rId4"/>
              </a:rPr>
              <a:t>select </a:t>
            </a:r>
            <a:r>
              <a:rPr lang="en-US" dirty="0">
                <a:hlinkClick r:id="rId4"/>
              </a:rPr>
              <a:t>clause</a:t>
            </a:r>
            <a:r>
              <a:rPr lang="en-US" dirty="0"/>
              <a:t>					</a:t>
            </a:r>
            <a:r>
              <a:rPr lang="en-US" i="1" dirty="0">
                <a:hlinkClick r:id="rId5"/>
              </a:rPr>
              <a:t>Continuations with "</a:t>
            </a:r>
            <a:r>
              <a:rPr lang="en-US" b="1" i="1" dirty="0">
                <a:hlinkClick r:id="rId5"/>
              </a:rPr>
              <a:t>into</a:t>
            </a:r>
            <a:r>
              <a:rPr lang="en-US" i="1" dirty="0">
                <a:hlinkClick r:id="rId5"/>
              </a:rPr>
              <a:t>“</a:t>
            </a:r>
            <a:endParaRPr lang="en-US" i="1" dirty="0"/>
          </a:p>
          <a:p>
            <a:r>
              <a:rPr lang="en-US" dirty="0">
                <a:hlinkClick r:id="rId6"/>
              </a:rPr>
              <a:t>Filtering, ordering, and joining</a:t>
            </a:r>
            <a:r>
              <a:rPr lang="en-US" dirty="0"/>
              <a:t>			</a:t>
            </a:r>
            <a:r>
              <a:rPr lang="en-US" b="1" i="1" dirty="0">
                <a:hlinkClick r:id="rId7"/>
              </a:rPr>
              <a:t>where</a:t>
            </a:r>
            <a:r>
              <a:rPr lang="en-US" dirty="0">
                <a:hlinkClick r:id="rId7"/>
              </a:rPr>
              <a:t> clause</a:t>
            </a:r>
            <a:endParaRPr lang="en-US" dirty="0"/>
          </a:p>
          <a:p>
            <a:r>
              <a:rPr lang="en-US" b="1" i="1" dirty="0" err="1">
                <a:hlinkClick r:id="rId8"/>
              </a:rPr>
              <a:t>orderby</a:t>
            </a:r>
            <a:r>
              <a:rPr lang="en-US" dirty="0">
                <a:hlinkClick r:id="rId8"/>
              </a:rPr>
              <a:t> clause</a:t>
            </a:r>
            <a:r>
              <a:rPr lang="en-US" dirty="0"/>
              <a:t>					</a:t>
            </a:r>
            <a:r>
              <a:rPr lang="en-US" b="1" i="1" dirty="0">
                <a:hlinkClick r:id="rId9"/>
              </a:rPr>
              <a:t>join</a:t>
            </a:r>
            <a:r>
              <a:rPr lang="en-US" dirty="0">
                <a:hlinkClick r:id="rId9"/>
              </a:rPr>
              <a:t> clause</a:t>
            </a:r>
            <a:endParaRPr lang="en-US" dirty="0"/>
          </a:p>
          <a:p>
            <a:r>
              <a:rPr lang="en-US" b="1" i="1" dirty="0">
                <a:hlinkClick r:id="rId10"/>
              </a:rPr>
              <a:t>let </a:t>
            </a:r>
            <a:r>
              <a:rPr lang="en-US" dirty="0">
                <a:hlinkClick r:id="rId10"/>
              </a:rPr>
              <a:t>clause</a:t>
            </a:r>
            <a:r>
              <a:rPr lang="en-US" dirty="0"/>
              <a:t>					</a:t>
            </a:r>
            <a:r>
              <a:rPr lang="en-US" dirty="0">
                <a:hlinkClick r:id="rId11"/>
              </a:rPr>
              <a:t>Subqueries in a query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6CD2-ACB8-450D-8E5D-4819860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256918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LINQ – Method Expressions</a:t>
            </a:r>
            <a:br>
              <a:rPr lang="en-US" dirty="0"/>
            </a:br>
            <a:r>
              <a:rPr lang="en-US" sz="1100" dirty="0">
                <a:hlinkClick r:id="rId2"/>
              </a:rPr>
              <a:t>https://docs.microsoft.com/en-us/dotnet/csharp/programming-guide/concepts/linq/query-syntax-and-method-syntax-in-linq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C10-6428-4EB1-9CFA-3C3D5C02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79800" cy="3760891"/>
          </a:xfrm>
        </p:spPr>
        <p:txBody>
          <a:bodyPr>
            <a:normAutofit/>
          </a:bodyPr>
          <a:lstStyle/>
          <a:p>
            <a:r>
              <a:rPr lang="en-US" dirty="0"/>
              <a:t>As a rule when you write LINQ queries, it is recommended to use </a:t>
            </a:r>
            <a:r>
              <a:rPr lang="en-US" b="1" i="1" dirty="0"/>
              <a:t>query syntax</a:t>
            </a:r>
            <a:r>
              <a:rPr lang="en-US" dirty="0"/>
              <a:t> whenever </a:t>
            </a:r>
            <a:r>
              <a:rPr lang="en-US" u="sng" dirty="0"/>
              <a:t>possible</a:t>
            </a:r>
            <a:r>
              <a:rPr lang="en-US" dirty="0"/>
              <a:t> and </a:t>
            </a:r>
            <a:r>
              <a:rPr lang="en-US" b="1" i="1" dirty="0"/>
              <a:t>method syntax </a:t>
            </a:r>
            <a:r>
              <a:rPr lang="en-US" dirty="0"/>
              <a:t>whenever </a:t>
            </a:r>
            <a:r>
              <a:rPr lang="en-US" u="sng" dirty="0"/>
              <a:t>necessary</a:t>
            </a:r>
            <a:r>
              <a:rPr lang="en-US" dirty="0"/>
              <a:t>.</a:t>
            </a:r>
          </a:p>
          <a:p>
            <a:r>
              <a:rPr lang="en-US" dirty="0"/>
              <a:t>Some queries </a:t>
            </a:r>
            <a:r>
              <a:rPr lang="en-US" u="sng" dirty="0"/>
              <a:t>must</a:t>
            </a:r>
            <a:r>
              <a:rPr lang="en-US" dirty="0"/>
              <a:t> be expressed as method calls.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retrieve the number of elements that match a specified condition.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retrieve the element that has the maximum value in a source sequence.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78B9B-9E34-4A35-AD4F-EA4FD83D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98" y="73930"/>
            <a:ext cx="6665205" cy="6722108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5158033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910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LINQ  (Language-Integrated Query)</vt:lpstr>
      <vt:lpstr>Language-Integrated Query (LINQ) is the name for a set of technologies based on the integration of query capabilities directly into the C# language.</vt:lpstr>
      <vt:lpstr>LINQ - Overview https://docs.microsoft.com/en-us/dotnet/csharp/linq/ https://docs.microsoft.com/en-us/dotnet/csharp/programming-guide/concepts/linq/</vt:lpstr>
      <vt:lpstr>LINQ - Overview https://docs.microsoft.com/en-us/dotnet/csharp/linq/</vt:lpstr>
      <vt:lpstr>LINQ – Query Expression Basics</vt:lpstr>
      <vt:lpstr>LINQ – Query Expression Examples https://docs.microsoft.com/en-us/dotnet/csharp/linq/query-expression-basics https://docs.microsoft.com/en-us/dotnet/csharp/linq/query-expression-basics#what-is-a-query-expression</vt:lpstr>
      <vt:lpstr>LING – Query Variables https://docs.microsoft.com/en-us/dotnet/csharp/linq/query-expression-basics#query-variable</vt:lpstr>
      <vt:lpstr>LINQ – Additional Practice</vt:lpstr>
      <vt:lpstr>LINQ – Method Expressions https://docs.microsoft.com/en-us/dotnet/csharp/programming-guide/concepts/linq/query-syntax-and-method-syntax-in-linq</vt:lpstr>
      <vt:lpstr>LINQ – Activity https://docs.microsoft.com/en-us/dotnet/csharp/tutorials/working-with-linq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2020-03-05T21:52:04Z</dcterms:created>
  <dcterms:modified xsi:type="dcterms:W3CDTF">2020-03-17T18:49:52Z</dcterms:modified>
</cp:coreProperties>
</file>