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6" r:id="rId1"/>
  </p:sldMasterIdLst>
  <p:sldIdLst>
    <p:sldId id="257" r:id="rId2"/>
    <p:sldId id="271" r:id="rId3"/>
    <p:sldId id="258" r:id="rId4"/>
    <p:sldId id="261" r:id="rId5"/>
    <p:sldId id="263" r:id="rId6"/>
    <p:sldId id="272" r:id="rId7"/>
    <p:sldId id="273" r:id="rId8"/>
    <p:sldId id="270"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78" d="100"/>
          <a:sy n="78" d="100"/>
        </p:scale>
        <p:origin x="2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4/8/2020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4/8/2020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4/8/2020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4/8/2020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4/8/2020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4/8/2020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4/8/2020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4/8/2020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4/8/2020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4/8/2020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4/8/2020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4/8/2020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spnet/core/mvc/controllers/routing?view=aspnetcore-3.1#multiple-conventional-routes" TargetMode="External"/><Relationship Id="rId2" Type="http://schemas.openxmlformats.org/officeDocument/2006/relationships/hyperlink" Target="https://docs.microsoft.com/en-us/aspnet/core/mvc/controllers/routing?view=aspnetcore-3.1#set-up-conventional-route"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docs.microsoft.com/en-us/aspnet/core/mvc/controllers/routing?view=aspnetcore-3.1#attribute-routing-for-rest-api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ocs.microsoft.com/en-us/aspnet/core/mvc/controllers/routing?view=aspnetcore-3.1#attribute-routing-for-rest-api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ocs.microsoft.com/en-us/aspnet/core/mvc/controllers/routing?view=aspnetcore-3.1#http-verb-templat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aspnet/core/mvc/controllers/routing?view=aspnetcore-3.1"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core/mvc/controllers/actions?view=aspnetcore-3.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core/mvc/controllers/actions?view=aspnetcore-3.1#defining-action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spnet/core/mvc/models/model-binding?view=aspnetcore-3.1"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ocs.microsoft.com/en-us/aspnet/core/mvc/models/model-binding?view=aspnetcore-3.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spnet/core/mvc/controllers/actions?view=aspnetcore-3.1#1-methods-resulting-in-an-empty-response-body" TargetMode="External"/><Relationship Id="rId2" Type="http://schemas.openxmlformats.org/officeDocument/2006/relationships/hyperlink" Target="https://docs.microsoft.com/en-us/aspnet/core/mvc/controllers/actions?view=aspnetcore-3.1#controller-helper-methods" TargetMode="External"/><Relationship Id="rId1" Type="http://schemas.openxmlformats.org/officeDocument/2006/relationships/slideLayout" Target="../slideLayouts/slideLayout2.xml"/><Relationship Id="rId5" Type="http://schemas.openxmlformats.org/officeDocument/2006/relationships/hyperlink" Target="https://docs.microsoft.com/en-us/aspnet/core/mvc/controllers/actions?view=aspnetcore-3.1#3-methods-resulting-in-a-non-empty-response-body-formatted-in-a-content-type-negotiated-with-the-client" TargetMode="External"/><Relationship Id="rId4" Type="http://schemas.openxmlformats.org/officeDocument/2006/relationships/hyperlink" Target="https://docs.microsoft.com/en-us/aspnet/core/mvc/controllers/actions?view=aspnetcore-3.1#2-methods-resulting-in-a-non-empty-response-body-with-a-predefined-content-typ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microsoft.com/en-us/aspnet/core/mvc/controllers/routing?view=aspnetcore-3.1#cr"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Routing</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.NET</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FFBC-6CE0-4D13-A655-56A0FB2FC3B2}"/>
              </a:ext>
            </a:extLst>
          </p:cNvPr>
          <p:cNvSpPr>
            <a:spLocks noGrp="1"/>
          </p:cNvSpPr>
          <p:nvPr>
            <p:ph type="title"/>
          </p:nvPr>
        </p:nvSpPr>
        <p:spPr/>
        <p:txBody>
          <a:bodyPr>
            <a:normAutofit fontScale="90000"/>
          </a:bodyPr>
          <a:lstStyle/>
          <a:p>
            <a:r>
              <a:rPr lang="en-US" dirty="0"/>
              <a:t>Conventional Routing</a:t>
            </a:r>
            <a:br>
              <a:rPr lang="en-US" dirty="0"/>
            </a:br>
            <a:r>
              <a:rPr lang="en-US" sz="1400" dirty="0">
                <a:hlinkClick r:id="rId2"/>
              </a:rPr>
              <a:t>https://docs.microsoft.com/en-us/aspnet/core/mvc/controllers/routing?view=aspnetcore-3.1#set-up-conventional-route</a:t>
            </a:r>
            <a:br>
              <a:rPr lang="en-US" sz="1400" dirty="0"/>
            </a:br>
            <a:r>
              <a:rPr lang="en-US" sz="1400" dirty="0">
                <a:hlinkClick r:id="rId3"/>
              </a:rPr>
              <a:t>https://docs.microsoft.com/en-us/aspnet/core/mvc/controllers/routing?view=aspnetcore-3.1#multiple-conventional-routes</a:t>
            </a:r>
            <a:endParaRPr lang="en-US" dirty="0"/>
          </a:p>
        </p:txBody>
      </p:sp>
      <p:sp>
        <p:nvSpPr>
          <p:cNvPr id="3" name="Content Placeholder 2">
            <a:extLst>
              <a:ext uri="{FF2B5EF4-FFF2-40B4-BE49-F238E27FC236}">
                <a16:creationId xmlns:a16="http://schemas.microsoft.com/office/drawing/2014/main" id="{E02825AE-D057-4E36-BEAE-44C66FE0C8CD}"/>
              </a:ext>
            </a:extLst>
          </p:cNvPr>
          <p:cNvSpPr>
            <a:spLocks noGrp="1"/>
          </p:cNvSpPr>
          <p:nvPr>
            <p:ph idx="1"/>
          </p:nvPr>
        </p:nvSpPr>
        <p:spPr>
          <a:xfrm>
            <a:off x="304801" y="1905103"/>
            <a:ext cx="4403677" cy="4495698"/>
          </a:xfrm>
        </p:spPr>
        <p:txBody>
          <a:bodyPr>
            <a:normAutofit fontScale="92500" lnSpcReduction="10000"/>
          </a:bodyPr>
          <a:lstStyle/>
          <a:p>
            <a:r>
              <a:rPr lang="en-US" sz="2400" dirty="0"/>
              <a:t>The route template (in </a:t>
            </a:r>
            <a:r>
              <a:rPr lang="en-US" sz="2400" dirty="0" err="1"/>
              <a:t>Startup.cs</a:t>
            </a:r>
            <a:r>
              <a:rPr lang="en-US" sz="2400" dirty="0"/>
              <a:t>) "</a:t>
            </a:r>
            <a:r>
              <a:rPr lang="en-US" sz="2400" u="sng" dirty="0"/>
              <a:t>{controller=Home}/{action=Index}/{id?}</a:t>
            </a:r>
            <a:r>
              <a:rPr lang="en-US" sz="2400" dirty="0"/>
              <a:t>“ matches a URL path like </a:t>
            </a:r>
            <a:r>
              <a:rPr lang="en-US" sz="2400" u="sng" dirty="0"/>
              <a:t>/Products/Details/5.</a:t>
            </a:r>
          </a:p>
          <a:p>
            <a:r>
              <a:rPr lang="en-US" sz="2400" dirty="0"/>
              <a:t>The route template extracts (</a:t>
            </a:r>
            <a:r>
              <a:rPr lang="en-US" sz="2400" b="1" i="1" dirty="0"/>
              <a:t>tokenizes</a:t>
            </a:r>
            <a:r>
              <a:rPr lang="en-US" sz="2400" dirty="0"/>
              <a:t>) the route values { </a:t>
            </a:r>
            <a:r>
              <a:rPr lang="en-US" sz="2400" u="sng" dirty="0"/>
              <a:t>controller = Products, action = Details, id = 5</a:t>
            </a:r>
            <a:r>
              <a:rPr lang="en-US" sz="2400" dirty="0"/>
              <a:t> } which results in a match if the app has a </a:t>
            </a:r>
            <a:r>
              <a:rPr lang="en-US" sz="2400" b="1" i="1" dirty="0"/>
              <a:t>controller</a:t>
            </a:r>
            <a:r>
              <a:rPr lang="en-US" sz="2400" dirty="0"/>
              <a:t> named </a:t>
            </a:r>
            <a:r>
              <a:rPr lang="en-US" sz="2400" u="sng" dirty="0" err="1"/>
              <a:t>ProductsController</a:t>
            </a:r>
            <a:r>
              <a:rPr lang="en-US" sz="2400" dirty="0"/>
              <a:t> and a </a:t>
            </a:r>
            <a:r>
              <a:rPr lang="en-US" sz="2400" u="sng" dirty="0"/>
              <a:t>Details</a:t>
            </a:r>
            <a:r>
              <a:rPr lang="en-US" sz="2400" dirty="0"/>
              <a:t> </a:t>
            </a:r>
            <a:r>
              <a:rPr lang="en-US" sz="2400" b="1" i="1" dirty="0"/>
              <a:t>action.</a:t>
            </a:r>
            <a:r>
              <a:rPr lang="en-US" sz="2400" dirty="0"/>
              <a:t> The </a:t>
            </a:r>
            <a:r>
              <a:rPr lang="en-US" sz="2400" b="1" i="1" dirty="0"/>
              <a:t>id</a:t>
            </a:r>
            <a:r>
              <a:rPr lang="en-US" sz="2400" dirty="0"/>
              <a:t> value is optional due to the </a:t>
            </a:r>
            <a:r>
              <a:rPr lang="en-US" sz="2400" b="1" i="1" dirty="0"/>
              <a:t>?</a:t>
            </a:r>
            <a:r>
              <a:rPr lang="en-US" sz="2400" dirty="0"/>
              <a:t>.</a:t>
            </a:r>
          </a:p>
        </p:txBody>
      </p:sp>
      <p:pic>
        <p:nvPicPr>
          <p:cNvPr id="4" name="Picture 3">
            <a:extLst>
              <a:ext uri="{FF2B5EF4-FFF2-40B4-BE49-F238E27FC236}">
                <a16:creationId xmlns:a16="http://schemas.microsoft.com/office/drawing/2014/main" id="{00718CB3-C6AD-4AD0-9827-039EEE5D418D}"/>
              </a:ext>
            </a:extLst>
          </p:cNvPr>
          <p:cNvPicPr>
            <a:picLocks noChangeAspect="1"/>
          </p:cNvPicPr>
          <p:nvPr/>
        </p:nvPicPr>
        <p:blipFill>
          <a:blip r:embed="rId4"/>
          <a:stretch>
            <a:fillRect/>
          </a:stretch>
        </p:blipFill>
        <p:spPr>
          <a:xfrm>
            <a:off x="4836764" y="2236338"/>
            <a:ext cx="7050435" cy="1836164"/>
          </a:xfrm>
          <a:prstGeom prst="rect">
            <a:avLst/>
          </a:prstGeom>
          <a:effectLst>
            <a:glow rad="50800">
              <a:schemeClr val="accent2"/>
            </a:glow>
          </a:effectLst>
        </p:spPr>
      </p:pic>
      <p:pic>
        <p:nvPicPr>
          <p:cNvPr id="5" name="Picture 4">
            <a:extLst>
              <a:ext uri="{FF2B5EF4-FFF2-40B4-BE49-F238E27FC236}">
                <a16:creationId xmlns:a16="http://schemas.microsoft.com/office/drawing/2014/main" id="{77F0B928-7543-42E2-823D-77F750DBE220}"/>
              </a:ext>
            </a:extLst>
          </p:cNvPr>
          <p:cNvPicPr>
            <a:picLocks noChangeAspect="1"/>
          </p:cNvPicPr>
          <p:nvPr/>
        </p:nvPicPr>
        <p:blipFill>
          <a:blip r:embed="rId5"/>
          <a:stretch>
            <a:fillRect/>
          </a:stretch>
        </p:blipFill>
        <p:spPr>
          <a:xfrm>
            <a:off x="4836764" y="4224819"/>
            <a:ext cx="7050434" cy="1911393"/>
          </a:xfrm>
          <a:prstGeom prst="rect">
            <a:avLst/>
          </a:prstGeom>
          <a:effectLst>
            <a:glow rad="50800">
              <a:schemeClr val="accent2"/>
            </a:glow>
          </a:effectLst>
        </p:spPr>
      </p:pic>
    </p:spTree>
    <p:extLst>
      <p:ext uri="{BB962C8B-B14F-4D97-AF65-F5344CB8AC3E}">
        <p14:creationId xmlns:p14="http://schemas.microsoft.com/office/powerpoint/2010/main" val="2628654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FFDA-DC4E-4547-9BF2-ABA6D7A256C7}"/>
              </a:ext>
            </a:extLst>
          </p:cNvPr>
          <p:cNvSpPr>
            <a:spLocks noGrp="1"/>
          </p:cNvSpPr>
          <p:nvPr>
            <p:ph type="title"/>
          </p:nvPr>
        </p:nvSpPr>
        <p:spPr/>
        <p:txBody>
          <a:bodyPr>
            <a:normAutofit/>
          </a:bodyPr>
          <a:lstStyle/>
          <a:p>
            <a:r>
              <a:rPr lang="en-US" dirty="0"/>
              <a:t>Attribute Routing – REST API’s</a:t>
            </a:r>
            <a:br>
              <a:rPr lang="en-US" dirty="0"/>
            </a:br>
            <a:r>
              <a:rPr lang="en-US" sz="1200" dirty="0">
                <a:hlinkClick r:id="rId2"/>
              </a:rPr>
              <a:t>https://docs.microsoft.com/en-us/aspnet/core/mvc/controllers/routing?view=aspnetcore-3.1#attribute-routing-for-rest-apis</a:t>
            </a:r>
            <a:endParaRPr lang="en-US" sz="1200" dirty="0"/>
          </a:p>
        </p:txBody>
      </p:sp>
      <p:sp>
        <p:nvSpPr>
          <p:cNvPr id="3" name="Content Placeholder 2">
            <a:extLst>
              <a:ext uri="{FF2B5EF4-FFF2-40B4-BE49-F238E27FC236}">
                <a16:creationId xmlns:a16="http://schemas.microsoft.com/office/drawing/2014/main" id="{636D022F-B0E8-463F-ADCC-9FFE259CFDFF}"/>
              </a:ext>
            </a:extLst>
          </p:cNvPr>
          <p:cNvSpPr>
            <a:spLocks noGrp="1"/>
          </p:cNvSpPr>
          <p:nvPr>
            <p:ph idx="1"/>
          </p:nvPr>
        </p:nvSpPr>
        <p:spPr>
          <a:xfrm>
            <a:off x="1097280" y="1922781"/>
            <a:ext cx="10058400" cy="2145022"/>
          </a:xfrm>
        </p:spPr>
        <p:txBody>
          <a:bodyPr>
            <a:normAutofit/>
          </a:bodyPr>
          <a:lstStyle/>
          <a:p>
            <a:r>
              <a:rPr lang="en-US" sz="2000" b="1" i="1" dirty="0"/>
              <a:t>REST APIs </a:t>
            </a:r>
            <a:r>
              <a:rPr lang="en-US" sz="2000" dirty="0"/>
              <a:t>should use </a:t>
            </a:r>
            <a:r>
              <a:rPr lang="en-US" sz="2000" b="1" i="1" dirty="0"/>
              <a:t>attribute routing </a:t>
            </a:r>
            <a:r>
              <a:rPr lang="en-US" sz="2000" dirty="0"/>
              <a:t>to model the app's functionality as a set of resources where operations are represented by </a:t>
            </a:r>
            <a:r>
              <a:rPr lang="en-US" sz="2000" b="1" i="1" dirty="0"/>
              <a:t>HTTP verbs</a:t>
            </a:r>
            <a:r>
              <a:rPr lang="en-US" sz="2000" dirty="0"/>
              <a:t>.</a:t>
            </a:r>
          </a:p>
          <a:p>
            <a:r>
              <a:rPr lang="en-US" sz="2000" b="1" i="1" dirty="0"/>
              <a:t>Attribute routing </a:t>
            </a:r>
            <a:r>
              <a:rPr lang="en-US" sz="2000" dirty="0"/>
              <a:t>uses sets of </a:t>
            </a:r>
            <a:r>
              <a:rPr lang="en-US" sz="2000" b="1" i="1" dirty="0"/>
              <a:t>attributes</a:t>
            </a:r>
            <a:r>
              <a:rPr lang="en-US" sz="2000" dirty="0"/>
              <a:t> on each </a:t>
            </a:r>
            <a:r>
              <a:rPr lang="en-US" sz="2000" b="1" i="1" dirty="0"/>
              <a:t>controller action </a:t>
            </a:r>
            <a:r>
              <a:rPr lang="en-US" sz="2000" dirty="0"/>
              <a:t>to map </a:t>
            </a:r>
            <a:r>
              <a:rPr lang="en-US" sz="2000" b="1" i="1" dirty="0"/>
              <a:t>actions</a:t>
            </a:r>
            <a:r>
              <a:rPr lang="en-US" sz="2000" dirty="0"/>
              <a:t> directly to route templates. The following </a:t>
            </a:r>
            <a:r>
              <a:rPr lang="en-US" sz="2000" b="1" i="1" dirty="0" err="1"/>
              <a:t>StartUp.Configure</a:t>
            </a:r>
            <a:r>
              <a:rPr lang="en-US" sz="2000" b="1" i="1" dirty="0"/>
              <a:t> </a:t>
            </a:r>
            <a:r>
              <a:rPr lang="en-US" sz="2000" dirty="0"/>
              <a:t>code is typical for a </a:t>
            </a:r>
            <a:r>
              <a:rPr lang="en-US" sz="2000" b="1" i="1" dirty="0"/>
              <a:t>REST API</a:t>
            </a:r>
            <a:r>
              <a:rPr lang="en-US" sz="2000" dirty="0"/>
              <a:t>. </a:t>
            </a:r>
            <a:r>
              <a:rPr lang="en-US" sz="2000" b="1" i="1" dirty="0" err="1"/>
              <a:t>MapControllers</a:t>
            </a:r>
            <a:r>
              <a:rPr lang="en-US" sz="2000" b="1" i="1" dirty="0"/>
              <a:t>()</a:t>
            </a:r>
            <a:r>
              <a:rPr lang="en-US" sz="2000" dirty="0"/>
              <a:t> is called inside </a:t>
            </a:r>
            <a:r>
              <a:rPr lang="en-US" sz="2000" b="1" i="1" dirty="0" err="1"/>
              <a:t>UseEndpoints</a:t>
            </a:r>
            <a:r>
              <a:rPr lang="en-US" sz="2000" b="1" i="1" dirty="0"/>
              <a:t>()</a:t>
            </a:r>
            <a:r>
              <a:rPr lang="en-US" sz="2000" dirty="0"/>
              <a:t> to map </a:t>
            </a:r>
            <a:r>
              <a:rPr lang="en-US" sz="2000" u="sng" dirty="0"/>
              <a:t>attribute routed </a:t>
            </a:r>
            <a:r>
              <a:rPr lang="en-US" sz="2000" dirty="0"/>
              <a:t>controllers.</a:t>
            </a:r>
          </a:p>
        </p:txBody>
      </p:sp>
      <p:pic>
        <p:nvPicPr>
          <p:cNvPr id="5" name="Picture 4">
            <a:extLst>
              <a:ext uri="{FF2B5EF4-FFF2-40B4-BE49-F238E27FC236}">
                <a16:creationId xmlns:a16="http://schemas.microsoft.com/office/drawing/2014/main" id="{4FE56C91-9BE8-481A-90F0-2DF41C063B42}"/>
              </a:ext>
            </a:extLst>
          </p:cNvPr>
          <p:cNvPicPr>
            <a:picLocks noChangeAspect="1"/>
          </p:cNvPicPr>
          <p:nvPr/>
        </p:nvPicPr>
        <p:blipFill>
          <a:blip r:embed="rId3"/>
          <a:stretch>
            <a:fillRect/>
          </a:stretch>
        </p:blipFill>
        <p:spPr>
          <a:xfrm>
            <a:off x="2022762" y="3907576"/>
            <a:ext cx="8257179" cy="2839112"/>
          </a:xfrm>
          <a:prstGeom prst="rect">
            <a:avLst/>
          </a:prstGeom>
          <a:effectLst>
            <a:glow rad="63500">
              <a:schemeClr val="accent2"/>
            </a:glow>
          </a:effectLst>
        </p:spPr>
      </p:pic>
    </p:spTree>
    <p:extLst>
      <p:ext uri="{BB962C8B-B14F-4D97-AF65-F5344CB8AC3E}">
        <p14:creationId xmlns:p14="http://schemas.microsoft.com/office/powerpoint/2010/main" val="983291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0BCC-5211-4CEF-8C26-6D836CC3AA29}"/>
              </a:ext>
            </a:extLst>
          </p:cNvPr>
          <p:cNvSpPr>
            <a:spLocks noGrp="1"/>
          </p:cNvSpPr>
          <p:nvPr>
            <p:ph type="title"/>
          </p:nvPr>
        </p:nvSpPr>
        <p:spPr/>
        <p:txBody>
          <a:bodyPr>
            <a:normAutofit/>
          </a:bodyPr>
          <a:lstStyle/>
          <a:p>
            <a:r>
              <a:rPr lang="en-US" dirty="0"/>
              <a:t>Attribute Routing – REST API’s</a:t>
            </a:r>
            <a:br>
              <a:rPr lang="en-US" dirty="0"/>
            </a:br>
            <a:r>
              <a:rPr lang="en-US" sz="1200" dirty="0">
                <a:hlinkClick r:id="rId2"/>
              </a:rPr>
              <a:t>https://docs.microsoft.com/en-us/aspnet/core/mvc/controllers/routing?view=aspnetcore-3.1#attribute-routing-for-rest-apis</a:t>
            </a:r>
            <a:endParaRPr lang="en-US" dirty="0"/>
          </a:p>
        </p:txBody>
      </p:sp>
      <p:sp>
        <p:nvSpPr>
          <p:cNvPr id="3" name="Content Placeholder 2">
            <a:extLst>
              <a:ext uri="{FF2B5EF4-FFF2-40B4-BE49-F238E27FC236}">
                <a16:creationId xmlns:a16="http://schemas.microsoft.com/office/drawing/2014/main" id="{25C8006E-3A88-473D-94CB-DCC3427A46D0}"/>
              </a:ext>
            </a:extLst>
          </p:cNvPr>
          <p:cNvSpPr>
            <a:spLocks noGrp="1"/>
          </p:cNvSpPr>
          <p:nvPr>
            <p:ph idx="1"/>
          </p:nvPr>
        </p:nvSpPr>
        <p:spPr>
          <a:xfrm>
            <a:off x="581891" y="1910687"/>
            <a:ext cx="5232055" cy="4490113"/>
          </a:xfrm>
        </p:spPr>
        <p:txBody>
          <a:bodyPr anchor="ctr">
            <a:normAutofit/>
          </a:bodyPr>
          <a:lstStyle/>
          <a:p>
            <a:r>
              <a:rPr lang="en-US" sz="2000" dirty="0"/>
              <a:t>In this example, the </a:t>
            </a:r>
            <a:r>
              <a:rPr lang="en-US" sz="2000" b="1" i="1" dirty="0"/>
              <a:t>Configure</a:t>
            </a:r>
            <a:r>
              <a:rPr lang="en-US" sz="2000" dirty="0"/>
              <a:t> method is used.</a:t>
            </a:r>
          </a:p>
          <a:p>
            <a:r>
              <a:rPr lang="en-US" sz="2000" b="1" i="1" dirty="0" err="1"/>
              <a:t>HomeController</a:t>
            </a:r>
            <a:r>
              <a:rPr lang="en-US" sz="2000" dirty="0"/>
              <a:t> matches a set of URLs similar to what the default </a:t>
            </a:r>
            <a:r>
              <a:rPr lang="en-US" sz="2000" b="1" i="1" dirty="0"/>
              <a:t>conventional</a:t>
            </a:r>
            <a:r>
              <a:rPr lang="en-US" sz="2000" dirty="0"/>
              <a:t> route {</a:t>
            </a:r>
            <a:r>
              <a:rPr lang="en-US" sz="2000" u="sng" dirty="0"/>
              <a:t>controller=Home}/{action=Index}/{id?} </a:t>
            </a:r>
            <a:r>
              <a:rPr lang="en-US" sz="2000" dirty="0"/>
              <a:t>matches. </a:t>
            </a:r>
            <a:r>
              <a:rPr lang="en-US" sz="2000" b="1" i="1" dirty="0"/>
              <a:t>Attribute routing </a:t>
            </a:r>
            <a:r>
              <a:rPr lang="en-US" sz="2000" dirty="0"/>
              <a:t>requires more input to specify a route. </a:t>
            </a:r>
            <a:r>
              <a:rPr lang="en-US" sz="2000" b="1" i="1" dirty="0"/>
              <a:t>Conventional Routing </a:t>
            </a:r>
            <a:r>
              <a:rPr lang="en-US" sz="2000" dirty="0"/>
              <a:t>handles routes more succinctly, but </a:t>
            </a:r>
            <a:r>
              <a:rPr lang="en-US" sz="2000" b="1" i="1" dirty="0"/>
              <a:t>Attribute Routing</a:t>
            </a:r>
            <a:r>
              <a:rPr lang="en-US" sz="2000" dirty="0"/>
              <a:t> allows (and requires) precise control of which route templates apply to each </a:t>
            </a:r>
            <a:r>
              <a:rPr lang="en-US" sz="2000" b="1" i="1" dirty="0"/>
              <a:t>action</a:t>
            </a:r>
            <a:r>
              <a:rPr lang="en-US" sz="2000" dirty="0"/>
              <a:t>.</a:t>
            </a:r>
          </a:p>
          <a:p>
            <a:r>
              <a:rPr lang="en-US" sz="2000" dirty="0"/>
              <a:t>With </a:t>
            </a:r>
            <a:r>
              <a:rPr lang="en-US" sz="2000" b="1" i="1" dirty="0"/>
              <a:t>attribute routing</a:t>
            </a:r>
            <a:r>
              <a:rPr lang="en-US" sz="2000" dirty="0"/>
              <a:t>, the </a:t>
            </a:r>
            <a:r>
              <a:rPr lang="en-US" sz="2000" b="1" i="1" dirty="0"/>
              <a:t>controller</a:t>
            </a:r>
            <a:r>
              <a:rPr lang="en-US" sz="2000" dirty="0"/>
              <a:t> name and </a:t>
            </a:r>
            <a:r>
              <a:rPr lang="en-US" sz="2000" b="1" i="1" dirty="0"/>
              <a:t>action</a:t>
            </a:r>
            <a:r>
              <a:rPr lang="en-US" sz="2000" dirty="0"/>
              <a:t> names play </a:t>
            </a:r>
            <a:r>
              <a:rPr lang="en-US" sz="2000" u="sng" dirty="0"/>
              <a:t>no</a:t>
            </a:r>
            <a:r>
              <a:rPr lang="en-US" sz="2000" dirty="0"/>
              <a:t> role in which </a:t>
            </a:r>
            <a:r>
              <a:rPr lang="en-US" sz="2000" b="1" i="1" dirty="0"/>
              <a:t>action</a:t>
            </a:r>
            <a:r>
              <a:rPr lang="en-US" sz="2000" dirty="0"/>
              <a:t> is matched.</a:t>
            </a:r>
          </a:p>
        </p:txBody>
      </p:sp>
      <p:pic>
        <p:nvPicPr>
          <p:cNvPr id="5" name="Picture 4">
            <a:extLst>
              <a:ext uri="{FF2B5EF4-FFF2-40B4-BE49-F238E27FC236}">
                <a16:creationId xmlns:a16="http://schemas.microsoft.com/office/drawing/2014/main" id="{77CC8C17-3C97-4CF8-A2C3-5C0A7637E7F8}"/>
              </a:ext>
            </a:extLst>
          </p:cNvPr>
          <p:cNvPicPr>
            <a:picLocks noChangeAspect="1"/>
          </p:cNvPicPr>
          <p:nvPr/>
        </p:nvPicPr>
        <p:blipFill>
          <a:blip r:embed="rId3"/>
          <a:stretch>
            <a:fillRect/>
          </a:stretch>
        </p:blipFill>
        <p:spPr>
          <a:xfrm>
            <a:off x="6082351" y="2083647"/>
            <a:ext cx="5905009" cy="4569634"/>
          </a:xfrm>
          <a:prstGeom prst="rect">
            <a:avLst/>
          </a:prstGeom>
          <a:effectLst>
            <a:glow rad="50800">
              <a:schemeClr val="accent2"/>
            </a:glow>
          </a:effectLst>
        </p:spPr>
      </p:pic>
    </p:spTree>
    <p:extLst>
      <p:ext uri="{BB962C8B-B14F-4D97-AF65-F5344CB8AC3E}">
        <p14:creationId xmlns:p14="http://schemas.microsoft.com/office/powerpoint/2010/main" val="2518382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8A50-35A9-4AB1-9E9B-F0E03C4B11CE}"/>
              </a:ext>
            </a:extLst>
          </p:cNvPr>
          <p:cNvSpPr>
            <a:spLocks noGrp="1"/>
          </p:cNvSpPr>
          <p:nvPr>
            <p:ph type="title"/>
          </p:nvPr>
        </p:nvSpPr>
        <p:spPr>
          <a:xfrm>
            <a:off x="1097280" y="286603"/>
            <a:ext cx="5794840" cy="1450757"/>
          </a:xfrm>
        </p:spPr>
        <p:txBody>
          <a:bodyPr>
            <a:normAutofit fontScale="90000"/>
          </a:bodyPr>
          <a:lstStyle/>
          <a:p>
            <a:r>
              <a:rPr lang="en-US" dirty="0"/>
              <a:t>Attribute Routing - HTTP Verb Templates</a:t>
            </a:r>
            <a:br>
              <a:rPr lang="en-US" dirty="0"/>
            </a:br>
            <a:r>
              <a:rPr lang="en-US" sz="900" dirty="0">
                <a:hlinkClick r:id="rId2"/>
              </a:rPr>
              <a:t>https://docs.microsoft.com/en-us/aspnet/core/mvc/controllers/routing?view=aspnetcore-3.1#http-verb-templates</a:t>
            </a:r>
            <a:endParaRPr lang="en-US" sz="900" dirty="0"/>
          </a:p>
        </p:txBody>
      </p:sp>
      <p:sp>
        <p:nvSpPr>
          <p:cNvPr id="3" name="Content Placeholder 2">
            <a:extLst>
              <a:ext uri="{FF2B5EF4-FFF2-40B4-BE49-F238E27FC236}">
                <a16:creationId xmlns:a16="http://schemas.microsoft.com/office/drawing/2014/main" id="{F2FBE9BE-F840-4155-9121-1869428266DA}"/>
              </a:ext>
            </a:extLst>
          </p:cNvPr>
          <p:cNvSpPr>
            <a:spLocks noGrp="1"/>
          </p:cNvSpPr>
          <p:nvPr>
            <p:ph idx="1"/>
          </p:nvPr>
        </p:nvSpPr>
        <p:spPr>
          <a:xfrm>
            <a:off x="1097280" y="1883391"/>
            <a:ext cx="5682861" cy="4531057"/>
          </a:xfrm>
        </p:spPr>
        <p:txBody>
          <a:bodyPr>
            <a:normAutofit lnSpcReduction="10000"/>
          </a:bodyPr>
          <a:lstStyle/>
          <a:p>
            <a:r>
              <a:rPr lang="en-US" sz="2400" dirty="0"/>
              <a:t>ASP.NET Core has the following HTTP verb templates: [</a:t>
            </a:r>
            <a:r>
              <a:rPr lang="en-US" sz="2400" dirty="0" err="1"/>
              <a:t>HttpGet</a:t>
            </a:r>
            <a:r>
              <a:rPr lang="en-US" sz="2400" dirty="0"/>
              <a:t>], [</a:t>
            </a:r>
            <a:r>
              <a:rPr lang="en-US" sz="2400" dirty="0" err="1"/>
              <a:t>HttpPost</a:t>
            </a:r>
            <a:r>
              <a:rPr lang="en-US" sz="2400" dirty="0"/>
              <a:t>], [</a:t>
            </a:r>
            <a:r>
              <a:rPr lang="en-US" sz="2400" dirty="0" err="1"/>
              <a:t>HttpPut</a:t>
            </a:r>
            <a:r>
              <a:rPr lang="en-US" sz="2400" dirty="0"/>
              <a:t>], [</a:t>
            </a:r>
            <a:r>
              <a:rPr lang="en-US" sz="2400" dirty="0" err="1"/>
              <a:t>HttpDelete</a:t>
            </a:r>
            <a:r>
              <a:rPr lang="en-US" sz="2400" dirty="0"/>
              <a:t>], [</a:t>
            </a:r>
            <a:r>
              <a:rPr lang="en-US" sz="2400" dirty="0" err="1"/>
              <a:t>HttpHead</a:t>
            </a:r>
            <a:r>
              <a:rPr lang="en-US" sz="2400" dirty="0"/>
              <a:t>], [</a:t>
            </a:r>
            <a:r>
              <a:rPr lang="en-US" sz="2400" dirty="0" err="1"/>
              <a:t>HttpPatch</a:t>
            </a:r>
            <a:r>
              <a:rPr lang="en-US" sz="2400" dirty="0"/>
              <a:t>] </a:t>
            </a:r>
          </a:p>
          <a:p>
            <a:r>
              <a:rPr lang="en-US" sz="2400" dirty="0"/>
              <a:t>The </a:t>
            </a:r>
            <a:r>
              <a:rPr lang="en-US" sz="2400" b="1" i="1" dirty="0" err="1"/>
              <a:t>GetProduct</a:t>
            </a:r>
            <a:r>
              <a:rPr lang="en-US" sz="2400" dirty="0"/>
              <a:t> action includes the "{id}" template, therefore id is appended to the "</a:t>
            </a:r>
            <a:r>
              <a:rPr lang="en-US" sz="2400" dirty="0" err="1"/>
              <a:t>api</a:t>
            </a:r>
            <a:r>
              <a:rPr lang="en-US" sz="2400" dirty="0"/>
              <a:t>/[controller]" template on the </a:t>
            </a:r>
            <a:r>
              <a:rPr lang="en-US" sz="2400" b="1" i="1" dirty="0"/>
              <a:t>controller</a:t>
            </a:r>
            <a:r>
              <a:rPr lang="en-US" sz="2400" dirty="0"/>
              <a:t>, so </a:t>
            </a:r>
            <a:r>
              <a:rPr lang="en-US" sz="2400" b="1" i="1" dirty="0" err="1"/>
              <a:t>GetProduct</a:t>
            </a:r>
            <a:r>
              <a:rPr lang="en-US" sz="2400" dirty="0" err="1"/>
              <a:t>’s</a:t>
            </a:r>
            <a:r>
              <a:rPr lang="en-US" sz="2400" dirty="0"/>
              <a:t> template is "</a:t>
            </a:r>
            <a:r>
              <a:rPr lang="en-US" sz="2400" dirty="0" err="1"/>
              <a:t>api</a:t>
            </a:r>
            <a:r>
              <a:rPr lang="en-US" sz="2400" dirty="0"/>
              <a:t>/[controller]/"{id}"". </a:t>
            </a:r>
          </a:p>
          <a:p>
            <a:r>
              <a:rPr lang="en-US" sz="2400" dirty="0"/>
              <a:t>Therefore, this action only matches GET requests of the form </a:t>
            </a:r>
            <a:r>
              <a:rPr lang="en-US" sz="2400" u="sng" dirty="0"/>
              <a:t>/</a:t>
            </a:r>
            <a:r>
              <a:rPr lang="en-US" sz="2400" u="sng" dirty="0" err="1"/>
              <a:t>api</a:t>
            </a:r>
            <a:r>
              <a:rPr lang="en-US" sz="2400" u="sng" dirty="0"/>
              <a:t>/test2/123</a:t>
            </a:r>
            <a:r>
              <a:rPr lang="en-US" sz="2400" dirty="0"/>
              <a:t>, </a:t>
            </a:r>
            <a:r>
              <a:rPr lang="en-US" sz="2400" u="sng" dirty="0"/>
              <a:t>/</a:t>
            </a:r>
            <a:r>
              <a:rPr lang="en-US" sz="2400" u="sng" dirty="0" err="1"/>
              <a:t>api</a:t>
            </a:r>
            <a:r>
              <a:rPr lang="en-US" sz="2400" u="sng" dirty="0"/>
              <a:t>/test2/{any </a:t>
            </a:r>
            <a:r>
              <a:rPr lang="en-US" sz="2400" u="sng"/>
              <a:t>string}</a:t>
            </a:r>
            <a:r>
              <a:rPr lang="en-US" sz="2400"/>
              <a:t>.</a:t>
            </a:r>
            <a:endParaRPr lang="en-US" sz="2400" dirty="0"/>
          </a:p>
        </p:txBody>
      </p:sp>
      <p:pic>
        <p:nvPicPr>
          <p:cNvPr id="4" name="Picture 3">
            <a:extLst>
              <a:ext uri="{FF2B5EF4-FFF2-40B4-BE49-F238E27FC236}">
                <a16:creationId xmlns:a16="http://schemas.microsoft.com/office/drawing/2014/main" id="{FC8A26F9-C0F3-4B84-968F-9E61BD6277D7}"/>
              </a:ext>
            </a:extLst>
          </p:cNvPr>
          <p:cNvPicPr>
            <a:picLocks noChangeAspect="1"/>
          </p:cNvPicPr>
          <p:nvPr/>
        </p:nvPicPr>
        <p:blipFill>
          <a:blip r:embed="rId3"/>
          <a:stretch>
            <a:fillRect/>
          </a:stretch>
        </p:blipFill>
        <p:spPr>
          <a:xfrm>
            <a:off x="6892120" y="145791"/>
            <a:ext cx="5063320" cy="6166222"/>
          </a:xfrm>
          <a:prstGeom prst="rect">
            <a:avLst/>
          </a:prstGeom>
          <a:effectLst>
            <a:glow rad="50800">
              <a:schemeClr val="accent2"/>
            </a:glow>
          </a:effectLst>
        </p:spPr>
      </p:pic>
    </p:spTree>
    <p:extLst>
      <p:ext uri="{BB962C8B-B14F-4D97-AF65-F5344CB8AC3E}">
        <p14:creationId xmlns:p14="http://schemas.microsoft.com/office/powerpoint/2010/main" val="338824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B113-6868-456A-BCC1-6B61E9E3D8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F3F73D-843A-4EC7-BFE2-387509CFB6D6}"/>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22E4E1C7-8C7B-4722-9F99-9837118BCADA}"/>
              </a:ext>
            </a:extLst>
          </p:cNvPr>
          <p:cNvPicPr>
            <a:picLocks noChangeAspect="1"/>
          </p:cNvPicPr>
          <p:nvPr/>
        </p:nvPicPr>
        <p:blipFill>
          <a:blip r:embed="rId2"/>
          <a:stretch>
            <a:fillRect/>
          </a:stretch>
        </p:blipFill>
        <p:spPr>
          <a:xfrm>
            <a:off x="927648" y="401517"/>
            <a:ext cx="9125741" cy="5338273"/>
          </a:xfrm>
          <a:prstGeom prst="rect">
            <a:avLst/>
          </a:prstGeom>
        </p:spPr>
      </p:pic>
    </p:spTree>
    <p:extLst>
      <p:ext uri="{BB962C8B-B14F-4D97-AF65-F5344CB8AC3E}">
        <p14:creationId xmlns:p14="http://schemas.microsoft.com/office/powerpoint/2010/main" val="3823158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100051" y="530416"/>
            <a:ext cx="10216714" cy="3892168"/>
          </a:xfrm>
        </p:spPr>
        <p:txBody>
          <a:bodyPr anchor="ctr">
            <a:noAutofit/>
          </a:bodyPr>
          <a:lstStyle/>
          <a:p>
            <a:r>
              <a:rPr lang="en-US" sz="3600" i="1" dirty="0">
                <a:solidFill>
                  <a:srgbClr val="FFFFFF"/>
                </a:solidFill>
              </a:rPr>
              <a:t>ASP.NET Core controllers use the Routing middleware to match the URLs of incoming requests and map them to actions. Routes templates are defined in startup code or attributes, describe how URL paths are matched to actions, and are used to generate URLs for links. Actions are either conventionally-routed or attribute-routed.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92500" lnSpcReduction="10000"/>
          </a:bodyPr>
          <a:lstStyle/>
          <a:p>
            <a:r>
              <a:rPr lang="en-US">
                <a:hlinkClick r:id="rId2"/>
              </a:rPr>
              <a:t>https://docs.microsoft.com/en-us/aspnet/core/mvc/controllers/routing?view=aspnetcore-3.1</a:t>
            </a:r>
            <a:endParaRPr lang="en-US"/>
          </a:p>
        </p:txBody>
      </p:sp>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591AB-E02E-44F3-8418-F231B3DA113B}"/>
              </a:ext>
            </a:extLst>
          </p:cNvPr>
          <p:cNvSpPr>
            <a:spLocks noGrp="1"/>
          </p:cNvSpPr>
          <p:nvPr>
            <p:ph type="title"/>
          </p:nvPr>
        </p:nvSpPr>
        <p:spPr/>
        <p:txBody>
          <a:bodyPr>
            <a:normAutofit/>
          </a:bodyPr>
          <a:lstStyle/>
          <a:p>
            <a:r>
              <a:rPr lang="en-US" dirty="0"/>
              <a:t>Controllers</a:t>
            </a:r>
            <a:br>
              <a:rPr lang="en-US" dirty="0"/>
            </a:br>
            <a:r>
              <a:rPr lang="en-US" sz="1400" dirty="0">
                <a:hlinkClick r:id="rId2"/>
              </a:rPr>
              <a:t>https://docs.microsoft.com/en-us/aspnet/core/mvc/controllers/actions?view=aspnetcore-3.1</a:t>
            </a:r>
            <a:endParaRPr lang="en-US" sz="1400" dirty="0"/>
          </a:p>
        </p:txBody>
      </p:sp>
      <p:sp>
        <p:nvSpPr>
          <p:cNvPr id="3" name="Content Placeholder 2">
            <a:extLst>
              <a:ext uri="{FF2B5EF4-FFF2-40B4-BE49-F238E27FC236}">
                <a16:creationId xmlns:a16="http://schemas.microsoft.com/office/drawing/2014/main" id="{720DF4C9-A9BF-4002-9F26-2ABED2DDEA54}"/>
              </a:ext>
            </a:extLst>
          </p:cNvPr>
          <p:cNvSpPr>
            <a:spLocks noGrp="1"/>
          </p:cNvSpPr>
          <p:nvPr>
            <p:ph idx="1"/>
          </p:nvPr>
        </p:nvSpPr>
        <p:spPr>
          <a:xfrm>
            <a:off x="444499" y="2484567"/>
            <a:ext cx="6337301" cy="3954333"/>
          </a:xfrm>
        </p:spPr>
        <p:txBody>
          <a:bodyPr anchor="ctr">
            <a:normAutofit/>
          </a:bodyPr>
          <a:lstStyle/>
          <a:p>
            <a:r>
              <a:rPr lang="en-US" sz="1800" dirty="0"/>
              <a:t>Within the </a:t>
            </a:r>
            <a:r>
              <a:rPr lang="en-US" sz="1800" b="1" i="1" dirty="0"/>
              <a:t>Model-View-Controller</a:t>
            </a:r>
            <a:r>
              <a:rPr lang="en-US" sz="1800" dirty="0"/>
              <a:t> pattern, a controller is responsible for the initial processing of a request and instantiation of a model. Business decisions should be performed within the model.</a:t>
            </a:r>
          </a:p>
          <a:p>
            <a:r>
              <a:rPr lang="en-US" sz="1800" dirty="0"/>
              <a:t>To be a controller, at least one of the following conditions is true:</a:t>
            </a:r>
          </a:p>
          <a:p>
            <a:pPr lvl="1">
              <a:buFont typeface="Arial" panose="020B0604020202020204" pitchFamily="34" charset="0"/>
              <a:buChar char="•"/>
            </a:pPr>
            <a:r>
              <a:rPr lang="en-US" sz="1800" dirty="0"/>
              <a:t>The class name is suffixed with Controller.</a:t>
            </a:r>
          </a:p>
          <a:p>
            <a:pPr lvl="1">
              <a:buFont typeface="Arial" panose="020B0604020202020204" pitchFamily="34" charset="0"/>
              <a:buChar char="•"/>
            </a:pPr>
            <a:r>
              <a:rPr lang="en-US" sz="1800" dirty="0"/>
              <a:t>The class inherits from a class whose name is suffixed with Controller.</a:t>
            </a:r>
          </a:p>
          <a:p>
            <a:pPr lvl="1">
              <a:buFont typeface="Arial" panose="020B0604020202020204" pitchFamily="34" charset="0"/>
              <a:buChar char="•"/>
            </a:pPr>
            <a:r>
              <a:rPr lang="en-US" sz="1800" dirty="0"/>
              <a:t>The [Controller] attribute is applied to the class. </a:t>
            </a:r>
          </a:p>
          <a:p>
            <a:r>
              <a:rPr lang="en-US" sz="1800" dirty="0" err="1"/>
              <a:t>Ccontroller</a:t>
            </a:r>
            <a:r>
              <a:rPr lang="en-US" sz="1800" dirty="0"/>
              <a:t> classes reside in the project's root-level Controllers folder and inherit from </a:t>
            </a:r>
            <a:r>
              <a:rPr lang="en-US" sz="1800" b="1" i="1" dirty="0" err="1"/>
              <a:t>Microsoft.AspNetCore.Mvc.Controller</a:t>
            </a:r>
            <a:r>
              <a:rPr lang="en-US" sz="1800" dirty="0"/>
              <a:t>.</a:t>
            </a:r>
          </a:p>
        </p:txBody>
      </p:sp>
      <p:pic>
        <p:nvPicPr>
          <p:cNvPr id="4" name="Picture 3">
            <a:extLst>
              <a:ext uri="{FF2B5EF4-FFF2-40B4-BE49-F238E27FC236}">
                <a16:creationId xmlns:a16="http://schemas.microsoft.com/office/drawing/2014/main" id="{FA6FBF93-A524-4A88-B5D6-9FE522641FBE}"/>
              </a:ext>
            </a:extLst>
          </p:cNvPr>
          <p:cNvPicPr>
            <a:picLocks noChangeAspect="1"/>
          </p:cNvPicPr>
          <p:nvPr/>
        </p:nvPicPr>
        <p:blipFill>
          <a:blip r:embed="rId3"/>
          <a:stretch>
            <a:fillRect/>
          </a:stretch>
        </p:blipFill>
        <p:spPr>
          <a:xfrm>
            <a:off x="6781800" y="2806700"/>
            <a:ext cx="5209869" cy="3468792"/>
          </a:xfrm>
          <a:prstGeom prst="rect">
            <a:avLst/>
          </a:prstGeom>
          <a:effectLst>
            <a:glow rad="50800">
              <a:schemeClr val="accent2"/>
            </a:glow>
          </a:effectLst>
        </p:spPr>
      </p:pic>
      <p:sp>
        <p:nvSpPr>
          <p:cNvPr id="5" name="Rectangle 4">
            <a:extLst>
              <a:ext uri="{FF2B5EF4-FFF2-40B4-BE49-F238E27FC236}">
                <a16:creationId xmlns:a16="http://schemas.microsoft.com/office/drawing/2014/main" id="{A1A899EE-4545-4314-8669-BA2C7FA04008}"/>
              </a:ext>
            </a:extLst>
          </p:cNvPr>
          <p:cNvSpPr/>
          <p:nvPr/>
        </p:nvSpPr>
        <p:spPr>
          <a:xfrm>
            <a:off x="444500" y="1939836"/>
            <a:ext cx="10711180" cy="646331"/>
          </a:xfrm>
          <a:prstGeom prst="rect">
            <a:avLst/>
          </a:prstGeom>
        </p:spPr>
        <p:txBody>
          <a:bodyPr wrap="square">
            <a:spAutoFit/>
          </a:bodyPr>
          <a:lstStyle/>
          <a:p>
            <a:r>
              <a:rPr lang="en-US" dirty="0"/>
              <a:t>A controller is a class used to define and group a set of actions. Controllers logically group similar actions together. This allows routing, caching, and authorization, to be applied collectively. </a:t>
            </a:r>
          </a:p>
        </p:txBody>
      </p:sp>
    </p:spTree>
    <p:extLst>
      <p:ext uri="{BB962C8B-B14F-4D97-AF65-F5344CB8AC3E}">
        <p14:creationId xmlns:p14="http://schemas.microsoft.com/office/powerpoint/2010/main" val="273959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7877-F76D-43AF-954E-BF1CB3F01719}"/>
              </a:ext>
            </a:extLst>
          </p:cNvPr>
          <p:cNvSpPr>
            <a:spLocks noGrp="1"/>
          </p:cNvSpPr>
          <p:nvPr>
            <p:ph type="title"/>
          </p:nvPr>
        </p:nvSpPr>
        <p:spPr>
          <a:xfrm>
            <a:off x="1097280" y="286603"/>
            <a:ext cx="5818675" cy="1450757"/>
          </a:xfrm>
        </p:spPr>
        <p:txBody>
          <a:bodyPr>
            <a:normAutofit/>
          </a:bodyPr>
          <a:lstStyle/>
          <a:p>
            <a:r>
              <a:rPr lang="en-US" dirty="0"/>
              <a:t>Action Methods</a:t>
            </a:r>
            <a:br>
              <a:rPr lang="en-US" dirty="0"/>
            </a:br>
            <a:r>
              <a:rPr lang="en-US" sz="1400" dirty="0">
                <a:hlinkClick r:id="rId2"/>
              </a:rPr>
              <a:t>https://docs.microsoft.com/en-us/aspnet/core/mvc/controllers/actions?view=aspnetcore-3.1#defining-actions</a:t>
            </a:r>
            <a:endParaRPr lang="en-US" dirty="0"/>
          </a:p>
        </p:txBody>
      </p:sp>
      <p:sp>
        <p:nvSpPr>
          <p:cNvPr id="3" name="Content Placeholder 2">
            <a:extLst>
              <a:ext uri="{FF2B5EF4-FFF2-40B4-BE49-F238E27FC236}">
                <a16:creationId xmlns:a16="http://schemas.microsoft.com/office/drawing/2014/main" id="{F9E888FD-840D-4CA1-BD12-7D4E770F93CC}"/>
              </a:ext>
            </a:extLst>
          </p:cNvPr>
          <p:cNvSpPr>
            <a:spLocks noGrp="1"/>
          </p:cNvSpPr>
          <p:nvPr>
            <p:ph idx="1"/>
          </p:nvPr>
        </p:nvSpPr>
        <p:spPr>
          <a:xfrm>
            <a:off x="373488" y="1892301"/>
            <a:ext cx="6542468" cy="4534257"/>
          </a:xfrm>
        </p:spPr>
        <p:txBody>
          <a:bodyPr anchor="ctr">
            <a:normAutofit lnSpcReduction="10000"/>
          </a:bodyPr>
          <a:lstStyle/>
          <a:p>
            <a:r>
              <a:rPr lang="en-US" dirty="0"/>
              <a:t>An </a:t>
            </a:r>
            <a:r>
              <a:rPr lang="en-US" b="1" i="1" dirty="0"/>
              <a:t>action method</a:t>
            </a:r>
            <a:r>
              <a:rPr lang="en-US" dirty="0"/>
              <a:t> is a method in a </a:t>
            </a:r>
            <a:r>
              <a:rPr lang="en-US" b="1" i="1" dirty="0"/>
              <a:t>controller</a:t>
            </a:r>
            <a:r>
              <a:rPr lang="en-US" dirty="0"/>
              <a:t> which handles requests. All public methods in a controller (except those with the </a:t>
            </a:r>
            <a:r>
              <a:rPr lang="en-US" b="1" i="1" dirty="0"/>
              <a:t>[</a:t>
            </a:r>
            <a:r>
              <a:rPr lang="en-US" b="1" i="1" dirty="0" err="1"/>
              <a:t>NonAction</a:t>
            </a:r>
            <a:r>
              <a:rPr lang="en-US" b="1" i="1" dirty="0"/>
              <a:t>]</a:t>
            </a:r>
            <a:r>
              <a:rPr lang="en-US" dirty="0"/>
              <a:t> attribute) are </a:t>
            </a:r>
            <a:r>
              <a:rPr lang="en-US" b="1" i="1" dirty="0"/>
              <a:t>actions</a:t>
            </a:r>
            <a:r>
              <a:rPr lang="en-US" dirty="0"/>
              <a:t>. Parameters on actions are </a:t>
            </a:r>
            <a:r>
              <a:rPr lang="en-US" b="1" i="1" dirty="0"/>
              <a:t>bound</a:t>
            </a:r>
            <a:r>
              <a:rPr lang="en-US" dirty="0"/>
              <a:t> to </a:t>
            </a:r>
            <a:r>
              <a:rPr lang="en-US" b="1" i="1" dirty="0"/>
              <a:t>request</a:t>
            </a:r>
            <a:r>
              <a:rPr lang="en-US" dirty="0"/>
              <a:t> data and are validated using </a:t>
            </a:r>
            <a:r>
              <a:rPr lang="en-US" b="1" i="1" dirty="0"/>
              <a:t>Model Binding</a:t>
            </a:r>
            <a:r>
              <a:rPr lang="en-US" dirty="0"/>
              <a:t>. </a:t>
            </a:r>
            <a:r>
              <a:rPr lang="en-US" b="1" i="1" dirty="0"/>
              <a:t>Model</a:t>
            </a:r>
            <a:r>
              <a:rPr lang="en-US" dirty="0"/>
              <a:t> </a:t>
            </a:r>
            <a:r>
              <a:rPr lang="en-US" b="1" i="1" dirty="0"/>
              <a:t>validation</a:t>
            </a:r>
            <a:r>
              <a:rPr lang="en-US" dirty="0"/>
              <a:t> occurs for everything that’s </a:t>
            </a:r>
            <a:r>
              <a:rPr lang="en-US" b="1" i="1" dirty="0"/>
              <a:t>Model-Bound</a:t>
            </a:r>
            <a:r>
              <a:rPr lang="en-US" dirty="0"/>
              <a:t>. The </a:t>
            </a:r>
            <a:r>
              <a:rPr lang="en-US" b="1" i="1" u="sng" dirty="0" err="1"/>
              <a:t>ModelState.IsValid</a:t>
            </a:r>
            <a:r>
              <a:rPr lang="en-US" b="1" i="1" u="sng" dirty="0"/>
              <a:t> </a:t>
            </a:r>
            <a:r>
              <a:rPr lang="en-US" dirty="0"/>
              <a:t>property value indicates whether </a:t>
            </a:r>
            <a:r>
              <a:rPr lang="en-US" b="1" i="1" dirty="0"/>
              <a:t>Model</a:t>
            </a:r>
            <a:r>
              <a:rPr lang="en-US" dirty="0"/>
              <a:t> </a:t>
            </a:r>
            <a:r>
              <a:rPr lang="en-US" b="1" i="1" dirty="0"/>
              <a:t>Binding</a:t>
            </a:r>
            <a:r>
              <a:rPr lang="en-US" dirty="0"/>
              <a:t> and </a:t>
            </a:r>
            <a:r>
              <a:rPr lang="en-US" b="1" i="1" dirty="0"/>
              <a:t>validation</a:t>
            </a:r>
            <a:r>
              <a:rPr lang="en-US" dirty="0"/>
              <a:t> succeeded.</a:t>
            </a:r>
          </a:p>
          <a:p>
            <a:r>
              <a:rPr lang="en-US" b="1" i="1" dirty="0"/>
              <a:t>Action methods </a:t>
            </a:r>
            <a:r>
              <a:rPr lang="en-US" u="sng" dirty="0"/>
              <a:t>should</a:t>
            </a:r>
            <a:r>
              <a:rPr lang="en-US" dirty="0"/>
              <a:t> contain logic for mapping a request to a business concern. Business concerns should typically be represented as </a:t>
            </a:r>
            <a:r>
              <a:rPr lang="en-US" u="sng" dirty="0"/>
              <a:t>services</a:t>
            </a:r>
            <a:r>
              <a:rPr lang="en-US" dirty="0"/>
              <a:t> that the </a:t>
            </a:r>
            <a:r>
              <a:rPr lang="en-US" b="1" i="1" dirty="0"/>
              <a:t>controller</a:t>
            </a:r>
            <a:r>
              <a:rPr lang="en-US" dirty="0"/>
              <a:t> accesses through </a:t>
            </a:r>
            <a:r>
              <a:rPr lang="en-US" b="1" i="1" dirty="0"/>
              <a:t>dependency injection</a:t>
            </a:r>
            <a:r>
              <a:rPr lang="en-US" dirty="0"/>
              <a:t>.</a:t>
            </a:r>
          </a:p>
          <a:p>
            <a:r>
              <a:rPr lang="en-US" b="1" i="1" dirty="0"/>
              <a:t>Actions</a:t>
            </a:r>
            <a:r>
              <a:rPr lang="en-US" dirty="0"/>
              <a:t> </a:t>
            </a:r>
            <a:r>
              <a:rPr lang="en-US" u="sng" dirty="0"/>
              <a:t>can</a:t>
            </a:r>
            <a:r>
              <a:rPr lang="en-US" dirty="0"/>
              <a:t> return anything, but usually return an </a:t>
            </a:r>
            <a:r>
              <a:rPr lang="en-US" b="1" i="1" dirty="0" err="1"/>
              <a:t>IActionResult</a:t>
            </a:r>
            <a:r>
              <a:rPr lang="en-US" dirty="0"/>
              <a:t> or </a:t>
            </a:r>
            <a:r>
              <a:rPr lang="en-US" b="1" i="1" dirty="0"/>
              <a:t>Task&lt;</a:t>
            </a:r>
            <a:r>
              <a:rPr lang="en-US" b="1" i="1" dirty="0" err="1"/>
              <a:t>IActionResult</a:t>
            </a:r>
            <a:r>
              <a:rPr lang="en-US" b="1" i="1" dirty="0"/>
              <a:t>&gt;</a:t>
            </a:r>
            <a:r>
              <a:rPr lang="en-US" dirty="0"/>
              <a:t> (for async methods).</a:t>
            </a:r>
          </a:p>
        </p:txBody>
      </p:sp>
      <p:pic>
        <p:nvPicPr>
          <p:cNvPr id="4" name="Picture 3">
            <a:extLst>
              <a:ext uri="{FF2B5EF4-FFF2-40B4-BE49-F238E27FC236}">
                <a16:creationId xmlns:a16="http://schemas.microsoft.com/office/drawing/2014/main" id="{998DE845-BBB3-4C38-BD57-606238965CD0}"/>
              </a:ext>
            </a:extLst>
          </p:cNvPr>
          <p:cNvPicPr>
            <a:picLocks noChangeAspect="1"/>
          </p:cNvPicPr>
          <p:nvPr/>
        </p:nvPicPr>
        <p:blipFill>
          <a:blip r:embed="rId3"/>
          <a:stretch>
            <a:fillRect/>
          </a:stretch>
        </p:blipFill>
        <p:spPr>
          <a:xfrm>
            <a:off x="6915955" y="137561"/>
            <a:ext cx="5081727" cy="6528546"/>
          </a:xfrm>
          <a:prstGeom prst="rect">
            <a:avLst/>
          </a:prstGeom>
          <a:effectLst>
            <a:glow rad="50800">
              <a:schemeClr val="accent2"/>
            </a:glow>
          </a:effectLst>
        </p:spPr>
      </p:pic>
    </p:spTree>
    <p:extLst>
      <p:ext uri="{BB962C8B-B14F-4D97-AF65-F5344CB8AC3E}">
        <p14:creationId xmlns:p14="http://schemas.microsoft.com/office/powerpoint/2010/main" val="163274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8D29BA6-8B97-4B25-BDEF-DF92CB70D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5388" y="3787139"/>
            <a:ext cx="6621470" cy="2809323"/>
          </a:xfrm>
          <a:prstGeom prst="rect">
            <a:avLst/>
          </a:prstGeom>
          <a:noFill/>
          <a:effectLst>
            <a:glow rad="63500">
              <a:schemeClr val="accent2"/>
            </a:glo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74C9FCB-8BC0-4F81-B139-C7C9E2598B0A}"/>
              </a:ext>
            </a:extLst>
          </p:cNvPr>
          <p:cNvSpPr>
            <a:spLocks noGrp="1"/>
          </p:cNvSpPr>
          <p:nvPr>
            <p:ph type="title"/>
          </p:nvPr>
        </p:nvSpPr>
        <p:spPr/>
        <p:txBody>
          <a:bodyPr>
            <a:normAutofit/>
          </a:bodyPr>
          <a:lstStyle/>
          <a:p>
            <a:r>
              <a:rPr lang="en-US" dirty="0"/>
              <a:t>Model Binding</a:t>
            </a:r>
            <a:br>
              <a:rPr lang="en-US" dirty="0"/>
            </a:br>
            <a:r>
              <a:rPr lang="en-US" sz="1400" dirty="0">
                <a:hlinkClick r:id="rId3"/>
              </a:rPr>
              <a:t>https://docs.microsoft.com/en-us/aspnet/core/mvc/models/model-binding?view=aspnetcore-3.1</a:t>
            </a:r>
            <a:endParaRPr lang="en-US" sz="1400" dirty="0"/>
          </a:p>
        </p:txBody>
      </p:sp>
      <p:sp>
        <p:nvSpPr>
          <p:cNvPr id="3" name="Content Placeholder 2">
            <a:extLst>
              <a:ext uri="{FF2B5EF4-FFF2-40B4-BE49-F238E27FC236}">
                <a16:creationId xmlns:a16="http://schemas.microsoft.com/office/drawing/2014/main" id="{7955E4DF-D5EF-4E1E-8454-910595FB7537}"/>
              </a:ext>
            </a:extLst>
          </p:cNvPr>
          <p:cNvSpPr>
            <a:spLocks noGrp="1"/>
          </p:cNvSpPr>
          <p:nvPr>
            <p:ph idx="1"/>
          </p:nvPr>
        </p:nvSpPr>
        <p:spPr>
          <a:xfrm>
            <a:off x="1097280" y="1899559"/>
            <a:ext cx="10058400" cy="2007264"/>
          </a:xfrm>
        </p:spPr>
        <p:txBody>
          <a:bodyPr>
            <a:normAutofit fontScale="92500"/>
          </a:bodyPr>
          <a:lstStyle/>
          <a:p>
            <a:r>
              <a:rPr lang="en-US" sz="2400" b="1" i="1" dirty="0"/>
              <a:t>Controllers</a:t>
            </a:r>
            <a:r>
              <a:rPr lang="en-US" sz="2400" dirty="0"/>
              <a:t> and </a:t>
            </a:r>
            <a:r>
              <a:rPr lang="en-US" sz="2400" b="1" i="1" dirty="0"/>
              <a:t>Action Methods </a:t>
            </a:r>
            <a:r>
              <a:rPr lang="en-US" sz="2400" dirty="0"/>
              <a:t>work with data that comes from HTTP requests. (Ex. </a:t>
            </a:r>
            <a:r>
              <a:rPr lang="en-US" sz="2400" b="1" i="1" dirty="0" err="1"/>
              <a:t>POST</a:t>
            </a:r>
            <a:r>
              <a:rPr lang="en-US" sz="2400" dirty="0" err="1"/>
              <a:t>ed</a:t>
            </a:r>
            <a:r>
              <a:rPr lang="en-US" sz="2400" dirty="0"/>
              <a:t> form fields provide values for the properties of the model.) </a:t>
            </a:r>
          </a:p>
          <a:p>
            <a:r>
              <a:rPr lang="en-US" sz="2400" dirty="0"/>
              <a:t>Writing code to retrieve each of these values and convert them from strings to .NET </a:t>
            </a:r>
            <a:r>
              <a:rPr lang="en-US" sz="2400" b="1" i="1" dirty="0"/>
              <a:t>types</a:t>
            </a:r>
            <a:r>
              <a:rPr lang="en-US" sz="2400" dirty="0"/>
              <a:t> would be tedious and error-prone. </a:t>
            </a:r>
            <a:r>
              <a:rPr lang="en-US" sz="2400" b="1" i="1" dirty="0"/>
              <a:t>Model Binding </a:t>
            </a:r>
            <a:r>
              <a:rPr lang="en-US" sz="2400" u="sng" dirty="0"/>
              <a:t>automates</a:t>
            </a:r>
            <a:r>
              <a:rPr lang="en-US" sz="2400" dirty="0"/>
              <a:t> this process. </a:t>
            </a:r>
          </a:p>
        </p:txBody>
      </p:sp>
      <p:sp>
        <p:nvSpPr>
          <p:cNvPr id="4" name="Rectangle 3">
            <a:extLst>
              <a:ext uri="{FF2B5EF4-FFF2-40B4-BE49-F238E27FC236}">
                <a16:creationId xmlns:a16="http://schemas.microsoft.com/office/drawing/2014/main" id="{96859251-2ADC-47D6-A2DF-FA5657D50EA2}"/>
              </a:ext>
            </a:extLst>
          </p:cNvPr>
          <p:cNvSpPr/>
          <p:nvPr/>
        </p:nvSpPr>
        <p:spPr>
          <a:xfrm>
            <a:off x="145143" y="3605802"/>
            <a:ext cx="5280246" cy="2616101"/>
          </a:xfrm>
          <a:prstGeom prst="rect">
            <a:avLst/>
          </a:prstGeom>
        </p:spPr>
        <p:txBody>
          <a:bodyPr wrap="square" anchor="ctr">
            <a:spAutoFit/>
          </a:bodyPr>
          <a:lstStyle/>
          <a:p>
            <a:r>
              <a:rPr lang="en-US" sz="2400" dirty="0"/>
              <a:t>The </a:t>
            </a:r>
            <a:r>
              <a:rPr lang="en-US" sz="2400" b="1" i="1" dirty="0"/>
              <a:t>Model Binding </a:t>
            </a:r>
            <a:r>
              <a:rPr lang="en-US" sz="2400" dirty="0"/>
              <a:t>system:</a:t>
            </a:r>
          </a:p>
          <a:p>
            <a:pPr lvl="1">
              <a:buFont typeface="Arial" panose="020B0604020202020204" pitchFamily="34" charset="0"/>
              <a:buChar char="•"/>
            </a:pPr>
            <a:r>
              <a:rPr lang="en-US" sz="2000" dirty="0"/>
              <a:t>Retrieves data from various sources such as </a:t>
            </a:r>
            <a:r>
              <a:rPr lang="en-US" sz="2000" b="1" i="1" dirty="0"/>
              <a:t>route data</a:t>
            </a:r>
            <a:r>
              <a:rPr lang="en-US" sz="2000" dirty="0"/>
              <a:t>, </a:t>
            </a:r>
            <a:r>
              <a:rPr lang="en-US" sz="2000" b="1" i="1" dirty="0"/>
              <a:t>form fields</a:t>
            </a:r>
            <a:r>
              <a:rPr lang="en-US" sz="2000" dirty="0"/>
              <a:t>, and </a:t>
            </a:r>
            <a:r>
              <a:rPr lang="en-US" sz="2000" b="1" i="1" dirty="0"/>
              <a:t>query strings</a:t>
            </a:r>
            <a:r>
              <a:rPr lang="en-US" sz="2000" dirty="0"/>
              <a:t>.</a:t>
            </a:r>
          </a:p>
          <a:p>
            <a:pPr lvl="1">
              <a:buFont typeface="Arial" panose="020B0604020202020204" pitchFamily="34" charset="0"/>
              <a:buChar char="•"/>
            </a:pPr>
            <a:r>
              <a:rPr lang="en-US" sz="2000" dirty="0"/>
              <a:t>Provides the data to </a:t>
            </a:r>
            <a:r>
              <a:rPr lang="en-US" sz="2000" b="1" i="1" dirty="0"/>
              <a:t>controllers</a:t>
            </a:r>
            <a:r>
              <a:rPr lang="en-US" sz="2000" dirty="0"/>
              <a:t> in </a:t>
            </a:r>
            <a:r>
              <a:rPr lang="en-US" sz="2000" b="1" i="1" dirty="0"/>
              <a:t>Action Method </a:t>
            </a:r>
            <a:r>
              <a:rPr lang="en-US" sz="2000" dirty="0"/>
              <a:t>parameters and public properties.</a:t>
            </a:r>
          </a:p>
          <a:p>
            <a:pPr lvl="1">
              <a:buFont typeface="Arial" panose="020B0604020202020204" pitchFamily="34" charset="0"/>
              <a:buChar char="•"/>
            </a:pPr>
            <a:r>
              <a:rPr lang="en-US" sz="2000" dirty="0"/>
              <a:t>Converts string data to .NET types.</a:t>
            </a:r>
          </a:p>
          <a:p>
            <a:pPr lvl="1">
              <a:buFont typeface="Arial" panose="020B0604020202020204" pitchFamily="34" charset="0"/>
              <a:buChar char="•"/>
            </a:pPr>
            <a:r>
              <a:rPr lang="en-US" sz="2000" dirty="0"/>
              <a:t>Updates properties of complex types.</a:t>
            </a:r>
          </a:p>
        </p:txBody>
      </p:sp>
    </p:spTree>
    <p:extLst>
      <p:ext uri="{BB962C8B-B14F-4D97-AF65-F5344CB8AC3E}">
        <p14:creationId xmlns:p14="http://schemas.microsoft.com/office/powerpoint/2010/main" val="117895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C9FCB-8BC0-4F81-B139-C7C9E2598B0A}"/>
              </a:ext>
            </a:extLst>
          </p:cNvPr>
          <p:cNvSpPr>
            <a:spLocks noGrp="1"/>
          </p:cNvSpPr>
          <p:nvPr>
            <p:ph type="title"/>
          </p:nvPr>
        </p:nvSpPr>
        <p:spPr/>
        <p:txBody>
          <a:bodyPr>
            <a:normAutofit/>
          </a:bodyPr>
          <a:lstStyle/>
          <a:p>
            <a:r>
              <a:rPr lang="en-US" dirty="0"/>
              <a:t>Model Binding</a:t>
            </a:r>
            <a:br>
              <a:rPr lang="en-US" dirty="0"/>
            </a:br>
            <a:r>
              <a:rPr lang="en-US" sz="1400" dirty="0">
                <a:hlinkClick r:id="rId2"/>
              </a:rPr>
              <a:t>https://docs.microsoft.com/en-us/aspnet/core/mvc/models/model-binding?view=aspnetcore-3.1</a:t>
            </a:r>
            <a:endParaRPr lang="en-US" sz="1400" dirty="0"/>
          </a:p>
        </p:txBody>
      </p:sp>
      <p:sp>
        <p:nvSpPr>
          <p:cNvPr id="6" name="Content Placeholder 5">
            <a:extLst>
              <a:ext uri="{FF2B5EF4-FFF2-40B4-BE49-F238E27FC236}">
                <a16:creationId xmlns:a16="http://schemas.microsoft.com/office/drawing/2014/main" id="{E8E98A86-940B-4C6D-B0F3-65312E262075}"/>
              </a:ext>
            </a:extLst>
          </p:cNvPr>
          <p:cNvSpPr>
            <a:spLocks noGrp="1"/>
          </p:cNvSpPr>
          <p:nvPr>
            <p:ph idx="1"/>
          </p:nvPr>
        </p:nvSpPr>
        <p:spPr>
          <a:xfrm>
            <a:off x="371565" y="1871135"/>
            <a:ext cx="4998720" cy="4529665"/>
          </a:xfrm>
        </p:spPr>
        <p:txBody>
          <a:bodyPr anchor="ctr">
            <a:normAutofit/>
          </a:bodyPr>
          <a:lstStyle/>
          <a:p>
            <a:r>
              <a:rPr lang="en-US" sz="2000" b="1" i="1" dirty="0"/>
              <a:t>Model Binding </a:t>
            </a:r>
            <a:r>
              <a:rPr lang="en-US" sz="2000" dirty="0"/>
              <a:t>goes through the following steps after the routing system selects the action method:</a:t>
            </a:r>
          </a:p>
          <a:p>
            <a:pPr marL="544068" lvl="1" indent="-342900">
              <a:buFont typeface="+mj-lt"/>
              <a:buAutoNum type="arabicPeriod"/>
            </a:pPr>
            <a:r>
              <a:rPr lang="en-US" sz="1800" dirty="0"/>
              <a:t>Finds the first parameter of </a:t>
            </a:r>
            <a:r>
              <a:rPr lang="en-US" sz="1800" dirty="0" err="1"/>
              <a:t>GetByID</a:t>
            </a:r>
            <a:r>
              <a:rPr lang="en-US" sz="1800" dirty="0"/>
              <a:t> (id).</a:t>
            </a:r>
          </a:p>
          <a:p>
            <a:pPr marL="544068" lvl="1" indent="-342900">
              <a:buFont typeface="+mj-lt"/>
              <a:buAutoNum type="arabicPeriod"/>
            </a:pPr>
            <a:r>
              <a:rPr lang="en-US" sz="1800" dirty="0"/>
              <a:t>Looks through the HTTP request and finds id = "2" in route data.</a:t>
            </a:r>
          </a:p>
          <a:p>
            <a:pPr marL="544068" lvl="1" indent="-342900">
              <a:buFont typeface="+mj-lt"/>
              <a:buAutoNum type="arabicPeriod"/>
            </a:pPr>
            <a:r>
              <a:rPr lang="en-US" sz="1800" dirty="0"/>
              <a:t>Converts the string "2" into integer 2.</a:t>
            </a:r>
          </a:p>
          <a:p>
            <a:pPr marL="544068" lvl="1" indent="-342900">
              <a:buFont typeface="+mj-lt"/>
              <a:buAutoNum type="arabicPeriod"/>
            </a:pPr>
            <a:r>
              <a:rPr lang="en-US" sz="1800" dirty="0"/>
              <a:t>Finds the next parameter of </a:t>
            </a:r>
            <a:r>
              <a:rPr lang="en-US" sz="1800" dirty="0" err="1"/>
              <a:t>GetByID</a:t>
            </a:r>
            <a:r>
              <a:rPr lang="en-US" sz="1800" dirty="0"/>
              <a:t> (</a:t>
            </a:r>
            <a:r>
              <a:rPr lang="en-US" sz="1800" dirty="0" err="1"/>
              <a:t>dogsOnly</a:t>
            </a:r>
            <a:r>
              <a:rPr lang="en-US" sz="1800" dirty="0"/>
              <a:t>).</a:t>
            </a:r>
          </a:p>
          <a:p>
            <a:pPr marL="544068" lvl="1" indent="-342900">
              <a:buFont typeface="+mj-lt"/>
              <a:buAutoNum type="arabicPeriod"/>
            </a:pPr>
            <a:r>
              <a:rPr lang="en-US" sz="1800" dirty="0"/>
              <a:t>Finds "</a:t>
            </a:r>
            <a:r>
              <a:rPr lang="en-US" sz="1800" dirty="0" err="1"/>
              <a:t>DogsOnly</a:t>
            </a:r>
            <a:r>
              <a:rPr lang="en-US" sz="1800" dirty="0"/>
              <a:t>=true" in the query string. Name matching is not case-sensitive.</a:t>
            </a:r>
          </a:p>
          <a:p>
            <a:pPr marL="544068" lvl="1" indent="-342900">
              <a:buFont typeface="+mj-lt"/>
              <a:buAutoNum type="arabicPeriod"/>
            </a:pPr>
            <a:r>
              <a:rPr lang="en-US" sz="1800" dirty="0"/>
              <a:t>Converts the string "true" to a </a:t>
            </a:r>
            <a:r>
              <a:rPr lang="en-US" sz="1800" dirty="0" err="1"/>
              <a:t>boolean</a:t>
            </a:r>
            <a:r>
              <a:rPr lang="en-US" sz="1800" dirty="0"/>
              <a:t> true.</a:t>
            </a:r>
          </a:p>
        </p:txBody>
      </p:sp>
      <p:pic>
        <p:nvPicPr>
          <p:cNvPr id="7" name="Picture 6">
            <a:extLst>
              <a:ext uri="{FF2B5EF4-FFF2-40B4-BE49-F238E27FC236}">
                <a16:creationId xmlns:a16="http://schemas.microsoft.com/office/drawing/2014/main" id="{E8B2847E-5C95-4B82-8729-3399A83933C5}"/>
              </a:ext>
            </a:extLst>
          </p:cNvPr>
          <p:cNvPicPr>
            <a:picLocks noChangeAspect="1"/>
          </p:cNvPicPr>
          <p:nvPr/>
        </p:nvPicPr>
        <p:blipFill>
          <a:blip r:embed="rId3"/>
          <a:stretch>
            <a:fillRect/>
          </a:stretch>
        </p:blipFill>
        <p:spPr>
          <a:xfrm>
            <a:off x="5492206" y="2224772"/>
            <a:ext cx="6328229" cy="3849757"/>
          </a:xfrm>
          <a:prstGeom prst="rect">
            <a:avLst/>
          </a:prstGeom>
          <a:effectLst>
            <a:glow rad="63500">
              <a:schemeClr val="accent2"/>
            </a:glow>
          </a:effectLst>
        </p:spPr>
      </p:pic>
    </p:spTree>
    <p:extLst>
      <p:ext uri="{BB962C8B-B14F-4D97-AF65-F5344CB8AC3E}">
        <p14:creationId xmlns:p14="http://schemas.microsoft.com/office/powerpoint/2010/main" val="125322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F62BE-584F-4306-B564-3AB2BFAEA06C}"/>
              </a:ext>
            </a:extLst>
          </p:cNvPr>
          <p:cNvSpPr>
            <a:spLocks noGrp="1"/>
          </p:cNvSpPr>
          <p:nvPr>
            <p:ph type="title"/>
          </p:nvPr>
        </p:nvSpPr>
        <p:spPr/>
        <p:txBody>
          <a:bodyPr>
            <a:normAutofit/>
          </a:bodyPr>
          <a:lstStyle/>
          <a:p>
            <a:r>
              <a:rPr lang="en-US" sz="3600" dirty="0"/>
              <a:t>Different Controller Helper (Action) Methods</a:t>
            </a:r>
            <a:br>
              <a:rPr lang="en-US" dirty="0"/>
            </a:br>
            <a:r>
              <a:rPr lang="en-US" sz="1200" dirty="0">
                <a:hlinkClick r:id="rId2"/>
              </a:rPr>
              <a:t>https://docs.microsoft.com/en-us/aspnet/core/mvc/controllers/actions?view=aspnetcore-3.1#controller-helper-methods</a:t>
            </a:r>
            <a:endParaRPr lang="en-US" dirty="0"/>
          </a:p>
        </p:txBody>
      </p:sp>
      <p:sp>
        <p:nvSpPr>
          <p:cNvPr id="3" name="Content Placeholder 2">
            <a:extLst>
              <a:ext uri="{FF2B5EF4-FFF2-40B4-BE49-F238E27FC236}">
                <a16:creationId xmlns:a16="http://schemas.microsoft.com/office/drawing/2014/main" id="{F468B7D3-F421-4EA6-BC51-E97CBFC56C04}"/>
              </a:ext>
            </a:extLst>
          </p:cNvPr>
          <p:cNvSpPr>
            <a:spLocks noGrp="1"/>
          </p:cNvSpPr>
          <p:nvPr>
            <p:ph idx="1"/>
          </p:nvPr>
        </p:nvSpPr>
        <p:spPr>
          <a:xfrm>
            <a:off x="304800" y="1970649"/>
            <a:ext cx="11493500" cy="507999"/>
          </a:xfrm>
        </p:spPr>
        <p:txBody>
          <a:bodyPr>
            <a:normAutofit fontScale="92500"/>
          </a:bodyPr>
          <a:lstStyle/>
          <a:p>
            <a:pPr marL="0" indent="0" algn="ctr">
              <a:buNone/>
            </a:pPr>
            <a:r>
              <a:rPr lang="en-US" sz="2800" b="1" i="1" dirty="0"/>
              <a:t>Controller</a:t>
            </a:r>
            <a:r>
              <a:rPr lang="en-US" sz="2800" dirty="0"/>
              <a:t> provides access to three categories of helper methods, resulting in</a:t>
            </a:r>
          </a:p>
        </p:txBody>
      </p:sp>
      <p:graphicFrame>
        <p:nvGraphicFramePr>
          <p:cNvPr id="4" name="Table 4">
            <a:extLst>
              <a:ext uri="{FF2B5EF4-FFF2-40B4-BE49-F238E27FC236}">
                <a16:creationId xmlns:a16="http://schemas.microsoft.com/office/drawing/2014/main" id="{A6BA484F-4348-437B-979D-4CC8ADF31D55}"/>
              </a:ext>
            </a:extLst>
          </p:cNvPr>
          <p:cNvGraphicFramePr>
            <a:graphicFrameLocks noGrp="1"/>
          </p:cNvGraphicFramePr>
          <p:nvPr>
            <p:extLst>
              <p:ext uri="{D42A27DB-BD31-4B8C-83A1-F6EECF244321}">
                <p14:modId xmlns:p14="http://schemas.microsoft.com/office/powerpoint/2010/main" val="3965935214"/>
              </p:ext>
            </p:extLst>
          </p:nvPr>
        </p:nvGraphicFramePr>
        <p:xfrm>
          <a:off x="349250" y="2629158"/>
          <a:ext cx="11404599" cy="4114800"/>
        </p:xfrm>
        <a:graphic>
          <a:graphicData uri="http://schemas.openxmlformats.org/drawingml/2006/table">
            <a:tbl>
              <a:tblPr firstRow="1" bandRow="1">
                <a:tableStyleId>{5C22544A-7EE6-4342-B048-85BDC9FD1C3A}</a:tableStyleId>
              </a:tblPr>
              <a:tblGrid>
                <a:gridCol w="2908300">
                  <a:extLst>
                    <a:ext uri="{9D8B030D-6E8A-4147-A177-3AD203B41FA5}">
                      <a16:colId xmlns:a16="http://schemas.microsoft.com/office/drawing/2014/main" val="2770914849"/>
                    </a:ext>
                  </a:extLst>
                </a:gridCol>
                <a:gridCol w="4064000">
                  <a:extLst>
                    <a:ext uri="{9D8B030D-6E8A-4147-A177-3AD203B41FA5}">
                      <a16:colId xmlns:a16="http://schemas.microsoft.com/office/drawing/2014/main" val="2841707188"/>
                    </a:ext>
                  </a:extLst>
                </a:gridCol>
                <a:gridCol w="4432299">
                  <a:extLst>
                    <a:ext uri="{9D8B030D-6E8A-4147-A177-3AD203B41FA5}">
                      <a16:colId xmlns:a16="http://schemas.microsoft.com/office/drawing/2014/main" val="93609901"/>
                    </a:ext>
                  </a:extLst>
                </a:gridCol>
              </a:tblGrid>
              <a:tr h="825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FF0000"/>
                          </a:solidFill>
                          <a:hlinkClick r:id="rId3">
                            <a:extLst>
                              <a:ext uri="{A12FA001-AC4F-418D-AE19-62706E023703}">
                                <ahyp:hlinkClr xmlns:ahyp="http://schemas.microsoft.com/office/drawing/2018/hyperlinkcolor" val="tx"/>
                              </a:ext>
                            </a:extLst>
                          </a:hlinkClick>
                        </a:rPr>
                        <a:t>an empty response body</a:t>
                      </a:r>
                      <a:endParaRPr lang="en-US" sz="24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FF0000"/>
                          </a:solidFill>
                          <a:hlinkClick r:id="rId4">
                            <a:extLst>
                              <a:ext uri="{A12FA001-AC4F-418D-AE19-62706E023703}">
                                <ahyp:hlinkClr xmlns:ahyp="http://schemas.microsoft.com/office/drawing/2018/hyperlinkcolor" val="tx"/>
                              </a:ext>
                            </a:extLst>
                          </a:hlinkClick>
                        </a:rPr>
                        <a:t>a non-empty response body with a predefined content type</a:t>
                      </a:r>
                      <a:endParaRPr lang="en-US" sz="2400" dirty="0">
                        <a:solidFill>
                          <a:srgbClr val="FF0000"/>
                        </a:solidFill>
                      </a:endParaRPr>
                    </a:p>
                  </a:txBody>
                  <a:tcPr/>
                </a:tc>
                <a:tc>
                  <a:txBody>
                    <a:bodyPr/>
                    <a:lstStyle/>
                    <a:p>
                      <a:r>
                        <a:rPr lang="en-US" sz="2400" dirty="0">
                          <a:solidFill>
                            <a:srgbClr val="FF0000"/>
                          </a:solidFill>
                          <a:hlinkClick r:id="rId5">
                            <a:extLst>
                              <a:ext uri="{A12FA001-AC4F-418D-AE19-62706E023703}">
                                <ahyp:hlinkClr xmlns:ahyp="http://schemas.microsoft.com/office/drawing/2018/hyperlinkcolor" val="tx"/>
                              </a:ext>
                            </a:extLst>
                          </a:hlinkClick>
                        </a:rPr>
                        <a:t>a non-empty response body formatted in a content type negotiated with the client</a:t>
                      </a:r>
                      <a:endParaRPr lang="en-US" sz="2400" dirty="0">
                        <a:solidFill>
                          <a:srgbClr val="FF0000"/>
                        </a:solidFill>
                      </a:endParaRPr>
                    </a:p>
                  </a:txBody>
                  <a:tcPr/>
                </a:tc>
                <a:extLst>
                  <a:ext uri="{0D108BD9-81ED-4DB2-BD59-A6C34878D82A}">
                    <a16:rowId xmlns:a16="http://schemas.microsoft.com/office/drawing/2014/main" val="2043542259"/>
                  </a:ext>
                </a:extLst>
              </a:tr>
              <a:tr h="370840">
                <a:tc>
                  <a:txBody>
                    <a:bodyPr/>
                    <a:lstStyle/>
                    <a:p>
                      <a:r>
                        <a:rPr lang="en-US" sz="2000" b="1" dirty="0"/>
                        <a:t>HTTP Status Code </a:t>
                      </a:r>
                      <a:r>
                        <a:rPr lang="en-US" sz="2000" dirty="0"/>
                        <a:t>– Ex. </a:t>
                      </a:r>
                      <a:r>
                        <a:rPr lang="en-US" sz="2000" dirty="0" err="1"/>
                        <a:t>BadRequest</a:t>
                      </a:r>
                      <a:r>
                        <a:rPr lang="en-US" sz="2000" b="0" i="0" kern="1200" dirty="0">
                          <a:solidFill>
                            <a:schemeClr val="dk1"/>
                          </a:solidFill>
                          <a:effectLst/>
                          <a:latin typeface="+mn-lt"/>
                          <a:ea typeface="+mn-ea"/>
                          <a:cs typeface="+mn-cs"/>
                        </a:rPr>
                        <a:t>, </a:t>
                      </a:r>
                      <a:r>
                        <a:rPr lang="en-US" sz="2000" dirty="0" err="1"/>
                        <a:t>NotFound</a:t>
                      </a:r>
                      <a:r>
                        <a:rPr lang="en-US" sz="2000" b="0" i="0" kern="1200" dirty="0">
                          <a:solidFill>
                            <a:schemeClr val="dk1"/>
                          </a:solidFill>
                          <a:effectLst/>
                          <a:latin typeface="+mn-lt"/>
                          <a:ea typeface="+mn-ea"/>
                          <a:cs typeface="+mn-cs"/>
                        </a:rPr>
                        <a:t>, and </a:t>
                      </a:r>
                      <a:r>
                        <a:rPr lang="en-US" sz="2000" dirty="0"/>
                        <a:t>Ok</a:t>
                      </a:r>
                    </a:p>
                  </a:txBody>
                  <a:tcPr/>
                </a:tc>
                <a:tc>
                  <a:txBody>
                    <a:bodyPr/>
                    <a:lstStyle/>
                    <a:p>
                      <a:r>
                        <a:rPr lang="en-US" sz="2000" b="1" dirty="0"/>
                        <a:t>View</a:t>
                      </a:r>
                      <a:r>
                        <a:rPr lang="en-US" sz="2000" dirty="0"/>
                        <a:t> - </a:t>
                      </a:r>
                      <a:r>
                        <a:rPr lang="en-US" sz="2000" b="0" i="0" kern="1200" dirty="0">
                          <a:solidFill>
                            <a:schemeClr val="dk1"/>
                          </a:solidFill>
                          <a:effectLst/>
                          <a:latin typeface="+mn-lt"/>
                          <a:ea typeface="+mn-ea"/>
                          <a:cs typeface="+mn-cs"/>
                        </a:rPr>
                        <a:t>view which uses a model to render HTML. (EX. Return View(customer);</a:t>
                      </a:r>
                      <a:endParaRPr lang="en-US" sz="2000" dirty="0"/>
                    </a:p>
                  </a:txBody>
                  <a:tcPr/>
                </a:tc>
                <a:tc rowSpan="2">
                  <a:txBody>
                    <a:bodyPr/>
                    <a:lstStyle/>
                    <a:p>
                      <a:r>
                        <a:rPr lang="en-US" sz="2000" dirty="0"/>
                        <a:t>This category is better known as </a:t>
                      </a:r>
                      <a:r>
                        <a:rPr lang="en-US" sz="2000" b="1" dirty="0"/>
                        <a:t>Content Negotiation</a:t>
                      </a:r>
                      <a:r>
                        <a:rPr lang="en-US" sz="2000" dirty="0"/>
                        <a:t>. Content negotiation applies whenever an action returns an </a:t>
                      </a:r>
                      <a:r>
                        <a:rPr lang="en-US" sz="2000" dirty="0" err="1"/>
                        <a:t>ObjectResult</a:t>
                      </a:r>
                      <a:r>
                        <a:rPr lang="en-US" sz="2000" dirty="0"/>
                        <a:t> type or something other than an </a:t>
                      </a:r>
                      <a:r>
                        <a:rPr lang="en-US" sz="2000" dirty="0" err="1"/>
                        <a:t>IActionResult</a:t>
                      </a:r>
                      <a:r>
                        <a:rPr lang="en-US" sz="2000" dirty="0"/>
                        <a:t>. (Ex. </a:t>
                      </a:r>
                      <a:r>
                        <a:rPr lang="en-US" sz="2000" dirty="0" err="1"/>
                        <a:t>BadRequest</a:t>
                      </a:r>
                      <a:r>
                        <a:rPr lang="en-US" sz="2000" b="0" i="0" kern="1200" dirty="0">
                          <a:solidFill>
                            <a:schemeClr val="dk1"/>
                          </a:solidFill>
                          <a:effectLst/>
                          <a:latin typeface="+mn-lt"/>
                          <a:ea typeface="+mn-ea"/>
                          <a:cs typeface="+mn-cs"/>
                        </a:rPr>
                        <a:t>, </a:t>
                      </a:r>
                      <a:r>
                        <a:rPr lang="en-US" sz="2000" b="0" i="0" kern="1200" dirty="0" err="1">
                          <a:solidFill>
                            <a:schemeClr val="dk1"/>
                          </a:solidFill>
                          <a:effectLst/>
                          <a:latin typeface="+mn-lt"/>
                          <a:ea typeface="+mn-ea"/>
                          <a:cs typeface="+mn-cs"/>
                        </a:rPr>
                        <a:t>C</a:t>
                      </a:r>
                      <a:r>
                        <a:rPr lang="en-US" sz="2000" dirty="0" err="1"/>
                        <a:t>reatedAtRoute</a:t>
                      </a:r>
                      <a:r>
                        <a:rPr lang="en-US" sz="2000" b="0" i="0" kern="1200" dirty="0">
                          <a:solidFill>
                            <a:schemeClr val="dk1"/>
                          </a:solidFill>
                          <a:effectLst/>
                          <a:latin typeface="+mn-lt"/>
                          <a:ea typeface="+mn-ea"/>
                          <a:cs typeface="+mn-cs"/>
                        </a:rPr>
                        <a:t>, and </a:t>
                      </a:r>
                      <a:r>
                        <a:rPr lang="en-US" sz="2000" dirty="0"/>
                        <a:t>Ok)</a:t>
                      </a:r>
                    </a:p>
                  </a:txBody>
                  <a:tcPr/>
                </a:tc>
                <a:extLst>
                  <a:ext uri="{0D108BD9-81ED-4DB2-BD59-A6C34878D82A}">
                    <a16:rowId xmlns:a16="http://schemas.microsoft.com/office/drawing/2014/main" val="4186140382"/>
                  </a:ext>
                </a:extLst>
              </a:tr>
              <a:tr h="741680">
                <a:tc>
                  <a:txBody>
                    <a:bodyPr/>
                    <a:lstStyle/>
                    <a:p>
                      <a:r>
                        <a:rPr lang="en-US" sz="2000" b="1" dirty="0"/>
                        <a:t>Redirect</a:t>
                      </a:r>
                      <a:r>
                        <a:rPr lang="en-US" sz="2000" dirty="0"/>
                        <a:t> - </a:t>
                      </a:r>
                      <a:r>
                        <a:rPr lang="en-US" sz="2000" b="0" i="0" kern="1200" dirty="0">
                          <a:solidFill>
                            <a:schemeClr val="dk1"/>
                          </a:solidFill>
                          <a:effectLst/>
                          <a:latin typeface="+mn-lt"/>
                          <a:ea typeface="+mn-ea"/>
                          <a:cs typeface="+mn-cs"/>
                        </a:rPr>
                        <a:t>returns a redirect to an action or destination (</a:t>
                      </a:r>
                      <a:r>
                        <a:rPr lang="en-US" sz="2000" dirty="0"/>
                        <a:t>Redirect</a:t>
                      </a:r>
                      <a:r>
                        <a:rPr lang="en-US" sz="2000" b="0" i="0" kern="1200" dirty="0">
                          <a:solidFill>
                            <a:schemeClr val="dk1"/>
                          </a:solidFill>
                          <a:effectLst/>
                          <a:latin typeface="+mn-lt"/>
                          <a:ea typeface="+mn-ea"/>
                          <a:cs typeface="+mn-cs"/>
                        </a:rPr>
                        <a:t>, </a:t>
                      </a:r>
                      <a:r>
                        <a:rPr lang="en-US" sz="2000" dirty="0" err="1"/>
                        <a:t>LocalRedirect</a:t>
                      </a:r>
                      <a:r>
                        <a:rPr lang="en-US" sz="2000" b="0" i="0" kern="1200" dirty="0">
                          <a:solidFill>
                            <a:schemeClr val="dk1"/>
                          </a:solidFill>
                          <a:effectLst/>
                          <a:latin typeface="+mn-lt"/>
                          <a:ea typeface="+mn-ea"/>
                          <a:cs typeface="+mn-cs"/>
                        </a:rPr>
                        <a:t>, </a:t>
                      </a:r>
                      <a:r>
                        <a:rPr lang="en-US" sz="2000" dirty="0" err="1"/>
                        <a:t>RedirectToAction</a:t>
                      </a:r>
                      <a:r>
                        <a:rPr lang="en-US" sz="2000" b="0" i="0" kern="1200" dirty="0">
                          <a:solidFill>
                            <a:schemeClr val="dk1"/>
                          </a:solidFill>
                          <a:effectLst/>
                          <a:latin typeface="+mn-lt"/>
                          <a:ea typeface="+mn-ea"/>
                          <a:cs typeface="+mn-cs"/>
                        </a:rPr>
                        <a:t>, or </a:t>
                      </a:r>
                      <a:r>
                        <a:rPr lang="en-US" sz="2000" dirty="0" err="1"/>
                        <a:t>RedirectToRoute</a:t>
                      </a:r>
                      <a:r>
                        <a:rPr lang="en-US" sz="2000" b="0" i="0" kern="1200" dirty="0">
                          <a:solidFill>
                            <a:schemeClr val="dk1"/>
                          </a:solidFill>
                          <a:effectLst/>
                          <a:latin typeface="+mn-lt"/>
                          <a:ea typeface="+mn-ea"/>
                          <a:cs typeface="+mn-cs"/>
                        </a:rPr>
                        <a:t>).</a:t>
                      </a:r>
                      <a:endParaRPr lang="en-US" sz="2000" dirty="0"/>
                    </a:p>
                  </a:txBody>
                  <a:tcPr/>
                </a:tc>
                <a:tc>
                  <a:txBody>
                    <a:bodyPr/>
                    <a:lstStyle/>
                    <a:p>
                      <a:r>
                        <a:rPr lang="en-US" sz="2000" b="1" dirty="0"/>
                        <a:t>Formatted Response </a:t>
                      </a:r>
                      <a:r>
                        <a:rPr lang="en-US" sz="2000" dirty="0"/>
                        <a:t>- </a:t>
                      </a:r>
                      <a:r>
                        <a:rPr lang="en-US" sz="2000" b="0" i="0" kern="1200" dirty="0">
                          <a:solidFill>
                            <a:schemeClr val="dk1"/>
                          </a:solidFill>
                          <a:effectLst/>
                          <a:latin typeface="+mn-lt"/>
                          <a:ea typeface="+mn-ea"/>
                          <a:cs typeface="+mn-cs"/>
                        </a:rPr>
                        <a:t>JSON or a similar data exchange format to represent an object, (Ex. Json(customer);)</a:t>
                      </a:r>
                      <a:endParaRPr lang="en-US" sz="2000" dirty="0"/>
                    </a:p>
                  </a:txBody>
                  <a:tcPr/>
                </a:tc>
                <a:tc vMerge="1">
                  <a:txBody>
                    <a:bodyPr/>
                    <a:lstStyle/>
                    <a:p>
                      <a:endParaRPr lang="en-US"/>
                    </a:p>
                  </a:txBody>
                  <a:tcPr/>
                </a:tc>
                <a:extLst>
                  <a:ext uri="{0D108BD9-81ED-4DB2-BD59-A6C34878D82A}">
                    <a16:rowId xmlns:a16="http://schemas.microsoft.com/office/drawing/2014/main" val="1538778558"/>
                  </a:ext>
                </a:extLst>
              </a:tr>
            </a:tbl>
          </a:graphicData>
        </a:graphic>
      </p:graphicFrame>
    </p:spTree>
    <p:extLst>
      <p:ext uri="{BB962C8B-B14F-4D97-AF65-F5344CB8AC3E}">
        <p14:creationId xmlns:p14="http://schemas.microsoft.com/office/powerpoint/2010/main" val="332471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FFBC-6CE0-4D13-A655-56A0FB2FC3B2}"/>
              </a:ext>
            </a:extLst>
          </p:cNvPr>
          <p:cNvSpPr>
            <a:spLocks noGrp="1"/>
          </p:cNvSpPr>
          <p:nvPr>
            <p:ph type="title"/>
          </p:nvPr>
        </p:nvSpPr>
        <p:spPr/>
        <p:txBody>
          <a:bodyPr>
            <a:normAutofit/>
          </a:bodyPr>
          <a:lstStyle/>
          <a:p>
            <a:r>
              <a:rPr lang="en-US" dirty="0"/>
              <a:t>Conventional Routing</a:t>
            </a:r>
            <a:br>
              <a:rPr lang="en-US" dirty="0"/>
            </a:br>
            <a:r>
              <a:rPr lang="en-US" sz="1400" dirty="0">
                <a:hlinkClick r:id="rId2"/>
              </a:rPr>
              <a:t>https://docs.microsoft.com/en-us/aspnet/core/mvc/controllers/routing?view=aspnetcore-3.1#cr</a:t>
            </a:r>
            <a:endParaRPr lang="en-US" dirty="0"/>
          </a:p>
        </p:txBody>
      </p:sp>
      <p:sp>
        <p:nvSpPr>
          <p:cNvPr id="3" name="Content Placeholder 2">
            <a:extLst>
              <a:ext uri="{FF2B5EF4-FFF2-40B4-BE49-F238E27FC236}">
                <a16:creationId xmlns:a16="http://schemas.microsoft.com/office/drawing/2014/main" id="{E02825AE-D057-4E36-BEAE-44C66FE0C8CD}"/>
              </a:ext>
            </a:extLst>
          </p:cNvPr>
          <p:cNvSpPr>
            <a:spLocks noGrp="1"/>
          </p:cNvSpPr>
          <p:nvPr>
            <p:ph idx="1"/>
          </p:nvPr>
        </p:nvSpPr>
        <p:spPr>
          <a:xfrm>
            <a:off x="753044" y="1889835"/>
            <a:ext cx="10746870" cy="1539165"/>
          </a:xfrm>
        </p:spPr>
        <p:txBody>
          <a:bodyPr>
            <a:normAutofit fontScale="92500"/>
          </a:bodyPr>
          <a:lstStyle/>
          <a:p>
            <a:r>
              <a:rPr lang="en-US" sz="2800" b="1" i="1" dirty="0" err="1"/>
              <a:t>Startup.Configure</a:t>
            </a:r>
            <a:r>
              <a:rPr lang="en-US" sz="2800" b="1" i="1" dirty="0"/>
              <a:t> </a:t>
            </a:r>
            <a:r>
              <a:rPr lang="en-US" sz="2800" dirty="0"/>
              <a:t>typically has code similar to the following when using conventional routing. Inside the call to </a:t>
            </a:r>
            <a:r>
              <a:rPr lang="en-US" sz="2800" b="1" i="1" dirty="0" err="1"/>
              <a:t>UseEndpoints</a:t>
            </a:r>
            <a:r>
              <a:rPr lang="en-US" sz="2800" dirty="0"/>
              <a:t>, </a:t>
            </a:r>
            <a:r>
              <a:rPr lang="en-US" sz="2800" b="1" i="1" dirty="0" err="1"/>
              <a:t>MapControllerRoute</a:t>
            </a:r>
            <a:r>
              <a:rPr lang="en-US" sz="2800" dirty="0"/>
              <a:t> is used to create a single route. The single route is named the </a:t>
            </a:r>
            <a:r>
              <a:rPr lang="en-US" sz="2800" b="1" i="1" dirty="0"/>
              <a:t>default</a:t>
            </a:r>
            <a:r>
              <a:rPr lang="en-US" sz="2800" dirty="0"/>
              <a:t> route.</a:t>
            </a:r>
          </a:p>
          <a:p>
            <a:endParaRPr lang="en-US" dirty="0"/>
          </a:p>
          <a:p>
            <a:endParaRPr lang="en-US" dirty="0"/>
          </a:p>
        </p:txBody>
      </p:sp>
      <p:pic>
        <p:nvPicPr>
          <p:cNvPr id="4" name="Picture 3">
            <a:extLst>
              <a:ext uri="{FF2B5EF4-FFF2-40B4-BE49-F238E27FC236}">
                <a16:creationId xmlns:a16="http://schemas.microsoft.com/office/drawing/2014/main" id="{00718CB3-C6AD-4AD0-9827-039EEE5D418D}"/>
              </a:ext>
            </a:extLst>
          </p:cNvPr>
          <p:cNvPicPr>
            <a:picLocks noChangeAspect="1"/>
          </p:cNvPicPr>
          <p:nvPr/>
        </p:nvPicPr>
        <p:blipFill>
          <a:blip r:embed="rId3"/>
          <a:stretch>
            <a:fillRect/>
          </a:stretch>
        </p:blipFill>
        <p:spPr>
          <a:xfrm>
            <a:off x="753044" y="3429000"/>
            <a:ext cx="10746871" cy="2798837"/>
          </a:xfrm>
          <a:prstGeom prst="rect">
            <a:avLst/>
          </a:prstGeom>
          <a:effectLst>
            <a:glow rad="50800">
              <a:schemeClr val="accent2"/>
            </a:glow>
          </a:effectLst>
        </p:spPr>
      </p:pic>
    </p:spTree>
    <p:extLst>
      <p:ext uri="{BB962C8B-B14F-4D97-AF65-F5344CB8AC3E}">
        <p14:creationId xmlns:p14="http://schemas.microsoft.com/office/powerpoint/2010/main" val="341182572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{57BAADA8-E363-486B-8A7E-CD8A4DE48F4A}tf56160789</Template>
  <TotalTime>0</TotalTime>
  <Words>1361</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Calibri</vt:lpstr>
      <vt:lpstr>Franklin Gothic Book</vt:lpstr>
      <vt:lpstr>1_RetrospectVTI</vt:lpstr>
      <vt:lpstr>Routing</vt:lpstr>
      <vt:lpstr>PowerPoint Presentation</vt:lpstr>
      <vt:lpstr>ASP.NET Core controllers use the Routing middleware to match the URLs of incoming requests and map them to actions. Routes templates are defined in startup code or attributes, describe how URL paths are matched to actions, and are used to generate URLs for links. Actions are either conventionally-routed or attribute-routed. </vt:lpstr>
      <vt:lpstr>Controllers https://docs.microsoft.com/en-us/aspnet/core/mvc/controllers/actions?view=aspnetcore-3.1</vt:lpstr>
      <vt:lpstr>Action Methods https://docs.microsoft.com/en-us/aspnet/core/mvc/controllers/actions?view=aspnetcore-3.1#defining-actions</vt:lpstr>
      <vt:lpstr>Model Binding https://docs.microsoft.com/en-us/aspnet/core/mvc/models/model-binding?view=aspnetcore-3.1</vt:lpstr>
      <vt:lpstr>Model Binding https://docs.microsoft.com/en-us/aspnet/core/mvc/models/model-binding?view=aspnetcore-3.1</vt:lpstr>
      <vt:lpstr>Different Controller Helper (Action) Methods https://docs.microsoft.com/en-us/aspnet/core/mvc/controllers/actions?view=aspnetcore-3.1#controller-helper-methods</vt:lpstr>
      <vt:lpstr>Conventional Routing https://docs.microsoft.com/en-us/aspnet/core/mvc/controllers/routing?view=aspnetcore-3.1#cr</vt:lpstr>
      <vt:lpstr>Conventional Routing https://docs.microsoft.com/en-us/aspnet/core/mvc/controllers/routing?view=aspnetcore-3.1#set-up-conventional-route https://docs.microsoft.com/en-us/aspnet/core/mvc/controllers/routing?view=aspnetcore-3.1#multiple-conventional-routes</vt:lpstr>
      <vt:lpstr>Attribute Routing – REST API’s https://docs.microsoft.com/en-us/aspnet/core/mvc/controllers/routing?view=aspnetcore-3.1#attribute-routing-for-rest-apis</vt:lpstr>
      <vt:lpstr>Attribute Routing – REST API’s https://docs.microsoft.com/en-us/aspnet/core/mvc/controllers/routing?view=aspnetcore-3.1#attribute-routing-for-rest-apis</vt:lpstr>
      <vt:lpstr>Attribute Routing - HTTP Verb Templates https://docs.microsoft.com/en-us/aspnet/core/mvc/controllers/routing?view=aspnetcore-3.1#http-verb-templates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2020-03-20T13:52:39Z</dcterms:created>
  <dcterms:modified xsi:type="dcterms:W3CDTF">2020-04-08T21:42:57Z</dcterms:modified>
</cp:coreProperties>
</file>