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74" r:id="rId6"/>
    <p:sldId id="265" r:id="rId7"/>
    <p:sldId id="268" r:id="rId8"/>
    <p:sldId id="263" r:id="rId9"/>
    <p:sldId id="275" r:id="rId10"/>
    <p:sldId id="264" r:id="rId11"/>
    <p:sldId id="266" r:id="rId12"/>
    <p:sldId id="269" r:id="rId13"/>
    <p:sldId id="270" r:id="rId14"/>
    <p:sldId id="271" r:id="rId15"/>
    <p:sldId id="276" r:id="rId16"/>
    <p:sldId id="27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26D69-8CF4-4F93-B2FC-C7A495C02AAC}" v="239" dt="2020-04-02T03:40:44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ocker.com/engine/docker-overview/#docker-eng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ocker.com/engine/docker-overview/#docker-engin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docker.com/engine/docker-overview/#docker-architectu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docker.com/engine/docker-overview/#docker-architectu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run/" TargetMode="External"/><Relationship Id="rId2" Type="http://schemas.openxmlformats.org/officeDocument/2006/relationships/hyperlink" Target="https://docs.docker.com/engine/reference/commandline/contain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engine/reference/commandline/push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docker-overview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ackernoon.com/what-is-containerization-83ae53a709a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blog/containers-and-vms-together/" TargetMode="External"/><Relationship Id="rId2" Type="http://schemas.openxmlformats.org/officeDocument/2006/relationships/hyperlink" Target="https://en.wikipedia.org/wiki/Virtualization#Hardware_virtu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Virtualiz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ocker.com/engine/docker-overview/#what-can-i-use-docker-f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ocker.com/engine/docker-overview/#what-can-i-use-docker-f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" TargetMode="External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0184" y="639097"/>
            <a:ext cx="7361816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Docker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24DA-EB0E-4062-8C92-EC454044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Engine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https://docs.docker.com/engine/docker-overview/#docker-engine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3CE0-5637-42F6-8C51-D2D74183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06073"/>
            <a:ext cx="5200987" cy="4546242"/>
          </a:xfrm>
        </p:spPr>
        <p:txBody>
          <a:bodyPr anchor="ctr">
            <a:normAutofit/>
          </a:bodyPr>
          <a:lstStyle/>
          <a:p>
            <a:r>
              <a:rPr lang="en-US" sz="2400" b="1" i="1" dirty="0"/>
              <a:t>Docker Engine </a:t>
            </a:r>
            <a:r>
              <a:rPr lang="en-US" sz="2400" dirty="0"/>
              <a:t>is a client-server application with three major components: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/>
              <a:t>A server which is a type of long-running program called a </a:t>
            </a:r>
            <a:r>
              <a:rPr lang="en-US" sz="1800" b="1" i="1" dirty="0"/>
              <a:t>daemon</a:t>
            </a:r>
            <a:r>
              <a:rPr lang="en-US" sz="1800" dirty="0"/>
              <a:t> process (the </a:t>
            </a:r>
            <a:r>
              <a:rPr lang="en-US" sz="1800" b="1" i="1" dirty="0" err="1"/>
              <a:t>dockerd</a:t>
            </a:r>
            <a:r>
              <a:rPr lang="en-US" sz="1800" dirty="0"/>
              <a:t> command).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/>
              <a:t>A </a:t>
            </a:r>
            <a:r>
              <a:rPr lang="en-US" sz="1800" b="1" i="1" dirty="0"/>
              <a:t>REST API</a:t>
            </a:r>
            <a:r>
              <a:rPr lang="en-US" sz="1800" dirty="0"/>
              <a:t> which specifies interfaces that programs can use to talk to the daemon and instruct it what to do.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/>
              <a:t>A command line interface (</a:t>
            </a:r>
            <a:r>
              <a:rPr lang="en-US" sz="1800" b="1" i="1" dirty="0"/>
              <a:t>CLI</a:t>
            </a:r>
            <a:r>
              <a:rPr lang="en-US" sz="1800" dirty="0"/>
              <a:t>) client (the </a:t>
            </a:r>
            <a:r>
              <a:rPr lang="en-US" sz="1800" b="1" dirty="0"/>
              <a:t>docker</a:t>
            </a:r>
            <a:r>
              <a:rPr lang="en-US" sz="1800" dirty="0"/>
              <a:t> command).</a:t>
            </a:r>
          </a:p>
        </p:txBody>
      </p:sp>
      <p:pic>
        <p:nvPicPr>
          <p:cNvPr id="1026" name="Picture 2" descr="Docker Engine Components Flow">
            <a:extLst>
              <a:ext uri="{FF2B5EF4-FFF2-40B4-BE49-F238E27FC236}">
                <a16:creationId xmlns:a16="http://schemas.microsoft.com/office/drawing/2014/main" id="{CBF04633-4E45-42D1-9782-AC51190F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042127"/>
            <a:ext cx="5972166" cy="4673341"/>
          </a:xfrm>
          <a:prstGeom prst="rect">
            <a:avLst/>
          </a:prstGeom>
          <a:noFill/>
          <a:effectLst>
            <a:glow rad="635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7524D-1D8F-4D7D-B9A0-8924267B3EE4}"/>
              </a:ext>
            </a:extLst>
          </p:cNvPr>
          <p:cNvSpPr txBox="1"/>
          <p:nvPr/>
        </p:nvSpPr>
        <p:spPr>
          <a:xfrm>
            <a:off x="7582605" y="2004395"/>
            <a:ext cx="2948870" cy="58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Docker Engine</a:t>
            </a:r>
          </a:p>
        </p:txBody>
      </p:sp>
    </p:spTree>
    <p:extLst>
      <p:ext uri="{BB962C8B-B14F-4D97-AF65-F5344CB8AC3E}">
        <p14:creationId xmlns:p14="http://schemas.microsoft.com/office/powerpoint/2010/main" val="191836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24DA-EB0E-4062-8C92-EC454044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Engine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https://docs.docker.com/engine/docker-overview/#docker-engine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3CE0-5637-42F6-8C51-D2D74183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746929" cy="3760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CLI</a:t>
            </a:r>
            <a:r>
              <a:rPr lang="en-US" sz="2400" dirty="0"/>
              <a:t> uses the </a:t>
            </a:r>
            <a:r>
              <a:rPr lang="en-US" sz="2400" b="1" i="1" dirty="0"/>
              <a:t>Docker REST API</a:t>
            </a:r>
            <a:r>
              <a:rPr lang="en-US" sz="2400" dirty="0"/>
              <a:t> to control or interact with the </a:t>
            </a:r>
            <a:r>
              <a:rPr lang="en-US" sz="2400" b="1" i="1" dirty="0"/>
              <a:t>Docker daemon</a:t>
            </a:r>
            <a:r>
              <a:rPr lang="en-US" sz="2400" dirty="0"/>
              <a:t> through scripting or direct </a:t>
            </a:r>
            <a:r>
              <a:rPr lang="en-US" sz="2400" b="1" i="1" dirty="0"/>
              <a:t>CLI</a:t>
            </a:r>
            <a:r>
              <a:rPr lang="en-US" sz="2400" dirty="0"/>
              <a:t> commands. Many other Docker applications use the underlying </a:t>
            </a:r>
            <a:r>
              <a:rPr lang="en-US" sz="2400" b="1" i="1" dirty="0"/>
              <a:t>API</a:t>
            </a:r>
            <a:r>
              <a:rPr lang="en-US" sz="2400" dirty="0"/>
              <a:t> and </a:t>
            </a:r>
            <a:r>
              <a:rPr lang="en-US" sz="2400" b="1" i="1" dirty="0"/>
              <a:t>CLI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b="1" i="1" dirty="0"/>
              <a:t>daemon</a:t>
            </a:r>
            <a:r>
              <a:rPr lang="en-US" sz="2400" dirty="0"/>
              <a:t> creates and manages Docker objects, such as images, containers, networks, and volumes.</a:t>
            </a:r>
          </a:p>
        </p:txBody>
      </p:sp>
      <p:pic>
        <p:nvPicPr>
          <p:cNvPr id="1026" name="Picture 2" descr="Docker Engine Components Flow">
            <a:extLst>
              <a:ext uri="{FF2B5EF4-FFF2-40B4-BE49-F238E27FC236}">
                <a16:creationId xmlns:a16="http://schemas.microsoft.com/office/drawing/2014/main" id="{CBF04633-4E45-42D1-9782-AC51190F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26" y="2092159"/>
            <a:ext cx="5922079" cy="4659267"/>
          </a:xfrm>
          <a:prstGeom prst="rect">
            <a:avLst/>
          </a:prstGeom>
          <a:noFill/>
          <a:effectLst>
            <a:glow rad="635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8B875-DD1B-4FCC-BB2E-E0967D314654}"/>
              </a:ext>
            </a:extLst>
          </p:cNvPr>
          <p:cNvSpPr txBox="1"/>
          <p:nvPr/>
        </p:nvSpPr>
        <p:spPr>
          <a:xfrm>
            <a:off x="7630730" y="2060075"/>
            <a:ext cx="2948870" cy="58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Docker Engine</a:t>
            </a:r>
          </a:p>
        </p:txBody>
      </p:sp>
    </p:spTree>
    <p:extLst>
      <p:ext uri="{BB962C8B-B14F-4D97-AF65-F5344CB8AC3E}">
        <p14:creationId xmlns:p14="http://schemas.microsoft.com/office/powerpoint/2010/main" val="295848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D25D-E30A-4BB5-A497-C715B076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Architecture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https://docs.docker.com/engine/docker-overview/#docker-architecture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9396-3A2A-4A49-A3C4-299850EF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908374"/>
            <a:ext cx="4452729" cy="450567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Docker uses a </a:t>
            </a:r>
            <a:r>
              <a:rPr lang="en-US" sz="2000" b="1" i="1" dirty="0"/>
              <a:t>client-server architecture</a:t>
            </a:r>
            <a:r>
              <a:rPr lang="en-US" sz="2000" dirty="0"/>
              <a:t>. The </a:t>
            </a:r>
            <a:r>
              <a:rPr lang="en-US" sz="2000" b="1" i="1" dirty="0"/>
              <a:t>Docker client </a:t>
            </a:r>
            <a:r>
              <a:rPr lang="en-US" sz="2000" dirty="0"/>
              <a:t>talks to the </a:t>
            </a:r>
            <a:r>
              <a:rPr lang="en-US" sz="2000" b="1" i="1" dirty="0"/>
              <a:t>Docker daemon (server)</a:t>
            </a:r>
            <a:r>
              <a:rPr lang="en-US" sz="2000" dirty="0"/>
              <a:t>, which does the heavy lifting of building, running, and distributing </a:t>
            </a:r>
            <a:r>
              <a:rPr lang="en-US" sz="2000" b="1" i="1" dirty="0"/>
              <a:t>Docker containers</a:t>
            </a:r>
            <a:r>
              <a:rPr lang="en-US" sz="2000" dirty="0"/>
              <a:t>. </a:t>
            </a:r>
          </a:p>
          <a:p>
            <a:r>
              <a:rPr lang="en-US" sz="2000" dirty="0"/>
              <a:t>The </a:t>
            </a:r>
            <a:r>
              <a:rPr lang="en-US" sz="2000" b="1" i="1" dirty="0"/>
              <a:t>Docker client</a:t>
            </a:r>
            <a:r>
              <a:rPr lang="en-US" sz="2000" dirty="0"/>
              <a:t> and </a:t>
            </a:r>
            <a:r>
              <a:rPr lang="en-US" sz="2000" b="1" i="1" dirty="0"/>
              <a:t>daemon</a:t>
            </a:r>
            <a:r>
              <a:rPr lang="en-US" sz="2000" dirty="0"/>
              <a:t> can run on the same system, or you can connect a Docker client to a remote Docker daemon. </a:t>
            </a:r>
          </a:p>
          <a:p>
            <a:r>
              <a:rPr lang="en-US" sz="2000" dirty="0"/>
              <a:t>The </a:t>
            </a:r>
            <a:r>
              <a:rPr lang="en-US" sz="2000" b="1" i="1" dirty="0"/>
              <a:t>Docker client</a:t>
            </a:r>
            <a:r>
              <a:rPr lang="en-US" sz="2000" dirty="0"/>
              <a:t> and </a:t>
            </a:r>
            <a:r>
              <a:rPr lang="en-US" sz="2000" b="1" i="1" dirty="0"/>
              <a:t>daemon</a:t>
            </a:r>
            <a:r>
              <a:rPr lang="en-US" sz="2000" dirty="0"/>
              <a:t> communicate using a REST API.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4ABF-F98A-46E9-A43B-C3BDFAF5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31" y="2061462"/>
            <a:ext cx="7005222" cy="4132997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5888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1C42EC-0A9D-4C8F-81FA-08D27E79D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91"/>
          <a:stretch/>
        </p:blipFill>
        <p:spPr>
          <a:xfrm>
            <a:off x="1822174" y="3971825"/>
            <a:ext cx="8852451" cy="2656839"/>
          </a:xfrm>
          <a:prstGeom prst="rect">
            <a:avLst/>
          </a:prstGeom>
          <a:noFill/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1C22E0-867D-41D5-BE79-3E7B3AAE8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78711"/>
              </p:ext>
            </p:extLst>
          </p:nvPr>
        </p:nvGraphicFramePr>
        <p:xfrm>
          <a:off x="477078" y="229335"/>
          <a:ext cx="1154264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548">
                  <a:extLst>
                    <a:ext uri="{9D8B030D-6E8A-4147-A177-3AD203B41FA5}">
                      <a16:colId xmlns:a16="http://schemas.microsoft.com/office/drawing/2014/main" val="2431737888"/>
                    </a:ext>
                  </a:extLst>
                </a:gridCol>
                <a:gridCol w="3847548">
                  <a:extLst>
                    <a:ext uri="{9D8B030D-6E8A-4147-A177-3AD203B41FA5}">
                      <a16:colId xmlns:a16="http://schemas.microsoft.com/office/drawing/2014/main" val="2365060612"/>
                    </a:ext>
                  </a:extLst>
                </a:gridCol>
                <a:gridCol w="3847548">
                  <a:extLst>
                    <a:ext uri="{9D8B030D-6E8A-4147-A177-3AD203B41FA5}">
                      <a16:colId xmlns:a16="http://schemas.microsoft.com/office/drawing/2014/main" val="3021182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Docker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Docker daemon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Docker registries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3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</a:t>
                      </a:r>
                      <a:r>
                        <a:rPr lang="en-US" b="1" i="1" dirty="0"/>
                        <a:t>Docker client (docker) </a:t>
                      </a:r>
                      <a:r>
                        <a:rPr lang="en-US" dirty="0"/>
                        <a:t>is the primary way that most Docker users interact with Docker. With </a:t>
                      </a:r>
                      <a:r>
                        <a:rPr lang="en-US" b="1" i="1" dirty="0"/>
                        <a:t>docker run</a:t>
                      </a:r>
                      <a:r>
                        <a:rPr lang="en-US" dirty="0"/>
                        <a:t>, the client sends these commands to </a:t>
                      </a:r>
                      <a:r>
                        <a:rPr lang="en-US" b="1" i="1" dirty="0" err="1"/>
                        <a:t>dockerd</a:t>
                      </a:r>
                      <a:r>
                        <a:rPr lang="en-US" dirty="0"/>
                        <a:t>, which carries them out. The docker command uses the </a:t>
                      </a:r>
                      <a:r>
                        <a:rPr lang="en-US" b="1" i="1" dirty="0"/>
                        <a:t>Docker API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b="1" i="1" dirty="0"/>
                        <a:t>Docker daemon (</a:t>
                      </a:r>
                      <a:r>
                        <a:rPr lang="en-US" b="1" i="1" dirty="0" err="1"/>
                        <a:t>dockerd</a:t>
                      </a:r>
                      <a:r>
                        <a:rPr lang="en-US" b="1" i="1" dirty="0"/>
                        <a:t>)</a:t>
                      </a:r>
                      <a:r>
                        <a:rPr lang="en-US" dirty="0"/>
                        <a:t> listens for </a:t>
                      </a:r>
                      <a:r>
                        <a:rPr lang="en-US" b="1" i="1" dirty="0"/>
                        <a:t>Docker API</a:t>
                      </a:r>
                      <a:r>
                        <a:rPr lang="en-US" dirty="0"/>
                        <a:t> requests and manages </a:t>
                      </a:r>
                      <a:r>
                        <a:rPr lang="en-US" b="1" i="1" dirty="0"/>
                        <a:t>Docker objects</a:t>
                      </a:r>
                      <a:r>
                        <a:rPr lang="en-US" dirty="0"/>
                        <a:t> such as </a:t>
                      </a:r>
                      <a:r>
                        <a:rPr lang="en-US" b="1" i="1" dirty="0"/>
                        <a:t>images</a:t>
                      </a:r>
                      <a:r>
                        <a:rPr lang="en-US" dirty="0"/>
                        <a:t>, </a:t>
                      </a:r>
                      <a:r>
                        <a:rPr lang="en-US" b="1" i="1" dirty="0"/>
                        <a:t>containers</a:t>
                      </a:r>
                      <a:r>
                        <a:rPr lang="en-US" dirty="0"/>
                        <a:t>, </a:t>
                      </a:r>
                      <a:r>
                        <a:rPr lang="en-US" b="1" i="1" dirty="0"/>
                        <a:t>networks</a:t>
                      </a:r>
                      <a:r>
                        <a:rPr lang="en-US" dirty="0"/>
                        <a:t>, and </a:t>
                      </a:r>
                      <a:r>
                        <a:rPr lang="en-US" b="1" i="1" dirty="0"/>
                        <a:t>volumes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b="1" dirty="0"/>
                        <a:t>Docker registry</a:t>
                      </a:r>
                      <a:r>
                        <a:rPr lang="en-US" dirty="0"/>
                        <a:t> stores </a:t>
                      </a:r>
                      <a:r>
                        <a:rPr lang="en-US" b="1" dirty="0"/>
                        <a:t>Docker images</a:t>
                      </a:r>
                      <a:r>
                        <a:rPr lang="en-US" dirty="0"/>
                        <a:t>. </a:t>
                      </a:r>
                      <a:r>
                        <a:rPr lang="en-US" b="1" dirty="0"/>
                        <a:t>Docker Hub</a:t>
                      </a:r>
                      <a:r>
                        <a:rPr lang="en-US" dirty="0"/>
                        <a:t> is a public registry. With the </a:t>
                      </a:r>
                      <a:r>
                        <a:rPr lang="en-US" b="1" dirty="0"/>
                        <a:t>docker pull</a:t>
                      </a:r>
                      <a:r>
                        <a:rPr lang="en-US" dirty="0"/>
                        <a:t> or </a:t>
                      </a:r>
                      <a:r>
                        <a:rPr lang="en-US" b="1" dirty="0"/>
                        <a:t>docker run</a:t>
                      </a:r>
                      <a:r>
                        <a:rPr lang="en-US" dirty="0"/>
                        <a:t> commands, images are pulled from the configured registry. When you use the </a:t>
                      </a:r>
                      <a:r>
                        <a:rPr lang="en-US" b="1" dirty="0"/>
                        <a:t>docker push</a:t>
                      </a:r>
                      <a:r>
                        <a:rPr lang="en-US" dirty="0"/>
                        <a:t> command, the </a:t>
                      </a:r>
                      <a:r>
                        <a:rPr lang="en-US" b="1" dirty="0"/>
                        <a:t>image</a:t>
                      </a:r>
                      <a:r>
                        <a:rPr lang="en-US" dirty="0"/>
                        <a:t> is pushed to the configured registry.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3637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39247F-3AC6-4F15-9FDD-700264E952F6}"/>
              </a:ext>
            </a:extLst>
          </p:cNvPr>
          <p:cNvCxnSpPr>
            <a:cxnSpLocks/>
          </p:cNvCxnSpPr>
          <p:nvPr/>
        </p:nvCxnSpPr>
        <p:spPr>
          <a:xfrm>
            <a:off x="2186609" y="2886175"/>
            <a:ext cx="0" cy="1221999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BF852-9027-4C48-BEDD-1A6B3D0448F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83428" y="2886175"/>
            <a:ext cx="1364972" cy="1221999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12F40F-25FF-4F93-88BA-E8C321C8E5A1}"/>
              </a:ext>
            </a:extLst>
          </p:cNvPr>
          <p:cNvCxnSpPr>
            <a:cxnSpLocks/>
          </p:cNvCxnSpPr>
          <p:nvPr/>
        </p:nvCxnSpPr>
        <p:spPr>
          <a:xfrm flipH="1">
            <a:off x="8806070" y="2886175"/>
            <a:ext cx="1239078" cy="1221999"/>
          </a:xfrm>
          <a:prstGeom prst="straightConnector1">
            <a:avLst/>
          </a:prstGeom>
          <a:ln w="50800">
            <a:tailEnd type="triangle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7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F47F70E-E5C8-4D34-A9FA-B4AD7DF8B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71" t="3670" r="28492" b="22903"/>
          <a:stretch/>
        </p:blipFill>
        <p:spPr>
          <a:xfrm>
            <a:off x="3962174" y="1629744"/>
            <a:ext cx="3865646" cy="3598510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BC158-1E2D-491A-8349-AEC644CF9C21}"/>
              </a:ext>
            </a:extLst>
          </p:cNvPr>
          <p:cNvSpPr txBox="1"/>
          <p:nvPr/>
        </p:nvSpPr>
        <p:spPr>
          <a:xfrm>
            <a:off x="7958832" y="305067"/>
            <a:ext cx="4113446" cy="624786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i="1" dirty="0">
                <a:hlinkClick r:id="rId2"/>
              </a:rPr>
              <a:t>image</a:t>
            </a:r>
            <a:r>
              <a:rPr lang="en-US" sz="2000" dirty="0"/>
              <a:t> is a </a:t>
            </a:r>
            <a:r>
              <a:rPr lang="en-US" sz="2000" u="sng" dirty="0"/>
              <a:t>read-only</a:t>
            </a:r>
            <a:r>
              <a:rPr lang="en-US" sz="2000" dirty="0"/>
              <a:t> template with instructions for creating a </a:t>
            </a:r>
            <a:r>
              <a:rPr lang="en-US" sz="2000" b="1" i="1" dirty="0"/>
              <a:t>Docker container</a:t>
            </a:r>
            <a:r>
              <a:rPr lang="en-US" sz="2000" dirty="0"/>
              <a:t>. An </a:t>
            </a:r>
            <a:r>
              <a:rPr lang="en-US" sz="2000" b="1" i="1" dirty="0"/>
              <a:t>image</a:t>
            </a:r>
            <a:r>
              <a:rPr lang="en-US" sz="2000" dirty="0"/>
              <a:t> can be based on another </a:t>
            </a:r>
            <a:r>
              <a:rPr lang="en-US" sz="2000" b="1" i="1" dirty="0"/>
              <a:t>image</a:t>
            </a:r>
            <a:r>
              <a:rPr lang="en-US" sz="2000" dirty="0"/>
              <a:t>, with some additional customization. </a:t>
            </a:r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b="1" i="1" dirty="0"/>
              <a:t>image</a:t>
            </a:r>
            <a:r>
              <a:rPr lang="en-US" sz="2000" dirty="0"/>
              <a:t> could be based on the ubuntu </a:t>
            </a:r>
            <a:r>
              <a:rPr lang="en-US" sz="2000" b="1" i="1" dirty="0"/>
              <a:t>image</a:t>
            </a:r>
            <a:r>
              <a:rPr lang="en-US" sz="2000" dirty="0"/>
              <a:t>, but install the Apache web server and your application as well as the configuration details needed to make your application run. Images can be published in a registry. </a:t>
            </a:r>
          </a:p>
          <a:p>
            <a:endParaRPr lang="en-US" sz="2000" dirty="0"/>
          </a:p>
          <a:p>
            <a:r>
              <a:rPr lang="en-US" sz="2000" dirty="0"/>
              <a:t>To build an </a:t>
            </a:r>
            <a:r>
              <a:rPr lang="en-US" sz="2000" b="1" i="1" dirty="0"/>
              <a:t>image</a:t>
            </a:r>
            <a:r>
              <a:rPr lang="en-US" sz="2000" dirty="0"/>
              <a:t>, create a </a:t>
            </a:r>
            <a:r>
              <a:rPr lang="en-US" sz="2000" b="1" i="1" dirty="0" err="1"/>
              <a:t>Dockerfile</a:t>
            </a:r>
            <a:r>
              <a:rPr lang="en-US" sz="2000" dirty="0"/>
              <a:t> defining the steps to create an </a:t>
            </a:r>
            <a:r>
              <a:rPr lang="en-US" sz="2000" b="1" i="1" dirty="0"/>
              <a:t>image</a:t>
            </a:r>
            <a:r>
              <a:rPr lang="en-US" sz="2000" dirty="0"/>
              <a:t> and run it. </a:t>
            </a:r>
          </a:p>
          <a:p>
            <a:r>
              <a:rPr lang="en-US" sz="2000" dirty="0"/>
              <a:t>When you change a </a:t>
            </a:r>
            <a:r>
              <a:rPr lang="en-US" sz="2000" b="1" i="1" dirty="0" err="1"/>
              <a:t>Dockerfile</a:t>
            </a:r>
            <a:r>
              <a:rPr lang="en-US" sz="2000" dirty="0"/>
              <a:t> and rebuild the </a:t>
            </a:r>
            <a:r>
              <a:rPr lang="en-US" sz="2000" b="1" i="1" dirty="0"/>
              <a:t>image</a:t>
            </a:r>
            <a:r>
              <a:rPr lang="en-US" sz="2000" dirty="0"/>
              <a:t>, only those layers which have changed are rebuilt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14919-19C6-4D56-811D-2CF2136346A8}"/>
              </a:ext>
            </a:extLst>
          </p:cNvPr>
          <p:cNvSpPr/>
          <p:nvPr/>
        </p:nvSpPr>
        <p:spPr>
          <a:xfrm>
            <a:off x="119722" y="1228397"/>
            <a:ext cx="3711441" cy="4401205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i="1" dirty="0">
                <a:hlinkClick r:id="rId2"/>
              </a:rPr>
              <a:t>container</a:t>
            </a:r>
            <a:r>
              <a:rPr lang="en-US" sz="2000" dirty="0"/>
              <a:t> is a </a:t>
            </a:r>
            <a:r>
              <a:rPr lang="en-US" sz="2000" u="sng" dirty="0"/>
              <a:t>runnable</a:t>
            </a:r>
            <a:r>
              <a:rPr lang="en-US" sz="2000" dirty="0"/>
              <a:t> instance of an </a:t>
            </a:r>
            <a:r>
              <a:rPr lang="en-US" sz="2000" b="1" i="1" dirty="0"/>
              <a:t>image</a:t>
            </a:r>
            <a:r>
              <a:rPr lang="en-US" sz="2000" dirty="0"/>
              <a:t>. You can create, start, stop, move, or delete a </a:t>
            </a:r>
            <a:r>
              <a:rPr lang="en-US" sz="2000" b="1" i="1" dirty="0"/>
              <a:t>container</a:t>
            </a:r>
            <a:r>
              <a:rPr lang="en-US" sz="2000" dirty="0"/>
              <a:t> using the </a:t>
            </a:r>
            <a:r>
              <a:rPr lang="en-US" sz="2000" b="1" i="1" dirty="0"/>
              <a:t>Docker API</a:t>
            </a:r>
            <a:r>
              <a:rPr lang="en-US" sz="2000" dirty="0"/>
              <a:t> or </a:t>
            </a:r>
            <a:r>
              <a:rPr lang="en-US" sz="2000" b="1" i="1" dirty="0"/>
              <a:t>CLI</a:t>
            </a:r>
            <a:r>
              <a:rPr lang="en-US" sz="2000" dirty="0"/>
              <a:t>. You can connect a </a:t>
            </a:r>
            <a:r>
              <a:rPr lang="en-US" sz="2000" b="1" i="1" dirty="0"/>
              <a:t>container</a:t>
            </a:r>
            <a:r>
              <a:rPr lang="en-US" sz="2000" dirty="0"/>
              <a:t> to one or more networks, attach storage to it, or even create a new </a:t>
            </a:r>
            <a:r>
              <a:rPr lang="en-US" sz="2000" b="1" i="1" dirty="0"/>
              <a:t>image</a:t>
            </a:r>
            <a:r>
              <a:rPr lang="en-US" sz="2000" dirty="0"/>
              <a:t> based on its current state.</a:t>
            </a:r>
          </a:p>
          <a:p>
            <a:r>
              <a:rPr lang="en-US" sz="2000" dirty="0"/>
              <a:t>A </a:t>
            </a:r>
            <a:r>
              <a:rPr lang="en-US" sz="2000" b="1" i="1" dirty="0"/>
              <a:t>container</a:t>
            </a:r>
            <a:r>
              <a:rPr lang="en-US" sz="2000" dirty="0"/>
              <a:t> is defined by its </a:t>
            </a:r>
            <a:r>
              <a:rPr lang="en-US" sz="2000" b="1" i="1" dirty="0"/>
              <a:t>image</a:t>
            </a:r>
            <a:r>
              <a:rPr lang="en-US" sz="2000" dirty="0"/>
              <a:t> as well as any configuration options you provide to it when you create or start it. </a:t>
            </a:r>
          </a:p>
        </p:txBody>
      </p:sp>
    </p:spTree>
    <p:extLst>
      <p:ext uri="{BB962C8B-B14F-4D97-AF65-F5344CB8AC3E}">
        <p14:creationId xmlns:p14="http://schemas.microsoft.com/office/powerpoint/2010/main" val="23248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B978-3477-4CC7-ADCB-9B539DB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List of Basic Docker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4DC22A-2D3A-4B7E-B09A-B928615D1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327753"/>
              </p:ext>
            </p:extLst>
          </p:nvPr>
        </p:nvGraphicFramePr>
        <p:xfrm>
          <a:off x="1036320" y="1011981"/>
          <a:ext cx="100584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6102">
                  <a:extLst>
                    <a:ext uri="{9D8B030D-6E8A-4147-A177-3AD203B41FA5}">
                      <a16:colId xmlns:a16="http://schemas.microsoft.com/office/drawing/2014/main" val="693005584"/>
                    </a:ext>
                  </a:extLst>
                </a:gridCol>
                <a:gridCol w="5952298">
                  <a:extLst>
                    <a:ext uri="{9D8B030D-6E8A-4147-A177-3AD203B41FA5}">
                      <a16:colId xmlns:a16="http://schemas.microsoft.com/office/drawing/2014/main" val="28416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5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start [</a:t>
                      </a:r>
                      <a:r>
                        <a:rPr lang="en-US" dirty="0" err="1"/>
                        <a:t>containername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 container.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9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images installed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6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docker container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stop [</a:t>
                      </a:r>
                      <a:r>
                        <a:rPr lang="en-US" dirty="0" err="1"/>
                        <a:t>containername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5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image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images downloaded to your machine.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1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all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docker run</a:t>
                      </a:r>
                      <a:r>
                        <a:rPr lang="en-US" dirty="0"/>
                        <a:t> [</a:t>
                      </a:r>
                      <a:r>
                        <a:rPr lang="en-US" dirty="0" err="1"/>
                        <a:t>containername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2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build –t </a:t>
                      </a:r>
                      <a:r>
                        <a:rPr lang="en-US" dirty="0" err="1"/>
                        <a:t>myimage</a:t>
                      </a:r>
                      <a:r>
                        <a:rPr lang="en-US" dirty="0"/>
                        <a:t> –f </a:t>
                      </a:r>
                      <a:r>
                        <a:rPr lang="en-US" dirty="0" err="1"/>
                        <a:t>dockerfile</a:t>
                      </a:r>
                      <a:r>
                        <a:rPr lang="en-US" dirty="0"/>
                        <a:t>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 image called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myimage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76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stop [</a:t>
                      </a:r>
                      <a:r>
                        <a:rPr lang="en-US" dirty="0" err="1"/>
                        <a:t>containername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71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rm [</a:t>
                      </a:r>
                      <a:r>
                        <a:rPr lang="en-US" dirty="0" err="1"/>
                        <a:t>containername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4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docker push [</a:t>
                      </a:r>
                      <a:r>
                        <a:rPr lang="en-US" dirty="0" err="1">
                          <a:hlinkClick r:id="rId4"/>
                        </a:rPr>
                        <a:t>imagename</a:t>
                      </a:r>
                      <a:r>
                        <a:rPr lang="en-US" dirty="0">
                          <a:hlinkClick r:id="rId4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an image to your repo in the Docker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05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create </a:t>
                      </a:r>
                      <a:r>
                        <a:rPr lang="en-US" dirty="0" err="1"/>
                        <a:t>myimage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 </a:t>
                      </a:r>
                      <a:r>
                        <a:rPr lang="en-US" dirty="0" err="1"/>
                        <a:t>unstarted</a:t>
                      </a:r>
                      <a:r>
                        <a:rPr lang="en-US" dirty="0"/>
                        <a:t> container from an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running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attach [</a:t>
                      </a:r>
                      <a:r>
                        <a:rPr lang="en-US" dirty="0" err="1"/>
                        <a:t>containername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to a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04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74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4BD5-9189-42AF-AB37-758CDD88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33" y="190351"/>
            <a:ext cx="4526686" cy="573738"/>
          </a:xfrm>
          <a:ln w="25400">
            <a:solidFill>
              <a:schemeClr val="accent2"/>
            </a:solidFill>
          </a:ln>
        </p:spPr>
        <p:txBody>
          <a:bodyPr anchor="t">
            <a:normAutofit fontScale="90000"/>
          </a:bodyPr>
          <a:lstStyle/>
          <a:p>
            <a:r>
              <a:rPr lang="en-US" dirty="0"/>
              <a:t>Docker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07D-883B-4B96-A7DD-75800C93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2" y="764088"/>
            <a:ext cx="11837095" cy="6093912"/>
          </a:xfrm>
          <a:ln w="25400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following command runs an ubuntu container, attaches interactively to your local command-line session, and runs /bin/bash.</a:t>
            </a:r>
          </a:p>
          <a:p>
            <a:pPr algn="ctr">
              <a:lnSpc>
                <a:spcPct val="100000"/>
              </a:lnSpc>
            </a:pPr>
            <a:r>
              <a:rPr lang="en-US" sz="2400" b="1" i="1" dirty="0"/>
              <a:t>$ docker run -</a:t>
            </a:r>
            <a:r>
              <a:rPr lang="en-US" sz="2400" b="1" i="1" dirty="0" err="1"/>
              <a:t>i</a:t>
            </a:r>
            <a:r>
              <a:rPr lang="en-US" sz="2400" b="1" i="1" dirty="0"/>
              <a:t> -t ubuntu /bin/bash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happens (assuming you are using the default registry configuration):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If you do not have the </a:t>
            </a:r>
            <a:r>
              <a:rPr lang="en-US" sz="2000" b="1" i="1" dirty="0"/>
              <a:t>ubuntu</a:t>
            </a:r>
            <a:r>
              <a:rPr lang="en-US" sz="2000" dirty="0"/>
              <a:t> image locally, Docker pulls it from </a:t>
            </a:r>
            <a:r>
              <a:rPr lang="en-US" sz="2000" u="sng" dirty="0"/>
              <a:t>your</a:t>
            </a:r>
            <a:r>
              <a:rPr lang="en-US" sz="2000" dirty="0"/>
              <a:t> configured registry, as though you had run </a:t>
            </a:r>
            <a:r>
              <a:rPr lang="en-US" sz="2000" b="1" i="1" dirty="0"/>
              <a:t>docker pull ubuntu </a:t>
            </a:r>
            <a:r>
              <a:rPr lang="en-US" sz="2000" dirty="0"/>
              <a:t>manually.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Docker creates a new container, as though you had run a </a:t>
            </a:r>
            <a:r>
              <a:rPr lang="en-US" sz="2000" b="1" i="1" dirty="0"/>
              <a:t>docker container create </a:t>
            </a:r>
            <a:r>
              <a:rPr lang="en-US" sz="2000" dirty="0"/>
              <a:t>command manually.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Docker allocates a read-write filesystem to the container, as its final layer. </a:t>
            </a:r>
          </a:p>
          <a:p>
            <a:pPr marL="932688" lvl="2" indent="-457200"/>
            <a:r>
              <a:rPr lang="en-US" sz="1600" dirty="0"/>
              <a:t>This allows a running container to create or modify files and directories in its local filesystem.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Docker creates a network interface to connect the container to the default network, </a:t>
            </a:r>
          </a:p>
          <a:p>
            <a:pPr marL="932688" lvl="2" indent="-457200"/>
            <a:r>
              <a:rPr lang="en-US" sz="1600" dirty="0"/>
              <a:t>because you did not specify any networking options. </a:t>
            </a:r>
          </a:p>
          <a:p>
            <a:pPr marL="932688" lvl="2" indent="-457200"/>
            <a:r>
              <a:rPr lang="en-US" sz="1600" dirty="0"/>
              <a:t>This includes assigning an IP address to the container. </a:t>
            </a:r>
          </a:p>
          <a:p>
            <a:pPr marL="932688" lvl="2" indent="-457200"/>
            <a:r>
              <a:rPr lang="en-US" sz="1600" dirty="0"/>
              <a:t>By default, containers can connect to external networks using the host machine’s network connection.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Docker starts the container and executes </a:t>
            </a:r>
            <a:r>
              <a:rPr lang="en-US" sz="2000" b="1" i="1" dirty="0"/>
              <a:t>/bin/bash</a:t>
            </a:r>
            <a:r>
              <a:rPr lang="en-US" sz="2000" dirty="0"/>
              <a:t>. </a:t>
            </a:r>
          </a:p>
          <a:p>
            <a:pPr marL="932688" lvl="2" indent="-457200"/>
            <a:r>
              <a:rPr lang="en-US" sz="1600" dirty="0"/>
              <a:t>Because the container is running interactively and attached to your terminal (due to the </a:t>
            </a:r>
            <a:r>
              <a:rPr lang="en-US" sz="1600" b="1" i="1" dirty="0"/>
              <a:t>-</a:t>
            </a:r>
            <a:r>
              <a:rPr lang="en-US" sz="1600" b="1" i="1" dirty="0" err="1"/>
              <a:t>i</a:t>
            </a:r>
            <a:r>
              <a:rPr lang="en-US" sz="1600" dirty="0"/>
              <a:t> and </a:t>
            </a:r>
            <a:r>
              <a:rPr lang="en-US" sz="1600" b="1" i="1" dirty="0"/>
              <a:t>-t</a:t>
            </a:r>
            <a:r>
              <a:rPr lang="en-US" sz="1600" dirty="0"/>
              <a:t> flags), you can provide input using your keyboard while the output is logged to your terminal.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When you type </a:t>
            </a:r>
            <a:r>
              <a:rPr lang="en-US" sz="2000" b="1" i="1" dirty="0"/>
              <a:t>exit</a:t>
            </a:r>
            <a:r>
              <a:rPr lang="en-US" sz="2000" dirty="0"/>
              <a:t> to terminate the </a:t>
            </a:r>
            <a:r>
              <a:rPr lang="en-US" sz="2000" b="1" i="1" dirty="0"/>
              <a:t>/bin/bash</a:t>
            </a:r>
            <a:r>
              <a:rPr lang="en-US" sz="2000" dirty="0"/>
              <a:t> command, the container stops but is not removed. </a:t>
            </a:r>
          </a:p>
          <a:p>
            <a:pPr marL="932688" lvl="2" indent="-457200"/>
            <a:r>
              <a:rPr lang="en-US" sz="1600" dirty="0"/>
              <a:t>You can start it again or remove it.</a:t>
            </a:r>
          </a:p>
        </p:txBody>
      </p:sp>
    </p:spTree>
    <p:extLst>
      <p:ext uri="{BB962C8B-B14F-4D97-AF65-F5344CB8AC3E}">
        <p14:creationId xmlns:p14="http://schemas.microsoft.com/office/powerpoint/2010/main" val="80627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DF92-59DA-4FB5-9610-C39C5975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5903-2F76-4B6C-9AD3-9D1C5F91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</a:rPr>
              <a:t>Now you can move on to creating your own </a:t>
            </a:r>
            <a:r>
              <a:rPr lang="en-US" sz="3600" dirty="0" err="1">
                <a:highlight>
                  <a:srgbClr val="FFFF00"/>
                </a:highlight>
              </a:rPr>
              <a:t>Dockerfiles</a:t>
            </a:r>
            <a:r>
              <a:rPr lang="en-US" sz="3600" dirty="0">
                <a:highlight>
                  <a:srgbClr val="FFFF00"/>
                </a:highlight>
              </a:rPr>
              <a:t>, Images, and Containers!</a:t>
            </a:r>
          </a:p>
        </p:txBody>
      </p:sp>
    </p:spTree>
    <p:extLst>
      <p:ext uri="{BB962C8B-B14F-4D97-AF65-F5344CB8AC3E}">
        <p14:creationId xmlns:p14="http://schemas.microsoft.com/office/powerpoint/2010/main" val="18810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3200" dirty="0"/>
              <a:t>Docker provides the ability to package and run an application in a loosely isolated environment called a </a:t>
            </a:r>
            <a:r>
              <a:rPr lang="en-US" sz="3200" b="1" i="1" dirty="0"/>
              <a:t>container</a:t>
            </a:r>
            <a:r>
              <a:rPr lang="en-US" sz="3200" dirty="0"/>
              <a:t>. You can run many containers simultaneously on a given host. Containers are lightweight because they don’t need the extra load of a hypervisor. They run directly within the host machine’s kernel. You can even run Docker containers within virtual host machines.</a:t>
            </a:r>
            <a:endParaRPr lang="en-US" sz="1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https://docs.docker.com/engine/docker-overview/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D34-26B0-4B1D-9A61-0681B379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https://hackernoon.com/what-is-containerization-83ae53a709a6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E624-2DD6-46A4-B5A7-0C927AB1F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885951"/>
            <a:ext cx="4513401" cy="4595778"/>
          </a:xfrm>
        </p:spPr>
        <p:txBody>
          <a:bodyPr anchor="ctr">
            <a:normAutofit/>
          </a:bodyPr>
          <a:lstStyle/>
          <a:p>
            <a:r>
              <a:rPr lang="en-US" sz="2400" b="1" i="1" dirty="0"/>
              <a:t>Containerization</a:t>
            </a:r>
            <a:r>
              <a:rPr lang="en-US" sz="2400" dirty="0"/>
              <a:t> involves bundling an application together with all its related configuration files, libraries, and dependencies required for it to run efficiently and bug-free across different computing environments.</a:t>
            </a:r>
          </a:p>
          <a:p>
            <a:r>
              <a:rPr lang="en-US" sz="2400" dirty="0"/>
              <a:t>The most popular </a:t>
            </a:r>
            <a:r>
              <a:rPr lang="en-US" sz="2400" b="1" i="1" dirty="0"/>
              <a:t>containerization</a:t>
            </a:r>
            <a:r>
              <a:rPr lang="en-US" sz="2400" dirty="0"/>
              <a:t> ecosystems are </a:t>
            </a:r>
            <a:r>
              <a:rPr lang="en-US" sz="2400" b="1" i="1" dirty="0"/>
              <a:t>Docker</a:t>
            </a:r>
            <a:r>
              <a:rPr lang="en-US" sz="2400" dirty="0"/>
              <a:t> and Kubernetes.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F13310-4DC9-4431-94B9-8F5B03AE2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80" y="2108202"/>
            <a:ext cx="6956434" cy="4595778"/>
          </a:xfrm>
          <a:prstGeom prst="rect">
            <a:avLst/>
          </a:prstGeom>
          <a:noFill/>
          <a:effectLst>
            <a:glow rad="635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CAC-6D3A-44CE-BD90-97735910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https://en.wikipedia.org/wiki/Virtualization#Hardware_virtualization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https://www.docker.com/blog/containers-and-vms-together/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6822-71C9-411A-9153-B603F39E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7" y="3738542"/>
            <a:ext cx="3010265" cy="2604201"/>
          </a:xfrm>
        </p:spPr>
        <p:txBody>
          <a:bodyPr>
            <a:normAutofit/>
          </a:bodyPr>
          <a:lstStyle/>
          <a:p>
            <a:r>
              <a:rPr lang="en-US" sz="2400" dirty="0"/>
              <a:t>Software executed on a virtual machine is separated from the underlying hardware resources.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B6B95B7-B69B-4C11-A843-0337CFA3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42" y="3541486"/>
            <a:ext cx="7984445" cy="3200785"/>
          </a:xfrm>
          <a:prstGeom prst="rect">
            <a:avLst/>
          </a:prstGeom>
          <a:noFill/>
          <a:effectLst>
            <a:glow rad="635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0E1F45-4603-435C-BFC9-1C2B950B3660}"/>
              </a:ext>
            </a:extLst>
          </p:cNvPr>
          <p:cNvSpPr/>
          <p:nvPr/>
        </p:nvSpPr>
        <p:spPr>
          <a:xfrm>
            <a:off x="1097278" y="1886635"/>
            <a:ext cx="100584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computing, virtualization refers to the act of creating a virtual (rather than actual) version of something.</a:t>
            </a:r>
          </a:p>
          <a:p>
            <a:r>
              <a:rPr lang="en-US" sz="2400" dirty="0"/>
              <a:t>Hardware </a:t>
            </a:r>
            <a:r>
              <a:rPr lang="en-US" sz="2400" b="1" i="1" dirty="0"/>
              <a:t>virtualization</a:t>
            </a:r>
            <a:r>
              <a:rPr lang="en-US" sz="2400" dirty="0"/>
              <a:t> or platform </a:t>
            </a:r>
            <a:r>
              <a:rPr lang="en-US" sz="2400" b="1" i="1" dirty="0"/>
              <a:t>virtualization</a:t>
            </a:r>
            <a:r>
              <a:rPr lang="en-US" sz="2400" dirty="0"/>
              <a:t> refers to the creation of a virtual machine (an application) that </a:t>
            </a:r>
            <a:r>
              <a:rPr lang="en-US" sz="2400" u="sng" dirty="0"/>
              <a:t>simulates</a:t>
            </a:r>
            <a:r>
              <a:rPr lang="en-US" sz="2400" dirty="0"/>
              <a:t> a real computer with an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361706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558B-2B8C-4D28-A753-3019EEE7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4632-CB15-44D6-93E6-CB6B9014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F75E709E-2901-4B18-9439-C8D0DF21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11" y="166544"/>
            <a:ext cx="11853937" cy="6180356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99698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E20B-816B-49B9-A364-EB504BF4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– Purpose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https://docs.docker.com/engine/docker-overview/#what-can-i-use-docker-for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499C-14B9-460E-ABF9-E65D0686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93" y="1921566"/>
            <a:ext cx="5263763" cy="446598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Docker allows developers to work in </a:t>
            </a:r>
            <a:r>
              <a:rPr lang="en-US" u="sng" dirty="0"/>
              <a:t>standardized</a:t>
            </a:r>
            <a:r>
              <a:rPr lang="en-US" dirty="0"/>
              <a:t> environments using </a:t>
            </a:r>
            <a:r>
              <a:rPr lang="en-US" u="sng" dirty="0"/>
              <a:t>local</a:t>
            </a:r>
            <a:r>
              <a:rPr lang="en-US" dirty="0"/>
              <a:t> </a:t>
            </a:r>
            <a:r>
              <a:rPr lang="en-US" b="1" i="1" dirty="0"/>
              <a:t>containers</a:t>
            </a:r>
            <a:r>
              <a:rPr lang="en-US" dirty="0"/>
              <a:t> which provide applications and services. </a:t>
            </a:r>
            <a:r>
              <a:rPr lang="en-US" b="1" i="1" dirty="0"/>
              <a:t>Containers</a:t>
            </a:r>
            <a:r>
              <a:rPr lang="en-US" dirty="0"/>
              <a:t> are great for CI/CD workflows like this.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Developers write code locally in a </a:t>
            </a:r>
            <a:r>
              <a:rPr lang="en-US" b="1" i="1" dirty="0"/>
              <a:t>development environment</a:t>
            </a:r>
            <a:r>
              <a:rPr lang="en-US" dirty="0"/>
              <a:t> and share their work using Docker </a:t>
            </a:r>
            <a:r>
              <a:rPr lang="en-US" b="1" i="1" dirty="0"/>
              <a:t>containers</a:t>
            </a:r>
            <a:r>
              <a:rPr lang="en-US" dirty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They use Docker to push their applications into a test environment to execute </a:t>
            </a:r>
            <a:r>
              <a:rPr lang="en-US" u="sng" dirty="0"/>
              <a:t>automated</a:t>
            </a:r>
            <a:r>
              <a:rPr lang="en-US" dirty="0"/>
              <a:t> and manual tests.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Bugs can be fixed in the </a:t>
            </a:r>
            <a:r>
              <a:rPr lang="en-US" b="1" i="1" dirty="0"/>
              <a:t>development environment</a:t>
            </a:r>
            <a:r>
              <a:rPr lang="en-US" dirty="0"/>
              <a:t> and redeployed to the </a:t>
            </a:r>
            <a:r>
              <a:rPr lang="en-US" b="1" i="1" dirty="0"/>
              <a:t>test environment </a:t>
            </a:r>
            <a:r>
              <a:rPr lang="en-US" dirty="0"/>
              <a:t>for re-testing and validation.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When testing is complete, just push the updated image to the </a:t>
            </a:r>
            <a:r>
              <a:rPr lang="en-US" b="1" i="1" dirty="0"/>
              <a:t>production environment</a:t>
            </a:r>
            <a:r>
              <a:rPr lang="en-US" dirty="0"/>
              <a:t>.</a:t>
            </a:r>
          </a:p>
        </p:txBody>
      </p:sp>
      <p:pic>
        <p:nvPicPr>
          <p:cNvPr id="2050" name="Picture 2" descr="Containerization using Docker - GeeksforGeeks">
            <a:extLst>
              <a:ext uri="{FF2B5EF4-FFF2-40B4-BE49-F238E27FC236}">
                <a16:creationId xmlns:a16="http://schemas.microsoft.com/office/drawing/2014/main" id="{91C17E56-5D09-440B-8FC1-2AE24BF0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22" y="2056722"/>
            <a:ext cx="6453806" cy="4195670"/>
          </a:xfrm>
          <a:prstGeom prst="rect">
            <a:avLst/>
          </a:prstGeom>
          <a:noFill/>
          <a:effectLst>
            <a:glow rad="635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60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E20B-816B-49B9-A364-EB504BF4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– Purpose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https://docs.docker.com/engine/docker-overview/#what-can-i-use-docker-for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499C-14B9-460E-ABF9-E65D0686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21566"/>
            <a:ext cx="4932598" cy="4465982"/>
          </a:xfrm>
        </p:spPr>
        <p:txBody>
          <a:bodyPr anchor="ctr">
            <a:normAutofit/>
          </a:bodyPr>
          <a:lstStyle/>
          <a:p>
            <a:r>
              <a:rPr lang="en-US" b="1" dirty="0"/>
              <a:t>Responsive deployment and scaling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/>
              <a:t>Docker Containers </a:t>
            </a:r>
            <a:r>
              <a:rPr lang="en-US" dirty="0"/>
              <a:t>are portable and can run on a developer’s local laptop, on physical and virtual machines in a data center, or on cloud providers.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scale up or tear down applications (and services) as business needs dictate.</a:t>
            </a:r>
          </a:p>
          <a:p>
            <a:r>
              <a:rPr lang="en-US" b="1" dirty="0"/>
              <a:t>Running more workloads on the same hardware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Docker is lightweight and fast.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Docker is </a:t>
            </a:r>
            <a:r>
              <a:rPr lang="en-US" u="sng" dirty="0"/>
              <a:t>NOT</a:t>
            </a:r>
            <a:r>
              <a:rPr lang="en-US" dirty="0"/>
              <a:t> a Virtual Machine.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virtual machine </a:t>
            </a:r>
            <a:r>
              <a:rPr lang="en-US" dirty="0"/>
              <a:t>(VM) runs a full-blown “guest” operating system with </a:t>
            </a:r>
            <a:r>
              <a:rPr lang="en-US" i="1" dirty="0"/>
              <a:t>virtual</a:t>
            </a:r>
            <a:r>
              <a:rPr lang="en-US" dirty="0"/>
              <a:t> access to host resources through a hypervisor. VMs incur a lot of overhead.</a:t>
            </a:r>
          </a:p>
        </p:txBody>
      </p:sp>
      <p:pic>
        <p:nvPicPr>
          <p:cNvPr id="2050" name="Picture 2" descr="Containerization using Docker - GeeksforGeeks">
            <a:extLst>
              <a:ext uri="{FF2B5EF4-FFF2-40B4-BE49-F238E27FC236}">
                <a16:creationId xmlns:a16="http://schemas.microsoft.com/office/drawing/2014/main" id="{91C17E56-5D09-440B-8FC1-2AE24BF0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22" y="2056722"/>
            <a:ext cx="6453806" cy="4195670"/>
          </a:xfrm>
          <a:prstGeom prst="rect">
            <a:avLst/>
          </a:prstGeom>
          <a:noFill/>
          <a:effectLst>
            <a:glow rad="63500">
              <a:schemeClr val="accent2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47D7-3DB4-4F6B-B0A1-E7B1F310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Docker Platform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https://www.docker.com/resources/what-container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6346-A95C-440F-96F4-3E1B5B68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951"/>
            <a:ext cx="10058400" cy="4529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Docker </a:t>
            </a:r>
            <a:r>
              <a:rPr lang="en-US" sz="2800" dirty="0"/>
              <a:t>provides a platform to manage the entire lifecycle of your </a:t>
            </a:r>
            <a:r>
              <a:rPr lang="en-US" sz="2800" b="1" i="1" dirty="0"/>
              <a:t>containers</a:t>
            </a:r>
            <a:r>
              <a:rPr lang="en-US" sz="2800" dirty="0"/>
              <a:t>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/>
              <a:t>Develop an application and its supporting components using </a:t>
            </a:r>
            <a:r>
              <a:rPr lang="en-US" sz="2400" b="1" i="1" dirty="0"/>
              <a:t>containers</a:t>
            </a:r>
            <a:r>
              <a:rPr lang="en-US" sz="2400" dirty="0"/>
              <a:t>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i="1" dirty="0"/>
              <a:t>container</a:t>
            </a:r>
            <a:r>
              <a:rPr lang="en-US" sz="2400" dirty="0"/>
              <a:t> becomes the unit for distributing and testing your application.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400" dirty="0"/>
              <a:t>When you’re ready, deploy your application into your production environment as a </a:t>
            </a:r>
            <a:r>
              <a:rPr lang="en-US" sz="2400" b="1" i="1" dirty="0"/>
              <a:t>container</a:t>
            </a:r>
            <a:r>
              <a:rPr lang="en-US" sz="2400" dirty="0"/>
              <a:t>. This works the same whether your production environment is a local data center, a cloud provider, or a hybrid of the two.</a:t>
            </a:r>
          </a:p>
        </p:txBody>
      </p:sp>
    </p:spTree>
    <p:extLst>
      <p:ext uri="{BB962C8B-B14F-4D97-AF65-F5344CB8AC3E}">
        <p14:creationId xmlns:p14="http://schemas.microsoft.com/office/powerpoint/2010/main" val="10790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C866-D7E3-4999-A239-ECC13851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Container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https://www.docker.com/resources/what-container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https://docs.docker.com/get-started/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69B2-FE99-445F-984A-3A0D9619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14" y="1901371"/>
            <a:ext cx="5776686" cy="445588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i="1" dirty="0"/>
              <a:t>Docker Image</a:t>
            </a:r>
            <a:r>
              <a:rPr lang="en-US" sz="2400" dirty="0"/>
              <a:t> is a standalone executable package of software that includes </a:t>
            </a:r>
            <a:r>
              <a:rPr lang="en-US" sz="2400" u="sng" dirty="0"/>
              <a:t>everything</a:t>
            </a:r>
            <a:r>
              <a:rPr lang="en-US" sz="2400" dirty="0"/>
              <a:t> needed to run an application: </a:t>
            </a:r>
            <a:r>
              <a:rPr lang="en-US" sz="2400" u="sng" dirty="0">
                <a:solidFill>
                  <a:srgbClr val="00B050"/>
                </a:solidFill>
              </a:rPr>
              <a:t>code, runtime, system tools, system libraries and settings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i="1" dirty="0"/>
              <a:t>Docker Images</a:t>
            </a:r>
            <a:r>
              <a:rPr lang="en-US" sz="2400" dirty="0"/>
              <a:t> become </a:t>
            </a:r>
            <a:r>
              <a:rPr lang="en-US" sz="2400" b="1" i="1" dirty="0"/>
              <a:t>Docker Containers</a:t>
            </a:r>
            <a:r>
              <a:rPr lang="en-US" sz="2400" dirty="0"/>
              <a:t> at runtime when run on the </a:t>
            </a:r>
            <a:r>
              <a:rPr lang="en-US" sz="2400" b="1" i="1" dirty="0"/>
              <a:t>Docker Engine</a:t>
            </a:r>
            <a:r>
              <a:rPr lang="en-US" sz="2400" dirty="0"/>
              <a:t>. </a:t>
            </a:r>
            <a:r>
              <a:rPr lang="en-US" sz="2400" b="1" i="1" dirty="0"/>
              <a:t>Containers</a:t>
            </a:r>
            <a:r>
              <a:rPr lang="en-US" sz="2400" dirty="0"/>
              <a:t> run identically, regardless of the infrastructure (Linux or PC). 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i="1" dirty="0"/>
              <a:t>Docker Container</a:t>
            </a:r>
            <a:r>
              <a:rPr lang="en-US" sz="2400" dirty="0"/>
              <a:t> isolates software from its environment. Each container interacts with its own private filesystem.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C5716C4-192E-4A19-A850-748555C9B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t="10529" r="8969" b="9098"/>
          <a:stretch/>
        </p:blipFill>
        <p:spPr bwMode="auto">
          <a:xfrm>
            <a:off x="6548438" y="2081772"/>
            <a:ext cx="5529257" cy="4661923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5825B805-A672-401A-880A-BFFA77494799}"/>
              </a:ext>
            </a:extLst>
          </p:cNvPr>
          <p:cNvSpPr/>
          <p:nvPr/>
        </p:nvSpPr>
        <p:spPr>
          <a:xfrm rot="5400000">
            <a:off x="9055292" y="12892"/>
            <a:ext cx="525760" cy="5312228"/>
          </a:xfrm>
          <a:prstGeom prst="leftBrace">
            <a:avLst>
              <a:gd name="adj1" fmla="val 9581"/>
              <a:gd name="adj2" fmla="val 50000"/>
            </a:avLst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03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1595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1_RetrospectVTI</vt:lpstr>
      <vt:lpstr>Docker Fundamentals</vt:lpstr>
      <vt:lpstr>Docker provides the ability to package and run an application in a loosely isolated environment called a container. You can run many containers simultaneously on a given host. Containers are lightweight because they don’t need the extra load of a hypervisor. They run directly within the host machine’s kernel. You can even run Docker containers within virtual host machines.</vt:lpstr>
      <vt:lpstr>Containerization https://hackernoon.com/what-is-containerization-83ae53a709a6</vt:lpstr>
      <vt:lpstr>Virtualization https://en.wikipedia.org/wiki/Virtualization#Hardware_virtualization https://www.docker.com/blog/containers-and-vms-together/</vt:lpstr>
      <vt:lpstr>PowerPoint Presentation</vt:lpstr>
      <vt:lpstr>Docker – Purpose https://docs.docker.com/engine/docker-overview/#what-can-i-use-docker-for</vt:lpstr>
      <vt:lpstr>Docker – Purpose https://docs.docker.com/engine/docker-overview/#what-can-i-use-docker-for</vt:lpstr>
      <vt:lpstr>The Docker Platform https://www.docker.com/resources/what-container</vt:lpstr>
      <vt:lpstr>Docker Container https://www.docker.com/resources/what-container https://docs.docker.com/get-started/</vt:lpstr>
      <vt:lpstr>Docker Engine https://docs.docker.com/engine/docker-overview/#docker-engine</vt:lpstr>
      <vt:lpstr>Docker Engine https://docs.docker.com/engine/docker-overview/#docker-engine</vt:lpstr>
      <vt:lpstr>Docker Architecture https://docs.docker.com/engine/docker-overview/#docker-architecture</vt:lpstr>
      <vt:lpstr>PowerPoint Presentation</vt:lpstr>
      <vt:lpstr>PowerPoint Presentation</vt:lpstr>
      <vt:lpstr>List of Basic Docker commands</vt:lpstr>
      <vt:lpstr>Docker in action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2020-03-31T01:52:23Z</dcterms:created>
  <dcterms:modified xsi:type="dcterms:W3CDTF">2020-04-02T03:40:54Z</dcterms:modified>
</cp:coreProperties>
</file>