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9" r:id="rId4"/>
    <p:sldId id="259" r:id="rId5"/>
    <p:sldId id="260" r:id="rId6"/>
    <p:sldId id="270" r:id="rId7"/>
    <p:sldId id="261" r:id="rId8"/>
    <p:sldId id="262" r:id="rId9"/>
    <p:sldId id="271"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5BB92-B46F-4AD6-A752-9D5E163B8D62}" v="82" dt="2020-03-29T00:11:32.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90"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controllers/filters?view=aspnetcore-3.1#exception-filter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spnet/core/mvc/controllers/filters?view=aspnetcore-3.1#result-filt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controllers/filters?view=aspnetcore-3.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mvc/controllers/filters?view=aspnetcore-3.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aspnet/core/mvc/controllers/filters?view=aspnetcore-3.1#action-fil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spnet/core/mvc/controllers/filters?view=aspnetcore-3.1#filter-type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microsoft.com/en-us/aspnet/core/mvc/controllers/filters?view=aspnetcore-3.1#using-middleware-in-the-filter-pipelin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controllers/filters?view=aspnetcore-3.1#resource-filt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spnet/core/mvc/controllers/filters?view=aspnetcore-3.1#authorization-filt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controllers/filters?view=aspnetcore-3.1#action-filt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controllers/filters?view=aspnetcore-3.1#action-fil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Filters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A281-5A73-496D-A7D2-3B6F0DAD10F6}"/>
              </a:ext>
            </a:extLst>
          </p:cNvPr>
          <p:cNvSpPr>
            <a:spLocks noGrp="1"/>
          </p:cNvSpPr>
          <p:nvPr>
            <p:ph type="title"/>
          </p:nvPr>
        </p:nvSpPr>
        <p:spPr>
          <a:xfrm>
            <a:off x="1097280" y="286603"/>
            <a:ext cx="4747023" cy="1450757"/>
          </a:xfrm>
        </p:spPr>
        <p:txBody>
          <a:bodyPr>
            <a:normAutofit/>
          </a:bodyPr>
          <a:lstStyle/>
          <a:p>
            <a:r>
              <a:rPr lang="en-US" dirty="0"/>
              <a:t>Exception Filter</a:t>
            </a:r>
            <a:br>
              <a:rPr lang="en-US" dirty="0"/>
            </a:br>
            <a:r>
              <a:rPr lang="en-US" sz="1400" dirty="0">
                <a:hlinkClick r:id="rId2"/>
              </a:rPr>
              <a:t>https://docs.microsoft.com/en-us/aspnet/core/mvc/controllers/filters?view=aspnetcore-3.1#exception-filters</a:t>
            </a:r>
            <a:endParaRPr lang="en-US" dirty="0"/>
          </a:p>
        </p:txBody>
      </p:sp>
      <p:sp>
        <p:nvSpPr>
          <p:cNvPr id="3" name="Content Placeholder 2">
            <a:extLst>
              <a:ext uri="{FF2B5EF4-FFF2-40B4-BE49-F238E27FC236}">
                <a16:creationId xmlns:a16="http://schemas.microsoft.com/office/drawing/2014/main" id="{FB11910B-2953-4EE2-B30C-8F5F4F26ECCF}"/>
              </a:ext>
            </a:extLst>
          </p:cNvPr>
          <p:cNvSpPr>
            <a:spLocks noGrp="1"/>
          </p:cNvSpPr>
          <p:nvPr>
            <p:ph idx="1"/>
          </p:nvPr>
        </p:nvSpPr>
        <p:spPr>
          <a:xfrm>
            <a:off x="339157" y="1883391"/>
            <a:ext cx="5505145" cy="2759190"/>
          </a:xfrm>
        </p:spPr>
        <p:txBody>
          <a:bodyPr>
            <a:normAutofit fontScale="92500" lnSpcReduction="20000"/>
          </a:bodyPr>
          <a:lstStyle/>
          <a:p>
            <a:r>
              <a:rPr lang="en-US" sz="2800" dirty="0"/>
              <a:t>Exception filters:</a:t>
            </a:r>
          </a:p>
          <a:p>
            <a:pPr lvl="1">
              <a:buFont typeface="Arial" panose="020B0604020202020204" pitchFamily="34" charset="0"/>
              <a:buChar char="•"/>
            </a:pPr>
            <a:r>
              <a:rPr lang="en-US" sz="2000" dirty="0"/>
              <a:t>handle exceptions thrown at any previous step</a:t>
            </a:r>
          </a:p>
          <a:p>
            <a:pPr lvl="1">
              <a:buFont typeface="Arial" panose="020B0604020202020204" pitchFamily="34" charset="0"/>
              <a:buChar char="•"/>
            </a:pPr>
            <a:r>
              <a:rPr lang="en-US" sz="2000" dirty="0"/>
              <a:t>Are an alternative to error-handling middleware (e.g. </a:t>
            </a:r>
            <a:r>
              <a:rPr lang="en-US" sz="2000" b="1" i="1" dirty="0" err="1"/>
              <a:t>UseExceptionHandler</a:t>
            </a:r>
            <a:r>
              <a:rPr lang="en-US" sz="2000" dirty="0"/>
              <a:t>), which is put in </a:t>
            </a:r>
            <a:r>
              <a:rPr lang="en-US" sz="2000" dirty="0" err="1"/>
              <a:t>startup.cs</a:t>
            </a:r>
            <a:r>
              <a:rPr lang="en-US" sz="2000" dirty="0"/>
              <a:t> and is global</a:t>
            </a:r>
          </a:p>
          <a:p>
            <a:pPr lvl="1">
              <a:buFont typeface="Arial" panose="020B0604020202020204" pitchFamily="34" charset="0"/>
              <a:buChar char="•"/>
            </a:pPr>
            <a:r>
              <a:rPr lang="en-US" sz="2000" dirty="0"/>
              <a:t>Implement </a:t>
            </a:r>
            <a:r>
              <a:rPr lang="en-US" sz="2000" b="1" i="1" dirty="0" err="1"/>
              <a:t>IExceptionFilter</a:t>
            </a:r>
            <a:r>
              <a:rPr lang="en-US" sz="2000" dirty="0"/>
              <a:t> or </a:t>
            </a:r>
            <a:r>
              <a:rPr lang="en-US" sz="2000" b="1" i="1" dirty="0" err="1"/>
              <a:t>IAsyncExceptionFilter</a:t>
            </a:r>
            <a:r>
              <a:rPr lang="en-US" sz="2000" dirty="0"/>
              <a:t>.</a:t>
            </a:r>
          </a:p>
          <a:p>
            <a:pPr lvl="1">
              <a:buFont typeface="Arial" panose="020B0604020202020204" pitchFamily="34" charset="0"/>
              <a:buChar char="•"/>
            </a:pPr>
            <a:r>
              <a:rPr lang="en-US" sz="2000" dirty="0"/>
              <a:t>Can be used to implement common error handling policies.</a:t>
            </a:r>
          </a:p>
        </p:txBody>
      </p:sp>
      <p:pic>
        <p:nvPicPr>
          <p:cNvPr id="4" name="Picture 3">
            <a:extLst>
              <a:ext uri="{FF2B5EF4-FFF2-40B4-BE49-F238E27FC236}">
                <a16:creationId xmlns:a16="http://schemas.microsoft.com/office/drawing/2014/main" id="{AA3E2FEA-E84F-4CC6-825C-9E8558D7217A}"/>
              </a:ext>
            </a:extLst>
          </p:cNvPr>
          <p:cNvPicPr>
            <a:picLocks noChangeAspect="1"/>
          </p:cNvPicPr>
          <p:nvPr/>
        </p:nvPicPr>
        <p:blipFill>
          <a:blip r:embed="rId3"/>
          <a:stretch>
            <a:fillRect/>
          </a:stretch>
        </p:blipFill>
        <p:spPr>
          <a:xfrm>
            <a:off x="6124505" y="383252"/>
            <a:ext cx="5922101" cy="5336275"/>
          </a:xfrm>
          <a:prstGeom prst="rect">
            <a:avLst/>
          </a:prstGeom>
          <a:effectLst>
            <a:glow rad="50800">
              <a:schemeClr val="accent2"/>
            </a:glow>
          </a:effectLst>
        </p:spPr>
      </p:pic>
      <p:sp>
        <p:nvSpPr>
          <p:cNvPr id="5" name="Rectangle 4">
            <a:extLst>
              <a:ext uri="{FF2B5EF4-FFF2-40B4-BE49-F238E27FC236}">
                <a16:creationId xmlns:a16="http://schemas.microsoft.com/office/drawing/2014/main" id="{E6C762A3-4118-4045-8E7C-A287D2BB0A20}"/>
              </a:ext>
            </a:extLst>
          </p:cNvPr>
          <p:cNvSpPr/>
          <p:nvPr/>
        </p:nvSpPr>
        <p:spPr>
          <a:xfrm>
            <a:off x="6386942" y="5578750"/>
            <a:ext cx="5465132" cy="923330"/>
          </a:xfrm>
          <a:prstGeom prst="rect">
            <a:avLst/>
          </a:prstGeom>
          <a:solidFill>
            <a:schemeClr val="bg1"/>
          </a:solidFill>
          <a:ln w="25400">
            <a:solidFill>
              <a:schemeClr val="accent2"/>
            </a:solidFill>
          </a:ln>
        </p:spPr>
        <p:txBody>
          <a:bodyPr wrap="square">
            <a:spAutoFit/>
          </a:bodyPr>
          <a:lstStyle/>
          <a:p>
            <a:r>
              <a:rPr lang="en-US" dirty="0"/>
              <a:t>This sample exception filter uses a custom error view to display details about exceptions that occur when the app is in development.</a:t>
            </a:r>
          </a:p>
        </p:txBody>
      </p:sp>
      <p:pic>
        <p:nvPicPr>
          <p:cNvPr id="6" name="Picture 5">
            <a:extLst>
              <a:ext uri="{FF2B5EF4-FFF2-40B4-BE49-F238E27FC236}">
                <a16:creationId xmlns:a16="http://schemas.microsoft.com/office/drawing/2014/main" id="{7DE6C4B3-90A4-4289-BF68-DE87D98C19E7}"/>
              </a:ext>
            </a:extLst>
          </p:cNvPr>
          <p:cNvPicPr>
            <a:picLocks noChangeAspect="1"/>
          </p:cNvPicPr>
          <p:nvPr/>
        </p:nvPicPr>
        <p:blipFill>
          <a:blip r:embed="rId4"/>
          <a:stretch>
            <a:fillRect/>
          </a:stretch>
        </p:blipFill>
        <p:spPr>
          <a:xfrm>
            <a:off x="266065" y="4433753"/>
            <a:ext cx="5751111" cy="2294593"/>
          </a:xfrm>
          <a:prstGeom prst="rect">
            <a:avLst/>
          </a:prstGeom>
          <a:effectLst>
            <a:glow rad="50800">
              <a:schemeClr val="accent2"/>
            </a:glow>
          </a:effectLst>
        </p:spPr>
      </p:pic>
      <p:sp>
        <p:nvSpPr>
          <p:cNvPr id="7" name="Rectangle 6">
            <a:extLst>
              <a:ext uri="{FF2B5EF4-FFF2-40B4-BE49-F238E27FC236}">
                <a16:creationId xmlns:a16="http://schemas.microsoft.com/office/drawing/2014/main" id="{386A9B53-68E6-4B62-894B-679876787973}"/>
              </a:ext>
            </a:extLst>
          </p:cNvPr>
          <p:cNvSpPr/>
          <p:nvPr/>
        </p:nvSpPr>
        <p:spPr>
          <a:xfrm>
            <a:off x="1708412" y="6438121"/>
            <a:ext cx="3703343" cy="369332"/>
          </a:xfrm>
          <a:prstGeom prst="rect">
            <a:avLst/>
          </a:prstGeom>
          <a:solidFill>
            <a:schemeClr val="bg1"/>
          </a:solidFill>
        </p:spPr>
        <p:txBody>
          <a:bodyPr wrap="square">
            <a:spAutoFit/>
          </a:bodyPr>
          <a:lstStyle/>
          <a:p>
            <a:pPr algn="ctr"/>
            <a:r>
              <a:rPr lang="en-US" dirty="0"/>
              <a:t>This code tests the exception filter</a:t>
            </a:r>
          </a:p>
        </p:txBody>
      </p:sp>
    </p:spTree>
    <p:extLst>
      <p:ext uri="{BB962C8B-B14F-4D97-AF65-F5344CB8AC3E}">
        <p14:creationId xmlns:p14="http://schemas.microsoft.com/office/powerpoint/2010/main" val="235608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FB3C-5567-4602-852A-40C3DE68CE5C}"/>
              </a:ext>
            </a:extLst>
          </p:cNvPr>
          <p:cNvSpPr>
            <a:spLocks noGrp="1"/>
          </p:cNvSpPr>
          <p:nvPr>
            <p:ph type="title"/>
          </p:nvPr>
        </p:nvSpPr>
        <p:spPr/>
        <p:txBody>
          <a:bodyPr>
            <a:normAutofit/>
          </a:bodyPr>
          <a:lstStyle/>
          <a:p>
            <a:r>
              <a:rPr lang="en-US" dirty="0"/>
              <a:t>Result Filter</a:t>
            </a:r>
            <a:br>
              <a:rPr lang="en-US" dirty="0"/>
            </a:br>
            <a:r>
              <a:rPr lang="en-US" sz="1400" dirty="0">
                <a:hlinkClick r:id="rId2"/>
              </a:rPr>
              <a:t>https://docs.microsoft.com/en-us/aspnet/core/mvc/controllers/filters?view=aspnetcore-3.1#result-filters</a:t>
            </a:r>
            <a:endParaRPr lang="en-US" dirty="0"/>
          </a:p>
        </p:txBody>
      </p:sp>
      <p:sp>
        <p:nvSpPr>
          <p:cNvPr id="3" name="Content Placeholder 2">
            <a:extLst>
              <a:ext uri="{FF2B5EF4-FFF2-40B4-BE49-F238E27FC236}">
                <a16:creationId xmlns:a16="http://schemas.microsoft.com/office/drawing/2014/main" id="{385695AD-F48A-47AD-B46C-0BCC401B0AC5}"/>
              </a:ext>
            </a:extLst>
          </p:cNvPr>
          <p:cNvSpPr>
            <a:spLocks noGrp="1"/>
          </p:cNvSpPr>
          <p:nvPr>
            <p:ph idx="1"/>
          </p:nvPr>
        </p:nvSpPr>
        <p:spPr>
          <a:xfrm>
            <a:off x="522636" y="1819514"/>
            <a:ext cx="4546196" cy="4612943"/>
          </a:xfrm>
        </p:spPr>
        <p:txBody>
          <a:bodyPr anchor="ctr">
            <a:normAutofit/>
          </a:bodyPr>
          <a:lstStyle/>
          <a:p>
            <a:pPr marL="0" indent="0">
              <a:buNone/>
            </a:pPr>
            <a:r>
              <a:rPr lang="en-US" sz="3200" dirty="0"/>
              <a:t>Result filters:</a:t>
            </a:r>
          </a:p>
          <a:p>
            <a:pPr lvl="1">
              <a:buFont typeface="Arial" panose="020B0604020202020204" pitchFamily="34" charset="0"/>
              <a:buChar char="•"/>
            </a:pPr>
            <a:r>
              <a:rPr lang="en-US" sz="2800" dirty="0"/>
              <a:t>Implement an interface:</a:t>
            </a:r>
          </a:p>
          <a:p>
            <a:pPr lvl="2">
              <a:buFont typeface="Arial" panose="020B0604020202020204" pitchFamily="34" charset="0"/>
              <a:buChar char="•"/>
            </a:pPr>
            <a:r>
              <a:rPr lang="en-US" sz="2000" dirty="0" err="1"/>
              <a:t>IResultFilter</a:t>
            </a:r>
            <a:r>
              <a:rPr lang="en-US" sz="2000" dirty="0"/>
              <a:t> or </a:t>
            </a:r>
            <a:r>
              <a:rPr lang="en-US" sz="2000" dirty="0" err="1"/>
              <a:t>IAsyncResultFilter</a:t>
            </a:r>
            <a:endParaRPr lang="en-US" sz="2000" dirty="0"/>
          </a:p>
          <a:p>
            <a:pPr lvl="2">
              <a:buFont typeface="Arial" panose="020B0604020202020204" pitchFamily="34" charset="0"/>
              <a:buChar char="•"/>
            </a:pPr>
            <a:r>
              <a:rPr lang="en-US" sz="2000" dirty="0" err="1"/>
              <a:t>IAlwaysRunResultFilter</a:t>
            </a:r>
            <a:r>
              <a:rPr lang="en-US" sz="2000" dirty="0"/>
              <a:t> or </a:t>
            </a:r>
            <a:r>
              <a:rPr lang="en-US" sz="2000" dirty="0" err="1"/>
              <a:t>IAsyncAlwaysRunResultFilter</a:t>
            </a:r>
            <a:endParaRPr lang="en-US" sz="2000" dirty="0"/>
          </a:p>
          <a:p>
            <a:pPr lvl="1">
              <a:buFont typeface="Arial" panose="020B0604020202020204" pitchFamily="34" charset="0"/>
              <a:buChar char="•"/>
            </a:pPr>
            <a:r>
              <a:rPr lang="en-US" sz="2800" dirty="0"/>
              <a:t>Run just before &amp; just after preparing the result to be sent and sending it a [</a:t>
            </a:r>
            <a:r>
              <a:rPr lang="en-US" sz="2800" dirty="0" err="1"/>
              <a:t>HttpPost</a:t>
            </a:r>
            <a:r>
              <a:rPr lang="en-US" sz="2800" dirty="0"/>
              <a:t>] attribute.</a:t>
            </a:r>
          </a:p>
        </p:txBody>
      </p:sp>
      <p:pic>
        <p:nvPicPr>
          <p:cNvPr id="4" name="Picture 3">
            <a:extLst>
              <a:ext uri="{FF2B5EF4-FFF2-40B4-BE49-F238E27FC236}">
                <a16:creationId xmlns:a16="http://schemas.microsoft.com/office/drawing/2014/main" id="{73AF3086-9094-42A8-B251-D3FBC168C3A1}"/>
              </a:ext>
            </a:extLst>
          </p:cNvPr>
          <p:cNvPicPr>
            <a:picLocks noChangeAspect="1"/>
          </p:cNvPicPr>
          <p:nvPr/>
        </p:nvPicPr>
        <p:blipFill>
          <a:blip r:embed="rId3"/>
          <a:stretch>
            <a:fillRect/>
          </a:stretch>
        </p:blipFill>
        <p:spPr>
          <a:xfrm>
            <a:off x="5068832" y="1737360"/>
            <a:ext cx="6873564" cy="4612943"/>
          </a:xfrm>
          <a:prstGeom prst="rect">
            <a:avLst/>
          </a:prstGeom>
          <a:effectLst>
            <a:glow rad="50800">
              <a:schemeClr val="accent2"/>
            </a:glow>
          </a:effectLst>
        </p:spPr>
      </p:pic>
      <p:sp>
        <p:nvSpPr>
          <p:cNvPr id="5" name="Rectangle 4">
            <a:extLst>
              <a:ext uri="{FF2B5EF4-FFF2-40B4-BE49-F238E27FC236}">
                <a16:creationId xmlns:a16="http://schemas.microsoft.com/office/drawing/2014/main" id="{BB7BDF5B-74DE-459D-896E-9B3143532318}"/>
              </a:ext>
            </a:extLst>
          </p:cNvPr>
          <p:cNvSpPr/>
          <p:nvPr/>
        </p:nvSpPr>
        <p:spPr>
          <a:xfrm>
            <a:off x="5341863" y="6197339"/>
            <a:ext cx="6327501" cy="400110"/>
          </a:xfrm>
          <a:prstGeom prst="rect">
            <a:avLst/>
          </a:prstGeom>
          <a:solidFill>
            <a:schemeClr val="bg1"/>
          </a:solidFill>
          <a:ln w="25400">
            <a:solidFill>
              <a:schemeClr val="accent2"/>
            </a:solidFill>
          </a:ln>
        </p:spPr>
        <p:txBody>
          <a:bodyPr wrap="none">
            <a:spAutoFit/>
          </a:bodyPr>
          <a:lstStyle/>
          <a:p>
            <a:r>
              <a:rPr lang="en-US" sz="2000" dirty="0"/>
              <a:t>This code shows a result filter that adds an HTTP header:</a:t>
            </a:r>
          </a:p>
        </p:txBody>
      </p:sp>
    </p:spTree>
    <p:extLst>
      <p:ext uri="{BB962C8B-B14F-4D97-AF65-F5344CB8AC3E}">
        <p14:creationId xmlns:p14="http://schemas.microsoft.com/office/powerpoint/2010/main" val="242193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400" i="1" dirty="0"/>
              <a:t>Filters</a:t>
            </a:r>
            <a:r>
              <a:rPr lang="en-US" sz="4400" dirty="0"/>
              <a:t> in ASP.NET Core allow code to be run before or after specific stages in the request processing pipeline. Filters help developers encapsulate cross-cutting concerns, like </a:t>
            </a:r>
            <a:r>
              <a:rPr lang="en-US" sz="4400" b="1" i="1" dirty="0"/>
              <a:t>exception handling</a:t>
            </a:r>
            <a:r>
              <a:rPr lang="en-US" sz="4400" dirty="0"/>
              <a:t> or </a:t>
            </a:r>
            <a:r>
              <a:rPr lang="en-US" sz="4400" b="1" i="1" dirty="0"/>
              <a:t>authorization</a:t>
            </a:r>
            <a:endParaRPr lang="en-US" sz="2400" b="1"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dirty="0">
                <a:hlinkClick r:id="rId2"/>
              </a:rPr>
              <a:t>https://docs.microsoft.com/en-us/aspnet/core/mvc/controllers/filters?view=aspnetcore-3.1</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B126-4B30-452A-87D4-44D8F2D65F24}"/>
              </a:ext>
            </a:extLst>
          </p:cNvPr>
          <p:cNvSpPr>
            <a:spLocks noGrp="1"/>
          </p:cNvSpPr>
          <p:nvPr>
            <p:ph type="title"/>
          </p:nvPr>
        </p:nvSpPr>
        <p:spPr/>
        <p:txBody>
          <a:bodyPr>
            <a:normAutofit/>
          </a:bodyPr>
          <a:lstStyle/>
          <a:p>
            <a:r>
              <a:rPr lang="en-US" dirty="0"/>
              <a:t>Filters – Overview</a:t>
            </a:r>
            <a:br>
              <a:rPr lang="en-US" dirty="0"/>
            </a:br>
            <a:r>
              <a:rPr lang="en-US" sz="1100" dirty="0">
                <a:hlinkClick r:id="rId2"/>
              </a:rPr>
              <a:t>https://docs.microsoft.com/en-us/aspnet/core/mvc/controllers/filters?view=aspnetcore-3.1</a:t>
            </a:r>
            <a:endParaRPr lang="en-US" dirty="0"/>
          </a:p>
        </p:txBody>
      </p:sp>
      <p:sp>
        <p:nvSpPr>
          <p:cNvPr id="3" name="Content Placeholder 2">
            <a:extLst>
              <a:ext uri="{FF2B5EF4-FFF2-40B4-BE49-F238E27FC236}">
                <a16:creationId xmlns:a16="http://schemas.microsoft.com/office/drawing/2014/main" id="{7F8C84FD-48B9-429A-BAF4-851D9C19E939}"/>
              </a:ext>
            </a:extLst>
          </p:cNvPr>
          <p:cNvSpPr>
            <a:spLocks noGrp="1"/>
          </p:cNvSpPr>
          <p:nvPr>
            <p:ph idx="1"/>
          </p:nvPr>
        </p:nvSpPr>
        <p:spPr>
          <a:xfrm>
            <a:off x="1097279" y="1903483"/>
            <a:ext cx="6456369" cy="4463196"/>
          </a:xfrm>
        </p:spPr>
        <p:txBody>
          <a:bodyPr anchor="ctr">
            <a:normAutofit/>
          </a:bodyPr>
          <a:lstStyle/>
          <a:p>
            <a:r>
              <a:rPr lang="en-US" sz="2400" dirty="0"/>
              <a:t>.NET built-in filters handle tasks such as </a:t>
            </a:r>
            <a:r>
              <a:rPr lang="en-US" sz="2400" b="1" i="1" dirty="0"/>
              <a:t>Authorization</a:t>
            </a:r>
            <a:r>
              <a:rPr lang="en-US" sz="2400" dirty="0"/>
              <a:t> and </a:t>
            </a:r>
            <a:r>
              <a:rPr lang="en-US" sz="2400" b="1" i="1" dirty="0"/>
              <a:t>Response caching</a:t>
            </a:r>
            <a:r>
              <a:rPr lang="en-US" sz="2400" dirty="0"/>
              <a:t>.</a:t>
            </a:r>
          </a:p>
          <a:p>
            <a:r>
              <a:rPr lang="en-US" sz="2400" dirty="0"/>
              <a:t>Custom filters can be </a:t>
            </a:r>
            <a:r>
              <a:rPr lang="en-US" sz="2400" u="sng" dirty="0"/>
              <a:t>created</a:t>
            </a:r>
            <a:r>
              <a:rPr lang="en-US" sz="2400" dirty="0"/>
              <a:t> to handle cross-cutting concerns like </a:t>
            </a:r>
            <a:r>
              <a:rPr lang="en-US" sz="2400" b="1" i="1" dirty="0"/>
              <a:t>error handling</a:t>
            </a:r>
            <a:r>
              <a:rPr lang="en-US" sz="2400" dirty="0"/>
              <a:t>, </a:t>
            </a:r>
            <a:r>
              <a:rPr lang="en-US" sz="2400" b="1" i="1" dirty="0"/>
              <a:t>caching</a:t>
            </a:r>
            <a:r>
              <a:rPr lang="en-US" sz="2400" dirty="0"/>
              <a:t>, </a:t>
            </a:r>
            <a:r>
              <a:rPr lang="en-US" sz="2400" b="1" i="1" dirty="0"/>
              <a:t>configuration</a:t>
            </a:r>
            <a:r>
              <a:rPr lang="en-US" sz="2400" dirty="0"/>
              <a:t>, </a:t>
            </a:r>
            <a:r>
              <a:rPr lang="en-US" sz="2400" b="1" i="1" dirty="0"/>
              <a:t>authorization</a:t>
            </a:r>
            <a:r>
              <a:rPr lang="en-US" sz="2400" dirty="0"/>
              <a:t>, and </a:t>
            </a:r>
            <a:r>
              <a:rPr lang="en-US" sz="2400" b="1" i="1" dirty="0"/>
              <a:t>logging</a:t>
            </a:r>
            <a:r>
              <a:rPr lang="en-US" sz="2400" dirty="0"/>
              <a:t>. </a:t>
            </a:r>
          </a:p>
          <a:p>
            <a:r>
              <a:rPr lang="en-US" sz="2400" dirty="0"/>
              <a:t>Filters don't work </a:t>
            </a:r>
            <a:r>
              <a:rPr lang="en-US" sz="2400" u="sng" dirty="0"/>
              <a:t>directly</a:t>
            </a:r>
            <a:r>
              <a:rPr lang="en-US" sz="2400" dirty="0"/>
              <a:t> with Razor components. Filters run within the ASP.NET Core action invocation pipeline. The action invocation pipeline runs after ASP.NET Core selects the action to execute.</a:t>
            </a:r>
          </a:p>
        </p:txBody>
      </p:sp>
      <p:pic>
        <p:nvPicPr>
          <p:cNvPr id="4" name="Picture 3">
            <a:extLst>
              <a:ext uri="{FF2B5EF4-FFF2-40B4-BE49-F238E27FC236}">
                <a16:creationId xmlns:a16="http://schemas.microsoft.com/office/drawing/2014/main" id="{B7288B82-7332-4E4B-9DF2-9D34888B62DE}"/>
              </a:ext>
            </a:extLst>
          </p:cNvPr>
          <p:cNvPicPr>
            <a:picLocks noChangeAspect="1"/>
          </p:cNvPicPr>
          <p:nvPr/>
        </p:nvPicPr>
        <p:blipFill>
          <a:blip r:embed="rId3"/>
          <a:stretch>
            <a:fillRect/>
          </a:stretch>
        </p:blipFill>
        <p:spPr>
          <a:xfrm>
            <a:off x="7872306" y="286603"/>
            <a:ext cx="3602031" cy="6312090"/>
          </a:xfrm>
          <a:prstGeom prst="rect">
            <a:avLst/>
          </a:prstGeom>
          <a:effectLst>
            <a:glow rad="50800">
              <a:schemeClr val="accent2"/>
            </a:glow>
          </a:effectLst>
        </p:spPr>
      </p:pic>
    </p:spTree>
    <p:extLst>
      <p:ext uri="{BB962C8B-B14F-4D97-AF65-F5344CB8AC3E}">
        <p14:creationId xmlns:p14="http://schemas.microsoft.com/office/powerpoint/2010/main" val="30881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2594-F9BB-428D-B76E-753ECA912148}"/>
              </a:ext>
            </a:extLst>
          </p:cNvPr>
          <p:cNvSpPr>
            <a:spLocks noGrp="1"/>
          </p:cNvSpPr>
          <p:nvPr>
            <p:ph type="title"/>
          </p:nvPr>
        </p:nvSpPr>
        <p:spPr/>
        <p:txBody>
          <a:bodyPr>
            <a:normAutofit/>
          </a:bodyPr>
          <a:lstStyle/>
          <a:p>
            <a:r>
              <a:rPr lang="en-US" dirty="0"/>
              <a:t>Filter Types</a:t>
            </a:r>
            <a:br>
              <a:rPr lang="en-US" dirty="0"/>
            </a:br>
            <a:r>
              <a:rPr lang="en-US" sz="1400" dirty="0">
                <a:hlinkClick r:id="rId2"/>
              </a:rPr>
              <a:t>https://docs.microsoft.com/en-us/aspnet/core/mvc/controllers/filters?view=aspnetcore-3.1#action-filters</a:t>
            </a:r>
            <a:endParaRPr lang="en-US" dirty="0"/>
          </a:p>
        </p:txBody>
      </p:sp>
      <p:graphicFrame>
        <p:nvGraphicFramePr>
          <p:cNvPr id="4" name="Table 4">
            <a:extLst>
              <a:ext uri="{FF2B5EF4-FFF2-40B4-BE49-F238E27FC236}">
                <a16:creationId xmlns:a16="http://schemas.microsoft.com/office/drawing/2014/main" id="{463C4C6D-249E-466B-AE2C-6ACEBE418CB0}"/>
              </a:ext>
            </a:extLst>
          </p:cNvPr>
          <p:cNvGraphicFramePr>
            <a:graphicFrameLocks noGrp="1"/>
          </p:cNvGraphicFramePr>
          <p:nvPr>
            <p:ph idx="1"/>
            <p:extLst>
              <p:ext uri="{D42A27DB-BD31-4B8C-83A1-F6EECF244321}">
                <p14:modId xmlns:p14="http://schemas.microsoft.com/office/powerpoint/2010/main" val="1791496644"/>
              </p:ext>
            </p:extLst>
          </p:nvPr>
        </p:nvGraphicFramePr>
        <p:xfrm>
          <a:off x="1096963" y="2012664"/>
          <a:ext cx="10058400" cy="4267200"/>
        </p:xfrm>
        <a:graphic>
          <a:graphicData uri="http://schemas.openxmlformats.org/drawingml/2006/table">
            <a:tbl>
              <a:tblPr firstRow="1" bandRow="1">
                <a:tableStyleId>{5C22544A-7EE6-4342-B048-85BDC9FD1C3A}</a:tableStyleId>
              </a:tblPr>
              <a:tblGrid>
                <a:gridCol w="1741771">
                  <a:extLst>
                    <a:ext uri="{9D8B030D-6E8A-4147-A177-3AD203B41FA5}">
                      <a16:colId xmlns:a16="http://schemas.microsoft.com/office/drawing/2014/main" val="3591871243"/>
                    </a:ext>
                  </a:extLst>
                </a:gridCol>
                <a:gridCol w="8316629">
                  <a:extLst>
                    <a:ext uri="{9D8B030D-6E8A-4147-A177-3AD203B41FA5}">
                      <a16:colId xmlns:a16="http://schemas.microsoft.com/office/drawing/2014/main" val="3435076411"/>
                    </a:ext>
                  </a:extLst>
                </a:gridCol>
              </a:tblGrid>
              <a:tr h="370840">
                <a:tc>
                  <a:txBody>
                    <a:bodyPr/>
                    <a:lstStyle/>
                    <a:p>
                      <a:pPr algn="ctr"/>
                      <a:r>
                        <a:rPr lang="en-US" sz="2400" dirty="0"/>
                        <a:t>Filter</a:t>
                      </a:r>
                    </a:p>
                  </a:txBody>
                  <a:tcPr/>
                </a:tc>
                <a:tc>
                  <a:txBody>
                    <a:bodyPr/>
                    <a:lstStyle/>
                    <a:p>
                      <a:pPr algn="ctr"/>
                      <a:r>
                        <a:rPr lang="en-US" sz="2400" dirty="0"/>
                        <a:t>Description</a:t>
                      </a:r>
                    </a:p>
                  </a:txBody>
                  <a:tcPr/>
                </a:tc>
                <a:extLst>
                  <a:ext uri="{0D108BD9-81ED-4DB2-BD59-A6C34878D82A}">
                    <a16:rowId xmlns:a16="http://schemas.microsoft.com/office/drawing/2014/main" val="308647633"/>
                  </a:ext>
                </a:extLst>
              </a:tr>
              <a:tr h="370840">
                <a:tc>
                  <a:txBody>
                    <a:bodyPr/>
                    <a:lstStyle/>
                    <a:p>
                      <a:r>
                        <a:rPr lang="en-US" sz="2000" dirty="0"/>
                        <a:t>Authorization</a:t>
                      </a:r>
                    </a:p>
                  </a:txBody>
                  <a:tcPr/>
                </a:tc>
                <a:tc>
                  <a:txBody>
                    <a:bodyPr/>
                    <a:lstStyle/>
                    <a:p>
                      <a:r>
                        <a:rPr lang="en-US" sz="2000" dirty="0"/>
                        <a:t>Run first. Used to determine if the user is authorized for the request. Authorization filters short-circuit the pipeline if the request is </a:t>
                      </a:r>
                      <a:r>
                        <a:rPr lang="en-US" sz="2000" u="sng" dirty="0"/>
                        <a:t>not</a:t>
                      </a:r>
                      <a:r>
                        <a:rPr lang="en-US" sz="2000" dirty="0"/>
                        <a:t> authorized.</a:t>
                      </a:r>
                    </a:p>
                  </a:txBody>
                  <a:tcPr/>
                </a:tc>
                <a:extLst>
                  <a:ext uri="{0D108BD9-81ED-4DB2-BD59-A6C34878D82A}">
                    <a16:rowId xmlns:a16="http://schemas.microsoft.com/office/drawing/2014/main" val="3213562531"/>
                  </a:ext>
                </a:extLst>
              </a:tr>
              <a:tr h="370840">
                <a:tc>
                  <a:txBody>
                    <a:bodyPr/>
                    <a:lstStyle/>
                    <a:p>
                      <a:r>
                        <a:rPr lang="en-US" sz="2000" dirty="0"/>
                        <a:t>Resource</a:t>
                      </a:r>
                    </a:p>
                  </a:txBody>
                  <a:tcPr/>
                </a:tc>
                <a:tc>
                  <a:txBody>
                    <a:bodyPr/>
                    <a:lstStyle/>
                    <a:p>
                      <a:r>
                        <a:rPr lang="en-US" sz="2000" dirty="0"/>
                        <a:t>Run after authorization. </a:t>
                      </a:r>
                      <a:r>
                        <a:rPr lang="en-US" sz="2000" b="1" i="1" dirty="0" err="1"/>
                        <a:t>OnResourceExecuting</a:t>
                      </a:r>
                      <a:r>
                        <a:rPr lang="en-US" sz="2000" dirty="0"/>
                        <a:t> runs code before model binding and after the rest of the pipeline has completed.</a:t>
                      </a:r>
                    </a:p>
                  </a:txBody>
                  <a:tcPr/>
                </a:tc>
                <a:extLst>
                  <a:ext uri="{0D108BD9-81ED-4DB2-BD59-A6C34878D82A}">
                    <a16:rowId xmlns:a16="http://schemas.microsoft.com/office/drawing/2014/main" val="224326796"/>
                  </a:ext>
                </a:extLst>
              </a:tr>
              <a:tr h="370840">
                <a:tc>
                  <a:txBody>
                    <a:bodyPr/>
                    <a:lstStyle/>
                    <a:p>
                      <a:r>
                        <a:rPr lang="en-US" sz="2000" dirty="0"/>
                        <a:t>Action</a:t>
                      </a:r>
                    </a:p>
                  </a:txBody>
                  <a:tcPr/>
                </a:tc>
                <a:tc>
                  <a:txBody>
                    <a:bodyPr/>
                    <a:lstStyle/>
                    <a:p>
                      <a:r>
                        <a:rPr lang="en-US" sz="2000" dirty="0"/>
                        <a:t>Run code immediately before and after an action method is called.</a:t>
                      </a:r>
                    </a:p>
                    <a:p>
                      <a:r>
                        <a:rPr lang="en-US" sz="2000" dirty="0"/>
                        <a:t>Can change the arguments passed into an action and the result returned from the action. Are not supported in Razor Pages.</a:t>
                      </a:r>
                    </a:p>
                  </a:txBody>
                  <a:tcPr/>
                </a:tc>
                <a:extLst>
                  <a:ext uri="{0D108BD9-81ED-4DB2-BD59-A6C34878D82A}">
                    <a16:rowId xmlns:a16="http://schemas.microsoft.com/office/drawing/2014/main" val="1550889632"/>
                  </a:ext>
                </a:extLst>
              </a:tr>
              <a:tr h="370840">
                <a:tc>
                  <a:txBody>
                    <a:bodyPr/>
                    <a:lstStyle/>
                    <a:p>
                      <a:r>
                        <a:rPr lang="en-US" sz="2000" dirty="0"/>
                        <a:t>Exception</a:t>
                      </a:r>
                    </a:p>
                  </a:txBody>
                  <a:tcPr/>
                </a:tc>
                <a:tc>
                  <a:txBody>
                    <a:bodyPr/>
                    <a:lstStyle/>
                    <a:p>
                      <a:r>
                        <a:rPr lang="en-US" sz="2000" dirty="0"/>
                        <a:t>Apply global policies to </a:t>
                      </a:r>
                      <a:r>
                        <a:rPr lang="en-US" sz="2000" b="1" i="1" dirty="0"/>
                        <a:t>unhandled</a:t>
                      </a:r>
                      <a:r>
                        <a:rPr lang="en-US" sz="2000" dirty="0"/>
                        <a:t> exceptions that occur before the response body has been written to.</a:t>
                      </a:r>
                    </a:p>
                  </a:txBody>
                  <a:tcPr/>
                </a:tc>
                <a:extLst>
                  <a:ext uri="{0D108BD9-81ED-4DB2-BD59-A6C34878D82A}">
                    <a16:rowId xmlns:a16="http://schemas.microsoft.com/office/drawing/2014/main" val="3607622702"/>
                  </a:ext>
                </a:extLst>
              </a:tr>
              <a:tr h="370840">
                <a:tc>
                  <a:txBody>
                    <a:bodyPr/>
                    <a:lstStyle/>
                    <a:p>
                      <a:r>
                        <a:rPr lang="en-US" sz="2000" dirty="0"/>
                        <a:t>Result</a:t>
                      </a:r>
                    </a:p>
                  </a:txBody>
                  <a:tcPr/>
                </a:tc>
                <a:tc>
                  <a:txBody>
                    <a:bodyPr/>
                    <a:lstStyle/>
                    <a:p>
                      <a:r>
                        <a:rPr lang="en-US" sz="2000" dirty="0"/>
                        <a:t>Run code immediately before and after the execution of action results. They run only when the action method has executed successfully.</a:t>
                      </a:r>
                    </a:p>
                  </a:txBody>
                  <a:tcPr/>
                </a:tc>
                <a:extLst>
                  <a:ext uri="{0D108BD9-81ED-4DB2-BD59-A6C34878D82A}">
                    <a16:rowId xmlns:a16="http://schemas.microsoft.com/office/drawing/2014/main" val="1132164642"/>
                  </a:ext>
                </a:extLst>
              </a:tr>
            </a:tbl>
          </a:graphicData>
        </a:graphic>
      </p:graphicFrame>
    </p:spTree>
    <p:extLst>
      <p:ext uri="{BB962C8B-B14F-4D97-AF65-F5344CB8AC3E}">
        <p14:creationId xmlns:p14="http://schemas.microsoft.com/office/powerpoint/2010/main" val="90101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A50F7-A75E-4EC8-BAE1-30EF2CA5AA37}"/>
              </a:ext>
            </a:extLst>
          </p:cNvPr>
          <p:cNvPicPr>
            <a:picLocks noChangeAspect="1"/>
          </p:cNvPicPr>
          <p:nvPr/>
        </p:nvPicPr>
        <p:blipFill>
          <a:blip r:embed="rId2"/>
          <a:stretch>
            <a:fillRect/>
          </a:stretch>
        </p:blipFill>
        <p:spPr>
          <a:xfrm>
            <a:off x="4599296" y="232011"/>
            <a:ext cx="7387902" cy="6452784"/>
          </a:xfrm>
          <a:prstGeom prst="rect">
            <a:avLst/>
          </a:prstGeom>
        </p:spPr>
      </p:pic>
      <p:sp>
        <p:nvSpPr>
          <p:cNvPr id="2" name="Title 1">
            <a:extLst>
              <a:ext uri="{FF2B5EF4-FFF2-40B4-BE49-F238E27FC236}">
                <a16:creationId xmlns:a16="http://schemas.microsoft.com/office/drawing/2014/main" id="{75B78E1C-4D41-43A8-8078-11AEE288190F}"/>
              </a:ext>
            </a:extLst>
          </p:cNvPr>
          <p:cNvSpPr>
            <a:spLocks noGrp="1"/>
          </p:cNvSpPr>
          <p:nvPr>
            <p:ph type="title"/>
          </p:nvPr>
        </p:nvSpPr>
        <p:spPr>
          <a:xfrm>
            <a:off x="1097280" y="286603"/>
            <a:ext cx="7387902" cy="1450757"/>
          </a:xfrm>
        </p:spPr>
        <p:txBody>
          <a:bodyPr>
            <a:normAutofit fontScale="90000"/>
          </a:bodyPr>
          <a:lstStyle/>
          <a:p>
            <a:r>
              <a:rPr lang="en-US" dirty="0"/>
              <a:t>Filter Interaction in the Filter Pipeline</a:t>
            </a:r>
            <a:br>
              <a:rPr lang="en-US" dirty="0"/>
            </a:br>
            <a:r>
              <a:rPr lang="en-US" sz="1200" dirty="0">
                <a:hlinkClick r:id="rId3"/>
              </a:rPr>
              <a:t>https://docs.microsoft.com/en-us/aspnet/core/mvc/controllers/filters?view=aspnetcore-3.1#filter-types</a:t>
            </a:r>
            <a:br>
              <a:rPr lang="en-US" sz="1200" dirty="0"/>
            </a:br>
            <a:r>
              <a:rPr lang="en-US" sz="1200" dirty="0">
                <a:hlinkClick r:id="rId4"/>
              </a:rPr>
              <a:t>https://docs.microsoft.com/en-us/aspnet/core/mvc/controllers/filters?view=aspnetcore-3.1#using-middleware-in-the-filter-pipeline</a:t>
            </a:r>
            <a:endParaRPr lang="en-US" dirty="0"/>
          </a:p>
        </p:txBody>
      </p:sp>
      <p:sp>
        <p:nvSpPr>
          <p:cNvPr id="5" name="Rectangle 4">
            <a:extLst>
              <a:ext uri="{FF2B5EF4-FFF2-40B4-BE49-F238E27FC236}">
                <a16:creationId xmlns:a16="http://schemas.microsoft.com/office/drawing/2014/main" id="{4A15709B-E5AB-43CA-A761-9987F9974ADA}"/>
              </a:ext>
            </a:extLst>
          </p:cNvPr>
          <p:cNvSpPr/>
          <p:nvPr/>
        </p:nvSpPr>
        <p:spPr>
          <a:xfrm>
            <a:off x="391117" y="2122169"/>
            <a:ext cx="7902130" cy="1384995"/>
          </a:xfrm>
          <a:prstGeom prst="rect">
            <a:avLst/>
          </a:prstGeom>
        </p:spPr>
        <p:txBody>
          <a:bodyPr wrap="square">
            <a:spAutoFit/>
          </a:bodyPr>
          <a:lstStyle/>
          <a:p>
            <a:r>
              <a:rPr lang="en-US" sz="2800" dirty="0"/>
              <a:t>Filters work like middleware in that they surround the execution of everything that comes later in the pipeline.</a:t>
            </a:r>
          </a:p>
        </p:txBody>
      </p:sp>
      <p:sp>
        <p:nvSpPr>
          <p:cNvPr id="3" name="Rectangle 2">
            <a:extLst>
              <a:ext uri="{FF2B5EF4-FFF2-40B4-BE49-F238E27FC236}">
                <a16:creationId xmlns:a16="http://schemas.microsoft.com/office/drawing/2014/main" id="{74913BFB-677A-4B4C-AAF6-B9F6328CA288}"/>
              </a:ext>
            </a:extLst>
          </p:cNvPr>
          <p:cNvSpPr/>
          <p:nvPr/>
        </p:nvSpPr>
        <p:spPr>
          <a:xfrm>
            <a:off x="389085" y="3976455"/>
            <a:ext cx="8096097" cy="2308324"/>
          </a:xfrm>
          <a:prstGeom prst="rect">
            <a:avLst/>
          </a:prstGeom>
        </p:spPr>
        <p:txBody>
          <a:bodyPr wrap="square">
            <a:spAutoFit/>
          </a:bodyPr>
          <a:lstStyle/>
          <a:p>
            <a:r>
              <a:rPr lang="en-US" sz="2400" dirty="0"/>
              <a:t>Even if you don't have any filters, middleware, try-catch, etc, ASP.NET Core will itself catch any exceptions within the pipeline of controller, action method, filters, view, etc. An exception in the Startup class will probably crash the whole app, but not exceptions anywhere else. They'll be caught and typically an HTTP 500 will be sent.</a:t>
            </a:r>
          </a:p>
        </p:txBody>
      </p:sp>
    </p:spTree>
    <p:extLst>
      <p:ext uri="{BB962C8B-B14F-4D97-AF65-F5344CB8AC3E}">
        <p14:creationId xmlns:p14="http://schemas.microsoft.com/office/powerpoint/2010/main" val="207338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2551-15FF-4949-B930-019617D276BF}"/>
              </a:ext>
            </a:extLst>
          </p:cNvPr>
          <p:cNvSpPr>
            <a:spLocks noGrp="1"/>
          </p:cNvSpPr>
          <p:nvPr>
            <p:ph type="title"/>
          </p:nvPr>
        </p:nvSpPr>
        <p:spPr/>
        <p:txBody>
          <a:bodyPr>
            <a:normAutofit/>
          </a:bodyPr>
          <a:lstStyle/>
          <a:p>
            <a:r>
              <a:rPr lang="en-US" dirty="0"/>
              <a:t>Resource Filters</a:t>
            </a:r>
            <a:br>
              <a:rPr lang="en-US" dirty="0"/>
            </a:br>
            <a:r>
              <a:rPr lang="en-US" sz="1400" dirty="0">
                <a:hlinkClick r:id="rId2"/>
              </a:rPr>
              <a:t>https://docs.microsoft.com/en-us/aspnet/core/mvc/controllers/filters?view=aspnetcore-3.1#resource-filters</a:t>
            </a:r>
            <a:endParaRPr lang="en-US" dirty="0"/>
          </a:p>
        </p:txBody>
      </p:sp>
      <p:sp>
        <p:nvSpPr>
          <p:cNvPr id="3" name="Content Placeholder 2">
            <a:extLst>
              <a:ext uri="{FF2B5EF4-FFF2-40B4-BE49-F238E27FC236}">
                <a16:creationId xmlns:a16="http://schemas.microsoft.com/office/drawing/2014/main" id="{5E501941-A7A8-4C3E-B128-B1A13880E3FB}"/>
              </a:ext>
            </a:extLst>
          </p:cNvPr>
          <p:cNvSpPr>
            <a:spLocks noGrp="1"/>
          </p:cNvSpPr>
          <p:nvPr>
            <p:ph idx="1"/>
          </p:nvPr>
        </p:nvSpPr>
        <p:spPr>
          <a:xfrm>
            <a:off x="209267" y="1944428"/>
            <a:ext cx="4922292" cy="4456372"/>
          </a:xfrm>
        </p:spPr>
        <p:txBody>
          <a:bodyPr>
            <a:normAutofit fontScale="92500"/>
          </a:bodyPr>
          <a:lstStyle/>
          <a:p>
            <a:r>
              <a:rPr lang="en-US" sz="2400" dirty="0"/>
              <a:t>Resource filters:</a:t>
            </a:r>
          </a:p>
          <a:p>
            <a:pPr lvl="1">
              <a:buFont typeface="Arial" panose="020B0604020202020204" pitchFamily="34" charset="0"/>
              <a:buChar char="•"/>
            </a:pPr>
            <a:r>
              <a:rPr lang="en-US" sz="2000" dirty="0"/>
              <a:t>Implement either the </a:t>
            </a:r>
            <a:r>
              <a:rPr lang="en-US" sz="2000" b="1" i="1" dirty="0" err="1"/>
              <a:t>IResourceFilter</a:t>
            </a:r>
            <a:r>
              <a:rPr lang="en-US" sz="2000" dirty="0"/>
              <a:t> or </a:t>
            </a:r>
            <a:r>
              <a:rPr lang="en-US" sz="2000" b="1" i="1" dirty="0" err="1"/>
              <a:t>IAsyncResourceFilter</a:t>
            </a:r>
            <a:r>
              <a:rPr lang="en-US" sz="2000" dirty="0"/>
              <a:t> interface.</a:t>
            </a:r>
          </a:p>
          <a:p>
            <a:pPr lvl="1">
              <a:buFont typeface="Arial" panose="020B0604020202020204" pitchFamily="34" charset="0"/>
              <a:buChar char="•"/>
            </a:pPr>
            <a:r>
              <a:rPr lang="en-US" sz="2000" dirty="0"/>
              <a:t>Execution wraps most of the filter pipeline.</a:t>
            </a:r>
          </a:p>
          <a:p>
            <a:pPr lvl="1">
              <a:buFont typeface="Arial" panose="020B0604020202020204" pitchFamily="34" charset="0"/>
              <a:buChar char="•"/>
            </a:pPr>
            <a:r>
              <a:rPr lang="en-US" sz="2000" dirty="0"/>
              <a:t>Only Authorization filters run before resource filters.</a:t>
            </a:r>
          </a:p>
          <a:p>
            <a:r>
              <a:rPr lang="en-US" sz="2400" dirty="0"/>
              <a:t>Resource filter examples:</a:t>
            </a:r>
          </a:p>
          <a:p>
            <a:pPr lvl="1">
              <a:buFont typeface="Arial" panose="020B0604020202020204" pitchFamily="34" charset="0"/>
              <a:buChar char="•"/>
            </a:pPr>
            <a:r>
              <a:rPr lang="en-US" sz="2000" dirty="0"/>
              <a:t>The short-circuiting resource filter.</a:t>
            </a:r>
          </a:p>
          <a:p>
            <a:pPr lvl="1">
              <a:buFont typeface="Arial" panose="020B0604020202020204" pitchFamily="34" charset="0"/>
              <a:buChar char="•"/>
            </a:pPr>
            <a:r>
              <a:rPr lang="en-US" sz="2000" b="1" i="1" dirty="0" err="1"/>
              <a:t>DisableFormValueModelBindingAttribute</a:t>
            </a:r>
            <a:endParaRPr lang="en-US" sz="2000" dirty="0"/>
          </a:p>
          <a:p>
            <a:pPr lvl="2">
              <a:buFont typeface="Arial" panose="020B0604020202020204" pitchFamily="34" charset="0"/>
              <a:buChar char="•"/>
            </a:pPr>
            <a:r>
              <a:rPr lang="en-US" sz="1600" dirty="0"/>
              <a:t>Prevents model binding from accessing the form data.</a:t>
            </a:r>
          </a:p>
          <a:p>
            <a:pPr lvl="2">
              <a:buFont typeface="Arial" panose="020B0604020202020204" pitchFamily="34" charset="0"/>
              <a:buChar char="•"/>
            </a:pPr>
            <a:r>
              <a:rPr lang="en-US" sz="1600" dirty="0"/>
              <a:t>Used for large file uploads to prevent the form data from being read into memory.</a:t>
            </a:r>
          </a:p>
        </p:txBody>
      </p:sp>
      <p:pic>
        <p:nvPicPr>
          <p:cNvPr id="4" name="Picture 3">
            <a:extLst>
              <a:ext uri="{FF2B5EF4-FFF2-40B4-BE49-F238E27FC236}">
                <a16:creationId xmlns:a16="http://schemas.microsoft.com/office/drawing/2014/main" id="{C1E490A5-2A93-48E7-BFE1-AC539FE8EBE5}"/>
              </a:ext>
            </a:extLst>
          </p:cNvPr>
          <p:cNvPicPr>
            <a:picLocks noChangeAspect="1"/>
          </p:cNvPicPr>
          <p:nvPr/>
        </p:nvPicPr>
        <p:blipFill>
          <a:blip r:embed="rId3"/>
          <a:stretch>
            <a:fillRect/>
          </a:stretch>
        </p:blipFill>
        <p:spPr>
          <a:xfrm>
            <a:off x="5227093" y="2531470"/>
            <a:ext cx="6755641" cy="3065766"/>
          </a:xfrm>
          <a:prstGeom prst="rect">
            <a:avLst/>
          </a:prstGeom>
          <a:effectLst>
            <a:glow rad="50800">
              <a:schemeClr val="accent2"/>
            </a:glow>
          </a:effectLst>
        </p:spPr>
      </p:pic>
    </p:spTree>
    <p:extLst>
      <p:ext uri="{BB962C8B-B14F-4D97-AF65-F5344CB8AC3E}">
        <p14:creationId xmlns:p14="http://schemas.microsoft.com/office/powerpoint/2010/main" val="365842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8D034-5730-40F2-BB04-14AC31AF1D55}"/>
              </a:ext>
            </a:extLst>
          </p:cNvPr>
          <p:cNvSpPr>
            <a:spLocks noGrp="1"/>
          </p:cNvSpPr>
          <p:nvPr>
            <p:ph type="title"/>
          </p:nvPr>
        </p:nvSpPr>
        <p:spPr/>
        <p:txBody>
          <a:bodyPr>
            <a:normAutofit/>
          </a:bodyPr>
          <a:lstStyle/>
          <a:p>
            <a:r>
              <a:rPr lang="en-US" dirty="0"/>
              <a:t>Authorization Filter</a:t>
            </a:r>
            <a:br>
              <a:rPr lang="en-US" dirty="0"/>
            </a:br>
            <a:r>
              <a:rPr lang="en-US" sz="1400" dirty="0">
                <a:hlinkClick r:id="rId2"/>
              </a:rPr>
              <a:t>https://docs.microsoft.com/en-us/aspnet/core/mvc/controllers/filters?view=aspnetcore-3.1#authorization-filters</a:t>
            </a:r>
            <a:endParaRPr lang="en-US" dirty="0"/>
          </a:p>
        </p:txBody>
      </p:sp>
      <p:sp>
        <p:nvSpPr>
          <p:cNvPr id="3" name="Content Placeholder 2">
            <a:extLst>
              <a:ext uri="{FF2B5EF4-FFF2-40B4-BE49-F238E27FC236}">
                <a16:creationId xmlns:a16="http://schemas.microsoft.com/office/drawing/2014/main" id="{E5B8DF20-E304-4806-A494-421376B22686}"/>
              </a:ext>
            </a:extLst>
          </p:cNvPr>
          <p:cNvSpPr>
            <a:spLocks noGrp="1"/>
          </p:cNvSpPr>
          <p:nvPr>
            <p:ph idx="1"/>
          </p:nvPr>
        </p:nvSpPr>
        <p:spPr>
          <a:xfrm>
            <a:off x="1097279" y="2108201"/>
            <a:ext cx="10058399" cy="4320308"/>
          </a:xfrm>
        </p:spPr>
        <p:txBody>
          <a:bodyPr>
            <a:normAutofit/>
          </a:bodyPr>
          <a:lstStyle/>
          <a:p>
            <a:r>
              <a:rPr lang="en-US" sz="2400" dirty="0"/>
              <a:t>Authorization filters:</a:t>
            </a:r>
          </a:p>
          <a:p>
            <a:pPr lvl="1">
              <a:buFont typeface="Arial" panose="020B0604020202020204" pitchFamily="34" charset="0"/>
              <a:buChar char="•"/>
            </a:pPr>
            <a:r>
              <a:rPr lang="en-US" sz="2000" dirty="0"/>
              <a:t>Are the first filters run in the filter pipeline.</a:t>
            </a:r>
          </a:p>
          <a:p>
            <a:pPr lvl="1">
              <a:buFont typeface="Arial" panose="020B0604020202020204" pitchFamily="34" charset="0"/>
              <a:buChar char="•"/>
            </a:pPr>
            <a:r>
              <a:rPr lang="en-US" sz="2000" dirty="0"/>
              <a:t>Control access to action methods.</a:t>
            </a:r>
          </a:p>
          <a:p>
            <a:pPr lvl="1">
              <a:buFont typeface="Arial" panose="020B0604020202020204" pitchFamily="34" charset="0"/>
              <a:buChar char="•"/>
            </a:pPr>
            <a:r>
              <a:rPr lang="en-US" sz="2000" dirty="0"/>
              <a:t>Have a before method, but no after method.</a:t>
            </a:r>
          </a:p>
          <a:p>
            <a:r>
              <a:rPr lang="en-US" sz="2400" dirty="0"/>
              <a:t>The built-in authorization filter:</a:t>
            </a:r>
          </a:p>
          <a:p>
            <a:pPr lvl="1">
              <a:buFont typeface="Arial" panose="020B0604020202020204" pitchFamily="34" charset="0"/>
              <a:buChar char="•"/>
            </a:pPr>
            <a:r>
              <a:rPr lang="en-US" sz="2000" dirty="0"/>
              <a:t>Calls the authorization system.</a:t>
            </a:r>
          </a:p>
          <a:p>
            <a:pPr lvl="1">
              <a:buFont typeface="Arial" panose="020B0604020202020204" pitchFamily="34" charset="0"/>
              <a:buChar char="•"/>
            </a:pPr>
            <a:r>
              <a:rPr lang="en-US" sz="2000" dirty="0"/>
              <a:t>Does not authorize requests.</a:t>
            </a:r>
          </a:p>
          <a:p>
            <a:r>
              <a:rPr lang="en-US" sz="2400" dirty="0"/>
              <a:t>Do not throw exceptions within authorization filters:</a:t>
            </a:r>
          </a:p>
          <a:p>
            <a:pPr lvl="1">
              <a:buFont typeface="Arial" panose="020B0604020202020204" pitchFamily="34" charset="0"/>
              <a:buChar char="•"/>
            </a:pPr>
            <a:r>
              <a:rPr lang="en-US" sz="2000" dirty="0"/>
              <a:t>The exception will not be handled.</a:t>
            </a:r>
          </a:p>
          <a:p>
            <a:pPr lvl="1">
              <a:buFont typeface="Arial" panose="020B0604020202020204" pitchFamily="34" charset="0"/>
              <a:buChar char="•"/>
            </a:pPr>
            <a:r>
              <a:rPr lang="en-US" sz="2000" dirty="0"/>
              <a:t>Exception filters will not handle the exception.</a:t>
            </a:r>
          </a:p>
        </p:txBody>
      </p:sp>
    </p:spTree>
    <p:extLst>
      <p:ext uri="{BB962C8B-B14F-4D97-AF65-F5344CB8AC3E}">
        <p14:creationId xmlns:p14="http://schemas.microsoft.com/office/powerpoint/2010/main" val="242018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8A9C-6AFD-40BF-A9ED-0A39ED5134E0}"/>
              </a:ext>
            </a:extLst>
          </p:cNvPr>
          <p:cNvSpPr>
            <a:spLocks noGrp="1"/>
          </p:cNvSpPr>
          <p:nvPr>
            <p:ph type="title"/>
          </p:nvPr>
        </p:nvSpPr>
        <p:spPr/>
        <p:txBody>
          <a:bodyPr>
            <a:normAutofit/>
          </a:bodyPr>
          <a:lstStyle/>
          <a:p>
            <a:r>
              <a:rPr lang="en-US" dirty="0"/>
              <a:t>Action Filter</a:t>
            </a:r>
            <a:br>
              <a:rPr lang="en-US" dirty="0"/>
            </a:br>
            <a:r>
              <a:rPr lang="en-US" sz="1400" dirty="0">
                <a:hlinkClick r:id="rId2"/>
              </a:rPr>
              <a:t>https://docs.microsoft.com/en-us/aspnet/core/mvc/controllers/filters?view=aspnetcore-3.1#action-filters</a:t>
            </a:r>
            <a:endParaRPr lang="en-US" dirty="0"/>
          </a:p>
        </p:txBody>
      </p:sp>
      <p:sp>
        <p:nvSpPr>
          <p:cNvPr id="3" name="Content Placeholder 2">
            <a:extLst>
              <a:ext uri="{FF2B5EF4-FFF2-40B4-BE49-F238E27FC236}">
                <a16:creationId xmlns:a16="http://schemas.microsoft.com/office/drawing/2014/main" id="{29121FA9-B121-43F9-9E95-B094E4CE1C1B}"/>
              </a:ext>
            </a:extLst>
          </p:cNvPr>
          <p:cNvSpPr>
            <a:spLocks noGrp="1"/>
          </p:cNvSpPr>
          <p:nvPr>
            <p:ph idx="1"/>
          </p:nvPr>
        </p:nvSpPr>
        <p:spPr>
          <a:xfrm>
            <a:off x="3985146" y="1889837"/>
            <a:ext cx="7170534" cy="1641074"/>
          </a:xfrm>
        </p:spPr>
        <p:txBody>
          <a:bodyPr>
            <a:normAutofit/>
          </a:bodyPr>
          <a:lstStyle/>
          <a:p>
            <a:r>
              <a:rPr lang="en-US" sz="2400" dirty="0"/>
              <a:t>Action filters:</a:t>
            </a:r>
          </a:p>
          <a:p>
            <a:pPr lvl="1">
              <a:buFont typeface="Arial" panose="020B0604020202020204" pitchFamily="34" charset="0"/>
              <a:buChar char="•"/>
            </a:pPr>
            <a:r>
              <a:rPr lang="en-US" sz="2000" dirty="0"/>
              <a:t>Implement either the </a:t>
            </a:r>
            <a:r>
              <a:rPr lang="en-US" sz="2000" b="1" i="1" dirty="0" err="1"/>
              <a:t>IActionFilter</a:t>
            </a:r>
            <a:r>
              <a:rPr lang="en-US" sz="2000" dirty="0"/>
              <a:t> or </a:t>
            </a:r>
            <a:r>
              <a:rPr lang="en-US" sz="2000" b="1" i="1" dirty="0" err="1"/>
              <a:t>IAsyncActionFilter</a:t>
            </a:r>
            <a:r>
              <a:rPr lang="en-US" sz="2000" dirty="0"/>
              <a:t> interface.</a:t>
            </a:r>
          </a:p>
          <a:p>
            <a:pPr lvl="1">
              <a:buFont typeface="Arial" panose="020B0604020202020204" pitchFamily="34" charset="0"/>
              <a:buChar char="•"/>
            </a:pPr>
            <a:r>
              <a:rPr lang="en-US" sz="2000" dirty="0"/>
              <a:t>Their execution surrounds the execution of action methods.</a:t>
            </a:r>
          </a:p>
        </p:txBody>
      </p:sp>
      <p:pic>
        <p:nvPicPr>
          <p:cNvPr id="5" name="Picture 4">
            <a:extLst>
              <a:ext uri="{FF2B5EF4-FFF2-40B4-BE49-F238E27FC236}">
                <a16:creationId xmlns:a16="http://schemas.microsoft.com/office/drawing/2014/main" id="{FC3EE5F5-FF58-4B5B-A365-475EF17617B3}"/>
              </a:ext>
            </a:extLst>
          </p:cNvPr>
          <p:cNvPicPr>
            <a:picLocks noChangeAspect="1"/>
          </p:cNvPicPr>
          <p:nvPr/>
        </p:nvPicPr>
        <p:blipFill>
          <a:blip r:embed="rId3"/>
          <a:stretch>
            <a:fillRect/>
          </a:stretch>
        </p:blipFill>
        <p:spPr>
          <a:xfrm>
            <a:off x="3985146" y="3530911"/>
            <a:ext cx="7988489" cy="3185175"/>
          </a:xfrm>
          <a:prstGeom prst="rect">
            <a:avLst/>
          </a:prstGeom>
          <a:effectLst>
            <a:glow rad="50800">
              <a:schemeClr val="accent2"/>
            </a:glow>
          </a:effectLst>
        </p:spPr>
      </p:pic>
      <p:sp>
        <p:nvSpPr>
          <p:cNvPr id="6" name="Rectangle 5">
            <a:extLst>
              <a:ext uri="{FF2B5EF4-FFF2-40B4-BE49-F238E27FC236}">
                <a16:creationId xmlns:a16="http://schemas.microsoft.com/office/drawing/2014/main" id="{246D0656-AF92-4198-8607-7095A5E73723}"/>
              </a:ext>
            </a:extLst>
          </p:cNvPr>
          <p:cNvSpPr/>
          <p:nvPr/>
        </p:nvSpPr>
        <p:spPr>
          <a:xfrm>
            <a:off x="345744" y="1927677"/>
            <a:ext cx="3748584" cy="4093428"/>
          </a:xfrm>
          <a:prstGeom prst="rect">
            <a:avLst/>
          </a:prstGeom>
        </p:spPr>
        <p:txBody>
          <a:bodyPr wrap="square">
            <a:spAutoFit/>
          </a:bodyPr>
          <a:lstStyle/>
          <a:p>
            <a:r>
              <a:rPr lang="en-US" sz="2000" dirty="0"/>
              <a:t>The </a:t>
            </a:r>
            <a:r>
              <a:rPr lang="en-US" sz="2000" b="1" i="1" dirty="0" err="1"/>
              <a:t>ActionExecutingContext</a:t>
            </a:r>
            <a:r>
              <a:rPr lang="en-US" sz="2000" dirty="0"/>
              <a:t> provides the following properties:</a:t>
            </a:r>
          </a:p>
          <a:p>
            <a:endParaRPr lang="en-US" sz="2000" dirty="0"/>
          </a:p>
          <a:p>
            <a:pPr marL="342900" indent="-342900">
              <a:buFont typeface="Arial" panose="020B0604020202020204" pitchFamily="34" charset="0"/>
              <a:buChar char="•"/>
            </a:pPr>
            <a:r>
              <a:rPr lang="en-US" sz="2000" b="1" i="1" dirty="0" err="1"/>
              <a:t>ActionArguments</a:t>
            </a:r>
            <a:r>
              <a:rPr lang="en-US" sz="2000" dirty="0"/>
              <a:t> - enables reading the inputs to an action method.</a:t>
            </a:r>
          </a:p>
          <a:p>
            <a:pPr marL="342900" indent="-342900">
              <a:buFont typeface="Arial" panose="020B0604020202020204" pitchFamily="34" charset="0"/>
              <a:buChar char="•"/>
            </a:pPr>
            <a:r>
              <a:rPr lang="en-US" sz="2000" b="1" i="1" dirty="0"/>
              <a:t>Controller</a:t>
            </a:r>
            <a:r>
              <a:rPr lang="en-US" sz="2000" dirty="0"/>
              <a:t> - enables manipulating the controller instance.</a:t>
            </a:r>
          </a:p>
          <a:p>
            <a:pPr marL="342900" indent="-342900">
              <a:buFont typeface="Arial" panose="020B0604020202020204" pitchFamily="34" charset="0"/>
              <a:buChar char="•"/>
            </a:pPr>
            <a:r>
              <a:rPr lang="en-US" sz="2000" b="1" i="1" dirty="0"/>
              <a:t>Result</a:t>
            </a:r>
            <a:r>
              <a:rPr lang="en-US" sz="2000" dirty="0"/>
              <a:t> - setting Result short-circuits execution of the action method and subsequent action filters.</a:t>
            </a:r>
          </a:p>
        </p:txBody>
      </p:sp>
    </p:spTree>
    <p:extLst>
      <p:ext uri="{BB962C8B-B14F-4D97-AF65-F5344CB8AC3E}">
        <p14:creationId xmlns:p14="http://schemas.microsoft.com/office/powerpoint/2010/main" val="361001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8A9C-6AFD-40BF-A9ED-0A39ED5134E0}"/>
              </a:ext>
            </a:extLst>
          </p:cNvPr>
          <p:cNvSpPr>
            <a:spLocks noGrp="1"/>
          </p:cNvSpPr>
          <p:nvPr>
            <p:ph type="title"/>
          </p:nvPr>
        </p:nvSpPr>
        <p:spPr/>
        <p:txBody>
          <a:bodyPr>
            <a:normAutofit/>
          </a:bodyPr>
          <a:lstStyle/>
          <a:p>
            <a:r>
              <a:rPr lang="en-US" dirty="0"/>
              <a:t>Action Filter</a:t>
            </a:r>
            <a:br>
              <a:rPr lang="en-US" dirty="0"/>
            </a:br>
            <a:r>
              <a:rPr lang="en-US" sz="1400" dirty="0">
                <a:hlinkClick r:id="rId2"/>
              </a:rPr>
              <a:t>https://docs.microsoft.com/en-us/aspnet/core/mvc/controllers/filters?view=aspnetcore-3.1#action-filters</a:t>
            </a:r>
            <a:endParaRPr lang="en-US" dirty="0"/>
          </a:p>
        </p:txBody>
      </p:sp>
      <p:sp>
        <p:nvSpPr>
          <p:cNvPr id="3" name="Content Placeholder 2">
            <a:extLst>
              <a:ext uri="{FF2B5EF4-FFF2-40B4-BE49-F238E27FC236}">
                <a16:creationId xmlns:a16="http://schemas.microsoft.com/office/drawing/2014/main" id="{29121FA9-B121-43F9-9E95-B094E4CE1C1B}"/>
              </a:ext>
            </a:extLst>
          </p:cNvPr>
          <p:cNvSpPr>
            <a:spLocks noGrp="1"/>
          </p:cNvSpPr>
          <p:nvPr>
            <p:ph idx="1"/>
          </p:nvPr>
        </p:nvSpPr>
        <p:spPr>
          <a:xfrm>
            <a:off x="3985145" y="1889837"/>
            <a:ext cx="7833815" cy="1641074"/>
          </a:xfrm>
        </p:spPr>
        <p:txBody>
          <a:bodyPr>
            <a:normAutofit/>
          </a:bodyPr>
          <a:lstStyle/>
          <a:p>
            <a:r>
              <a:rPr lang="en-US" sz="2400" dirty="0"/>
              <a:t>Action filters:</a:t>
            </a:r>
          </a:p>
          <a:p>
            <a:pPr lvl="1">
              <a:buFont typeface="Arial" panose="020B0604020202020204" pitchFamily="34" charset="0"/>
              <a:buChar char="•"/>
            </a:pPr>
            <a:r>
              <a:rPr lang="en-US" sz="2000" dirty="0"/>
              <a:t>Implement either the </a:t>
            </a:r>
            <a:r>
              <a:rPr lang="en-US" sz="2000" b="1" i="1" dirty="0" err="1"/>
              <a:t>IActionFilter</a:t>
            </a:r>
            <a:r>
              <a:rPr lang="en-US" sz="2000" dirty="0"/>
              <a:t> or </a:t>
            </a:r>
            <a:r>
              <a:rPr lang="en-US" sz="2000" b="1" i="1" dirty="0" err="1"/>
              <a:t>IAsyncActionFilter</a:t>
            </a:r>
            <a:r>
              <a:rPr lang="en-US" sz="2000" dirty="0"/>
              <a:t> interface.</a:t>
            </a:r>
          </a:p>
          <a:p>
            <a:pPr lvl="1">
              <a:buFont typeface="Arial" panose="020B0604020202020204" pitchFamily="34" charset="0"/>
              <a:buChar char="•"/>
            </a:pPr>
            <a:r>
              <a:rPr lang="en-US" sz="2000" dirty="0"/>
              <a:t>run just before or just after the action method to manipulate inputs or </a:t>
            </a:r>
          </a:p>
          <a:p>
            <a:pPr lvl="1">
              <a:buFont typeface="Arial" panose="020B0604020202020204" pitchFamily="34" charset="0"/>
              <a:buChar char="•"/>
            </a:pPr>
            <a:r>
              <a:rPr lang="en-US" sz="2000" dirty="0"/>
              <a:t>result can do server-side validation here in just one place</a:t>
            </a:r>
          </a:p>
        </p:txBody>
      </p:sp>
      <p:pic>
        <p:nvPicPr>
          <p:cNvPr id="5" name="Picture 4">
            <a:extLst>
              <a:ext uri="{FF2B5EF4-FFF2-40B4-BE49-F238E27FC236}">
                <a16:creationId xmlns:a16="http://schemas.microsoft.com/office/drawing/2014/main" id="{FC3EE5F5-FF58-4B5B-A365-475EF17617B3}"/>
              </a:ext>
            </a:extLst>
          </p:cNvPr>
          <p:cNvPicPr>
            <a:picLocks noChangeAspect="1"/>
          </p:cNvPicPr>
          <p:nvPr/>
        </p:nvPicPr>
        <p:blipFill>
          <a:blip r:embed="rId3"/>
          <a:stretch>
            <a:fillRect/>
          </a:stretch>
        </p:blipFill>
        <p:spPr>
          <a:xfrm>
            <a:off x="3985146" y="3530911"/>
            <a:ext cx="7988489" cy="3185175"/>
          </a:xfrm>
          <a:prstGeom prst="rect">
            <a:avLst/>
          </a:prstGeom>
          <a:effectLst>
            <a:glow rad="50800">
              <a:schemeClr val="accent2"/>
            </a:glow>
          </a:effectLst>
        </p:spPr>
      </p:pic>
      <p:sp>
        <p:nvSpPr>
          <p:cNvPr id="4" name="Rectangle 3">
            <a:extLst>
              <a:ext uri="{FF2B5EF4-FFF2-40B4-BE49-F238E27FC236}">
                <a16:creationId xmlns:a16="http://schemas.microsoft.com/office/drawing/2014/main" id="{C487EF2E-7C04-47B7-ADA7-0EE4A4894286}"/>
              </a:ext>
            </a:extLst>
          </p:cNvPr>
          <p:cNvSpPr/>
          <p:nvPr/>
        </p:nvSpPr>
        <p:spPr>
          <a:xfrm>
            <a:off x="373039" y="1889837"/>
            <a:ext cx="3612107" cy="4247317"/>
          </a:xfrm>
          <a:prstGeom prst="rect">
            <a:avLst/>
          </a:prstGeom>
        </p:spPr>
        <p:txBody>
          <a:bodyPr wrap="square">
            <a:spAutoFit/>
          </a:bodyPr>
          <a:lstStyle/>
          <a:p>
            <a:r>
              <a:rPr lang="en-US" dirty="0"/>
              <a:t>The </a:t>
            </a:r>
            <a:r>
              <a:rPr lang="en-US" b="1" i="1" dirty="0" err="1"/>
              <a:t>ActionExecutedContext</a:t>
            </a:r>
            <a:r>
              <a:rPr lang="en-US" dirty="0"/>
              <a:t> provides Controller and Result plus the following properties:</a:t>
            </a:r>
          </a:p>
          <a:p>
            <a:r>
              <a:rPr lang="en-US" b="1" i="1" dirty="0"/>
              <a:t>Canceled</a:t>
            </a:r>
            <a:r>
              <a:rPr lang="en-US" dirty="0"/>
              <a:t> - True if the action execution was short-circuited by another filter.</a:t>
            </a:r>
          </a:p>
          <a:p>
            <a:r>
              <a:rPr lang="en-US" b="1" i="1" dirty="0"/>
              <a:t>Exception</a:t>
            </a:r>
            <a:r>
              <a:rPr lang="en-US" dirty="0"/>
              <a:t> - Non-null if the action or a previously run action filter threw an exception. Setting this property to null:</a:t>
            </a:r>
          </a:p>
          <a:p>
            <a:pPr marL="285750" indent="-285750">
              <a:buFont typeface="Arial" panose="020B0604020202020204" pitchFamily="34" charset="0"/>
              <a:buChar char="•"/>
            </a:pPr>
            <a:r>
              <a:rPr lang="en-US" dirty="0"/>
              <a:t>Effectively handles the exception.</a:t>
            </a:r>
          </a:p>
          <a:p>
            <a:pPr marL="285750" indent="-285750">
              <a:buFont typeface="Arial" panose="020B0604020202020204" pitchFamily="34" charset="0"/>
              <a:buChar char="•"/>
            </a:pPr>
            <a:r>
              <a:rPr lang="en-US" dirty="0"/>
              <a:t>Result is executed as if it was returned from the action method.</a:t>
            </a:r>
          </a:p>
        </p:txBody>
      </p:sp>
    </p:spTree>
    <p:extLst>
      <p:ext uri="{BB962C8B-B14F-4D97-AF65-F5344CB8AC3E}">
        <p14:creationId xmlns:p14="http://schemas.microsoft.com/office/powerpoint/2010/main" val="386925190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1040</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Filters</vt:lpstr>
      <vt:lpstr>Filters in ASP.NET Core allow code to be run before or after specific stages in the request processing pipeline. Filters help developers encapsulate cross-cutting concerns, like exception handling or authorization</vt:lpstr>
      <vt:lpstr>Filters – Overview https://docs.microsoft.com/en-us/aspnet/core/mvc/controllers/filters?view=aspnetcore-3.1</vt:lpstr>
      <vt:lpstr>Filter Types https://docs.microsoft.com/en-us/aspnet/core/mvc/controllers/filters?view=aspnetcore-3.1#action-filters</vt:lpstr>
      <vt:lpstr>Filter Interaction in the Filter Pipeline https://docs.microsoft.com/en-us/aspnet/core/mvc/controllers/filters?view=aspnetcore-3.1#filter-types https://docs.microsoft.com/en-us/aspnet/core/mvc/controllers/filters?view=aspnetcore-3.1#using-middleware-in-the-filter-pipeline</vt:lpstr>
      <vt:lpstr>Resource Filters https://docs.microsoft.com/en-us/aspnet/core/mvc/controllers/filters?view=aspnetcore-3.1#resource-filters</vt:lpstr>
      <vt:lpstr>Authorization Filter https://docs.microsoft.com/en-us/aspnet/core/mvc/controllers/filters?view=aspnetcore-3.1#authorization-filters</vt:lpstr>
      <vt:lpstr>Action Filter https://docs.microsoft.com/en-us/aspnet/core/mvc/controllers/filters?view=aspnetcore-3.1#action-filters</vt:lpstr>
      <vt:lpstr>Action Filter https://docs.microsoft.com/en-us/aspnet/core/mvc/controllers/filters?view=aspnetcore-3.1#action-filters</vt:lpstr>
      <vt:lpstr>Exception Filter https://docs.microsoft.com/en-us/aspnet/core/mvc/controllers/filters?view=aspnetcore-3.1#exception-filters</vt:lpstr>
      <vt:lpstr>Result Filter https://docs.microsoft.com/en-us/aspnet/core/mvc/controllers/filters?view=aspnetcore-3.1#result-filters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2020-03-20T13:51:36Z</dcterms:created>
  <dcterms:modified xsi:type="dcterms:W3CDTF">2020-03-29T00:18:43Z</dcterms:modified>
</cp:coreProperties>
</file>