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3" r:id="rId4"/>
    <p:sldId id="266" r:id="rId5"/>
    <p:sldId id="268" r:id="rId6"/>
    <p:sldId id="261" r:id="rId7"/>
    <p:sldId id="260" r:id="rId8"/>
    <p:sldId id="265" r:id="rId9"/>
    <p:sldId id="267" r:id="rId10"/>
    <p:sldId id="259" r:id="rId11"/>
    <p:sldId id="269" r:id="rId12"/>
    <p:sldId id="271" r:id="rId13"/>
    <p:sldId id="264" r:id="rId14"/>
    <p:sldId id="272"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151C6-DBC9-43AE-ACC3-B0D60C20AFF1}" v="291" dt="2020-03-06T22:30:05.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clas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class" TargetMode="External"/><Relationship Id="rId2" Type="http://schemas.openxmlformats.org/officeDocument/2006/relationships/hyperlink" Target="https://docs.microsoft.com/en-us/dotnet/csharp/language-reference/keywords/interfac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cs.microsoft.com/en-us/dotnet/csharp/language-reference/builtin-types/struc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reference-types" TargetMode="External"/><Relationship Id="rId2" Type="http://schemas.openxmlformats.org/officeDocument/2006/relationships/hyperlink" Target="https://docs.microsoft.com/en-us/dotnet/csharp/tour-of-csharp/delegates"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api/system.object" TargetMode="External"/><Relationship Id="rId2" Type="http://schemas.openxmlformats.org/officeDocument/2006/relationships/hyperlink" Target="https://docs.microsoft.com/en-us/dotnet/csharp/language-reference/builtin-types/reference-types" TargetMode="External"/><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types/boxing-and-unbox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otnet/api/system.string" TargetMode="External"/><Relationship Id="rId2" Type="http://schemas.openxmlformats.org/officeDocument/2006/relationships/hyperlink" Target="https://docs.microsoft.com/en-us/dotnet/csharp/language-reference/builtin-types/reference-types" TargetMode="External"/><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operators/equality-operators#string-equality"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dotnet/csharp/language-reference/operators/addition-operator#string-concatenation" TargetMode="External"/><Relationship Id="rId2" Type="http://schemas.openxmlformats.org/officeDocument/2006/relationships/hyperlink" Target="https://docs.microsoft.com/en-us/dotnet/csharp/language-reference/builtin-types/reference-typ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csharp/language-reference/operators/member-access-operators#indexer-operator-" TargetMode="External"/><Relationship Id="rId2" Type="http://schemas.openxmlformats.org/officeDocument/2006/relationships/hyperlink" Target="https://docs.microsoft.com/en-us/dotnet/csharp/language-reference/builtin-types/reference-typ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Data_typ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en-us/library/ms228360(v=vs.90).aspx" TargetMode="External"/><Relationship Id="rId2" Type="http://schemas.openxmlformats.org/officeDocument/2006/relationships/hyperlink" Target="https://medium.com/omarelgabrys-blog/primitive-data-types-in-c-vs-java-5b8a597eef05#:~:te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dotnet/csharp/programming-guide/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csharp/tour-of-csharp/types-and-variab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dotnet/csharp/tour-of-csharp/types-and-variabl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dotnet/csharp/language-reference/builtin-types/enu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csharp/language-reference/builtin-types/value-typ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Datatypes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 / Microsoft dynamics 365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C058-49EC-4A60-8E47-FDDA05B330BE}"/>
              </a:ext>
            </a:extLst>
          </p:cNvPr>
          <p:cNvSpPr>
            <a:spLocks noGrp="1"/>
          </p:cNvSpPr>
          <p:nvPr>
            <p:ph type="title"/>
          </p:nvPr>
        </p:nvSpPr>
        <p:spPr/>
        <p:txBody>
          <a:bodyPr>
            <a:normAutofit/>
          </a:bodyPr>
          <a:lstStyle/>
          <a:p>
            <a:r>
              <a:rPr lang="en-US" dirty="0"/>
              <a:t>Reference Type – Class</a:t>
            </a:r>
            <a:br>
              <a:rPr lang="en-US" dirty="0"/>
            </a:br>
            <a:r>
              <a:rPr lang="en-US" sz="1800" dirty="0">
                <a:hlinkClick r:id="rId2"/>
              </a:rPr>
              <a:t>https://docs.microsoft.com/en-us/dotnet/csharp/language-reference/keywords/class</a:t>
            </a:r>
            <a:endParaRPr lang="en-US" dirty="0"/>
          </a:p>
        </p:txBody>
      </p:sp>
      <p:sp>
        <p:nvSpPr>
          <p:cNvPr id="3" name="Content Placeholder 2">
            <a:extLst>
              <a:ext uri="{FF2B5EF4-FFF2-40B4-BE49-F238E27FC236}">
                <a16:creationId xmlns:a16="http://schemas.microsoft.com/office/drawing/2014/main" id="{41D4C96C-920D-498E-8E22-1B127A62146E}"/>
              </a:ext>
            </a:extLst>
          </p:cNvPr>
          <p:cNvSpPr>
            <a:spLocks noGrp="1"/>
          </p:cNvSpPr>
          <p:nvPr>
            <p:ph idx="1"/>
          </p:nvPr>
        </p:nvSpPr>
        <p:spPr/>
        <p:txBody>
          <a:bodyPr/>
          <a:lstStyle/>
          <a:p>
            <a:r>
              <a:rPr lang="en-US" dirty="0"/>
              <a:t>class </a:t>
            </a:r>
            <a:r>
              <a:rPr lang="en-US" dirty="0" err="1"/>
              <a:t>TestClass</a:t>
            </a:r>
            <a:endParaRPr lang="en-US" dirty="0"/>
          </a:p>
          <a:p>
            <a:r>
              <a:rPr lang="en-US" dirty="0"/>
              <a:t>{</a:t>
            </a:r>
          </a:p>
          <a:p>
            <a:r>
              <a:rPr lang="en-US" dirty="0"/>
              <a:t>    // A class is a blueprint for a specific object.</a:t>
            </a:r>
          </a:p>
          <a:p>
            <a:pPr marL="201168" lvl="1" indent="0">
              <a:buNone/>
            </a:pPr>
            <a:r>
              <a:rPr lang="en-US" dirty="0"/>
              <a:t>  // Methods, properties, fields, events, delegates, and nested classes go here.</a:t>
            </a:r>
          </a:p>
          <a:p>
            <a:r>
              <a:rPr lang="en-US" dirty="0"/>
              <a:t>}</a:t>
            </a:r>
          </a:p>
        </p:txBody>
      </p:sp>
    </p:spTree>
    <p:extLst>
      <p:ext uri="{BB962C8B-B14F-4D97-AF65-F5344CB8AC3E}">
        <p14:creationId xmlns:p14="http://schemas.microsoft.com/office/powerpoint/2010/main" val="270012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0583-1145-43EA-9410-21A283013205}"/>
              </a:ext>
            </a:extLst>
          </p:cNvPr>
          <p:cNvSpPr>
            <a:spLocks noGrp="1"/>
          </p:cNvSpPr>
          <p:nvPr>
            <p:ph type="title"/>
          </p:nvPr>
        </p:nvSpPr>
        <p:spPr/>
        <p:txBody>
          <a:bodyPr>
            <a:normAutofit/>
          </a:bodyPr>
          <a:lstStyle/>
          <a:p>
            <a:r>
              <a:rPr lang="en-US" dirty="0"/>
              <a:t>Reference Type – Interface</a:t>
            </a:r>
            <a:br>
              <a:rPr lang="en-US" dirty="0"/>
            </a:br>
            <a:r>
              <a:rPr lang="en-US" sz="1600" dirty="0">
                <a:hlinkClick r:id="rId2"/>
              </a:rPr>
              <a:t>https://docs.microsoft.com/en-us/dotnet/csharp/language-reference/keywords/interface</a:t>
            </a:r>
            <a:endParaRPr lang="en-US" sz="1600" dirty="0"/>
          </a:p>
        </p:txBody>
      </p:sp>
      <p:sp>
        <p:nvSpPr>
          <p:cNvPr id="4" name="Rectangle 1">
            <a:extLst>
              <a:ext uri="{FF2B5EF4-FFF2-40B4-BE49-F238E27FC236}">
                <a16:creationId xmlns:a16="http://schemas.microsoft.com/office/drawing/2014/main" id="{EA7E2574-7FBE-4044-BE02-B39086E2F997}"/>
              </a:ext>
            </a:extLst>
          </p:cNvPr>
          <p:cNvSpPr>
            <a:spLocks noGrp="1" noChangeArrowheads="1"/>
          </p:cNvSpPr>
          <p:nvPr>
            <p:ph idx="1"/>
          </p:nvPr>
        </p:nvSpPr>
        <p:spPr bwMode="auto">
          <a:xfrm>
            <a:off x="975070" y="2421080"/>
            <a:ext cx="4979363" cy="34163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ClrTx/>
              <a:buSzTx/>
              <a:buNone/>
            </a:pPr>
            <a:r>
              <a:rPr kumimoji="0" lang="en-US" altLang="en-US" sz="2400" b="0" i="0" u="none" strike="noStrike" cap="none" normalizeH="0" baseline="0" dirty="0">
                <a:ln>
                  <a:noFill/>
                </a:ln>
                <a:effectLst/>
                <a:latin typeface="Segoe UI" panose="020B0502040204020203" pitchFamily="34" charset="0"/>
                <a:cs typeface="Segoe UI" panose="020B0502040204020203" pitchFamily="34" charset="0"/>
              </a:rPr>
              <a:t>An </a:t>
            </a:r>
            <a:r>
              <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interface</a:t>
            </a:r>
            <a:r>
              <a:rPr kumimoji="0" lang="en-US" altLang="en-US" sz="2400" b="0" i="0" u="none" strike="noStrike" cap="none" normalizeH="0" baseline="0" dirty="0">
                <a:ln>
                  <a:noFill/>
                </a:ln>
                <a:effectLst/>
                <a:latin typeface="Segoe UI" panose="020B0502040204020203" pitchFamily="34" charset="0"/>
                <a:cs typeface="Segoe UI" panose="020B0502040204020203" pitchFamily="34" charset="0"/>
              </a:rPr>
              <a:t> defines a contract. Any </a:t>
            </a:r>
            <a:r>
              <a:rPr kumimoji="0" lang="en-US" altLang="en-US" sz="2400" b="0" i="0" u="sng" strike="noStrike" cap="none" normalizeH="0" baseline="0" dirty="0">
                <a:ln>
                  <a:noFill/>
                </a:ln>
                <a:effectLst/>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class</a:t>
            </a:r>
            <a:r>
              <a:rPr kumimoji="0" lang="en-US" altLang="en-US" sz="2400" b="0" i="0" u="none" strike="noStrike" cap="none" normalizeH="0" baseline="0" dirty="0">
                <a:ln>
                  <a:noFill/>
                </a:ln>
                <a:effectLst/>
                <a:latin typeface="Segoe UI" panose="020B0502040204020203" pitchFamily="34" charset="0"/>
                <a:cs typeface="Segoe UI" panose="020B0502040204020203" pitchFamily="34" charset="0"/>
              </a:rPr>
              <a:t> or </a:t>
            </a:r>
            <a:r>
              <a:rPr lang="en-US" altLang="en-US" sz="2400" u="sng" dirty="0">
                <a:latin typeface="Segoe UI" panose="020B0502040204020203" pitchFamily="34" charset="0"/>
                <a:cs typeface="Segoe UI" panose="020B0502040204020203" pitchFamily="34" charset="0"/>
              </a:rPr>
              <a:t>struct </a:t>
            </a:r>
            <a:r>
              <a:rPr kumimoji="0" lang="en-US" altLang="en-US" sz="2400" b="0" i="0" u="none" strike="noStrike" cap="none" normalizeH="0" baseline="0" dirty="0">
                <a:ln>
                  <a:noFill/>
                </a:ln>
                <a:effectLst/>
                <a:latin typeface="Segoe UI" panose="020B0502040204020203" pitchFamily="34" charset="0"/>
                <a:cs typeface="Segoe UI" panose="020B0502040204020203" pitchFamily="34" charset="0"/>
              </a:rPr>
              <a:t>that implements that contract must provide an implementation of the members defined in the interface. </a:t>
            </a:r>
            <a:r>
              <a:rPr lang="en-US" sz="2400" dirty="0">
                <a:latin typeface="Segoe UI" panose="020B0502040204020203" pitchFamily="34" charset="0"/>
                <a:cs typeface="Segoe UI" panose="020B0502040204020203" pitchFamily="34" charset="0"/>
              </a:rPr>
              <a:t>An interface contains definitions for a group of related functionalities that a non-abstract </a:t>
            </a:r>
            <a:r>
              <a:rPr lang="en-US" sz="2400" u="sng" dirty="0">
                <a:latin typeface="Segoe UI" panose="020B0502040204020203" pitchFamily="34" charset="0"/>
                <a:cs typeface="Segoe UI" panose="020B0502040204020203" pitchFamily="34" charset="0"/>
                <a:hlinkClick r:id="rId3"/>
              </a:rPr>
              <a:t>class</a:t>
            </a:r>
            <a:r>
              <a:rPr lang="en-US" sz="2400" dirty="0">
                <a:latin typeface="Segoe UI" panose="020B0502040204020203" pitchFamily="34" charset="0"/>
                <a:cs typeface="Segoe UI" panose="020B0502040204020203" pitchFamily="34" charset="0"/>
              </a:rPr>
              <a:t> or a </a:t>
            </a:r>
            <a:r>
              <a:rPr lang="en-US" sz="2400" u="sng" dirty="0">
                <a:latin typeface="Segoe UI" panose="020B0502040204020203" pitchFamily="34" charset="0"/>
                <a:cs typeface="Segoe UI" panose="020B0502040204020203" pitchFamily="34" charset="0"/>
                <a:hlinkClick r:id="rId4"/>
              </a:rPr>
              <a:t>struct</a:t>
            </a:r>
            <a:r>
              <a:rPr lang="en-US" sz="2400" dirty="0">
                <a:latin typeface="Segoe UI" panose="020B0502040204020203" pitchFamily="34" charset="0"/>
                <a:cs typeface="Segoe UI" panose="020B0502040204020203" pitchFamily="34" charset="0"/>
              </a:rPr>
              <a:t> must implement. </a:t>
            </a:r>
            <a:endParaRPr kumimoji="0" lang="en-US" altLang="en-US" sz="2400" b="0" i="0" u="none" strike="noStrike" cap="none" normalizeH="0" baseline="0" dirty="0">
              <a:ln>
                <a:noFill/>
              </a:ln>
              <a:effectLst/>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59794317-A84E-4A7D-82DF-E92BDA50D27A}"/>
              </a:ext>
            </a:extLst>
          </p:cNvPr>
          <p:cNvPicPr>
            <a:picLocks noChangeAspect="1"/>
          </p:cNvPicPr>
          <p:nvPr/>
        </p:nvPicPr>
        <p:blipFill>
          <a:blip r:embed="rId5"/>
          <a:stretch>
            <a:fillRect/>
          </a:stretch>
        </p:blipFill>
        <p:spPr>
          <a:xfrm>
            <a:off x="6287678" y="2020698"/>
            <a:ext cx="4601692" cy="4303656"/>
          </a:xfrm>
          <a:prstGeom prst="rect">
            <a:avLst/>
          </a:prstGeom>
        </p:spPr>
      </p:pic>
    </p:spTree>
    <p:extLst>
      <p:ext uri="{BB962C8B-B14F-4D97-AF65-F5344CB8AC3E}">
        <p14:creationId xmlns:p14="http://schemas.microsoft.com/office/powerpoint/2010/main" val="149303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BE1A-BC8F-4767-A140-0EB07739EDDE}"/>
              </a:ext>
            </a:extLst>
          </p:cNvPr>
          <p:cNvSpPr>
            <a:spLocks noGrp="1"/>
          </p:cNvSpPr>
          <p:nvPr>
            <p:ph type="title"/>
          </p:nvPr>
        </p:nvSpPr>
        <p:spPr>
          <a:xfrm>
            <a:off x="1097280" y="286603"/>
            <a:ext cx="5322374" cy="1450757"/>
          </a:xfrm>
          <a:prstGeom prst="rect">
            <a:avLst/>
          </a:prstGeom>
        </p:spPr>
        <p:txBody>
          <a:bodyPr anchor="b">
            <a:normAutofit fontScale="90000"/>
          </a:bodyPr>
          <a:lstStyle/>
          <a:p>
            <a:r>
              <a:rPr lang="en-US" sz="3600" dirty="0"/>
              <a:t>Reference Type – Delegate</a:t>
            </a:r>
            <a:br>
              <a:rPr lang="en-US" sz="1900" dirty="0"/>
            </a:br>
            <a:r>
              <a:rPr lang="en-US" sz="1200" dirty="0">
                <a:hlinkClick r:id="rId2"/>
              </a:rPr>
              <a:t>https://docs.microsoft.com/en-us/dotnet/csharp/tour-of-csharp/delegates</a:t>
            </a:r>
            <a:br>
              <a:rPr lang="en-US" sz="1200" dirty="0"/>
            </a:br>
            <a:r>
              <a:rPr lang="en-US" sz="1200" dirty="0">
                <a:hlinkClick r:id="rId3"/>
              </a:rPr>
              <a:t>https://docs.microsoft.com/en-us/dotnet/csharp/language-reference/builtin-types/reference-types</a:t>
            </a:r>
            <a:endParaRPr lang="en-US" sz="1200" dirty="0"/>
          </a:p>
        </p:txBody>
      </p:sp>
      <p:sp>
        <p:nvSpPr>
          <p:cNvPr id="3" name="Content Placeholder 2">
            <a:extLst>
              <a:ext uri="{FF2B5EF4-FFF2-40B4-BE49-F238E27FC236}">
                <a16:creationId xmlns:a16="http://schemas.microsoft.com/office/drawing/2014/main" id="{3E9CBAD9-B6C1-4EBA-B309-8BF45101FD66}"/>
              </a:ext>
            </a:extLst>
          </p:cNvPr>
          <p:cNvSpPr>
            <a:spLocks noGrp="1"/>
          </p:cNvSpPr>
          <p:nvPr>
            <p:ph sz="half" idx="1"/>
          </p:nvPr>
        </p:nvSpPr>
        <p:spPr>
          <a:xfrm>
            <a:off x="1097280" y="2120900"/>
            <a:ext cx="4639736" cy="3748193"/>
          </a:xfrm>
          <a:prstGeom prst="rect">
            <a:avLst/>
          </a:prstGeom>
        </p:spPr>
        <p:txBody>
          <a:bodyPr>
            <a:normAutofit/>
          </a:bodyPr>
          <a:lstStyle/>
          <a:p>
            <a:r>
              <a:rPr lang="en-US" dirty="0"/>
              <a:t>A </a:t>
            </a:r>
            <a:r>
              <a:rPr lang="en-US" b="1" i="1" dirty="0"/>
              <a:t>delegate type</a:t>
            </a:r>
            <a:r>
              <a:rPr lang="en-US" dirty="0"/>
              <a:t> represents references to methods with a particular parameter list and return type. Delegates make it possible to treat methods as entities that can be assigned to variables and passed as parameters. Delegates are similar to the concept of function pointers found in some other languages, but unlike function pointers, delegates are object-oriented and type-safe.</a:t>
            </a:r>
          </a:p>
        </p:txBody>
      </p:sp>
      <p:pic>
        <p:nvPicPr>
          <p:cNvPr id="4" name="Picture 3">
            <a:extLst>
              <a:ext uri="{FF2B5EF4-FFF2-40B4-BE49-F238E27FC236}">
                <a16:creationId xmlns:a16="http://schemas.microsoft.com/office/drawing/2014/main" id="{0AC8904C-7E0A-4EF8-858D-145E4515438A}"/>
              </a:ext>
            </a:extLst>
          </p:cNvPr>
          <p:cNvPicPr>
            <a:picLocks noChangeAspect="1"/>
          </p:cNvPicPr>
          <p:nvPr/>
        </p:nvPicPr>
        <p:blipFill>
          <a:blip r:embed="rId4"/>
          <a:stretch>
            <a:fillRect/>
          </a:stretch>
        </p:blipFill>
        <p:spPr>
          <a:xfrm>
            <a:off x="6787297" y="286603"/>
            <a:ext cx="4639735" cy="5967505"/>
          </a:xfrm>
          <a:prstGeom prst="rect">
            <a:avLst/>
          </a:prstGeom>
          <a:noFill/>
        </p:spPr>
      </p:pic>
    </p:spTree>
    <p:extLst>
      <p:ext uri="{BB962C8B-B14F-4D97-AF65-F5344CB8AC3E}">
        <p14:creationId xmlns:p14="http://schemas.microsoft.com/office/powerpoint/2010/main" val="217347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5F06-A2E4-4624-8587-3E905EA7F575}"/>
              </a:ext>
            </a:extLst>
          </p:cNvPr>
          <p:cNvSpPr>
            <a:spLocks noGrp="1"/>
          </p:cNvSpPr>
          <p:nvPr>
            <p:ph type="title"/>
          </p:nvPr>
        </p:nvSpPr>
        <p:spPr/>
        <p:txBody>
          <a:bodyPr>
            <a:normAutofit/>
          </a:bodyPr>
          <a:lstStyle/>
          <a:p>
            <a:r>
              <a:rPr lang="en-US" dirty="0"/>
              <a:t>Reference Type – Object</a:t>
            </a:r>
            <a:br>
              <a:rPr lang="en-US" dirty="0"/>
            </a:br>
            <a:r>
              <a:rPr lang="en-US" sz="1600" dirty="0">
                <a:hlinkClick r:id="rId2"/>
              </a:rPr>
              <a:t>https://docs.microsoft.com/en-us/dotnet/csharp/language-reference/builtin-types/reference-types</a:t>
            </a:r>
            <a:endParaRPr lang="en-US" sz="1600" dirty="0"/>
          </a:p>
        </p:txBody>
      </p:sp>
      <p:sp>
        <p:nvSpPr>
          <p:cNvPr id="4" name="Rectangle 1">
            <a:extLst>
              <a:ext uri="{FF2B5EF4-FFF2-40B4-BE49-F238E27FC236}">
                <a16:creationId xmlns:a16="http://schemas.microsoft.com/office/drawing/2014/main" id="{DE8A0B33-72A9-4DC6-B990-B31EE90FA401}"/>
              </a:ext>
            </a:extLst>
          </p:cNvPr>
          <p:cNvSpPr>
            <a:spLocks noGrp="1" noChangeArrowheads="1"/>
          </p:cNvSpPr>
          <p:nvPr>
            <p:ph idx="1"/>
          </p:nvPr>
        </p:nvSpPr>
        <p:spPr bwMode="auto">
          <a:xfrm>
            <a:off x="1313095" y="2206195"/>
            <a:ext cx="7482021"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The </a:t>
            </a:r>
            <a:r>
              <a:rPr lang="en-US" altLang="en-US" sz="1800" dirty="0">
                <a:solidFill>
                  <a:schemeClr val="tx1"/>
                </a:solidFill>
                <a:latin typeface="Segoe UI" panose="020B0502040204020203" pitchFamily="34" charset="0"/>
                <a:cs typeface="Segoe UI" panose="020B0502040204020203" pitchFamily="34" charset="0"/>
              </a:rPr>
              <a:t>‘object’ t</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ype is an alias for </a:t>
            </a:r>
            <a:r>
              <a:rPr kumimoji="0" lang="en-US" altLang="en-US" sz="1800" b="0" i="0" u="sng" strike="noStrike" cap="none" normalizeH="0" baseline="0" dirty="0" err="1">
                <a:ln>
                  <a:noFill/>
                </a:ln>
                <a:solidFill>
                  <a:schemeClr val="tx1"/>
                </a:solidFill>
                <a:effectLst/>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System.Object</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in .NET. In the unified type system of C#, all types, predefined and user-defined, reference types and value types, inherit directly or indirectly from </a:t>
            </a:r>
            <a:r>
              <a:rPr kumimoji="0" lang="en-US" altLang="en-US" sz="1800" b="0" i="0" u="sng" strike="noStrike" cap="none" normalizeH="0" baseline="0" dirty="0" err="1">
                <a:ln>
                  <a:noFill/>
                </a:ln>
                <a:solidFill>
                  <a:schemeClr val="tx1"/>
                </a:solidFill>
                <a:effectLst/>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System.Object</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You can assign values of any type to variables of type </a:t>
            </a:r>
            <a:r>
              <a:rPr kumimoji="0" lang="en-US" altLang="en-US" sz="1100" b="0" i="0" u="none" strike="noStrike" cap="none" normalizeH="0" baseline="0" dirty="0">
                <a:ln>
                  <a:noFill/>
                </a:ln>
                <a:solidFill>
                  <a:schemeClr val="tx1"/>
                </a:solidFill>
                <a:effectLst/>
                <a:latin typeface="SFMono-Regular"/>
                <a:cs typeface="Segoe UI" panose="020B0502040204020203" pitchFamily="34" charset="0"/>
              </a:rPr>
              <a:t>object</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Any </a:t>
            </a:r>
            <a:r>
              <a:rPr kumimoji="0" lang="en-US" altLang="en-US" sz="1100" b="0" i="0" u="none" strike="noStrike" cap="none" normalizeH="0" baseline="0" dirty="0">
                <a:ln>
                  <a:noFill/>
                </a:ln>
                <a:solidFill>
                  <a:schemeClr val="tx1"/>
                </a:solidFill>
                <a:effectLst/>
                <a:latin typeface="SFMono-Regular"/>
                <a:cs typeface="Segoe UI" panose="020B0502040204020203" pitchFamily="34" charset="0"/>
              </a:rPr>
              <a:t>object</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variable can be assigned to its default value using the literal </a:t>
            </a:r>
            <a:r>
              <a:rPr kumimoji="0" lang="en-US" altLang="en-US" sz="1100" b="0" i="0" u="none" strike="noStrike" cap="none" normalizeH="0" baseline="0" dirty="0">
                <a:ln>
                  <a:noFill/>
                </a:ln>
                <a:solidFill>
                  <a:schemeClr val="tx1"/>
                </a:solidFill>
                <a:effectLst/>
                <a:latin typeface="SFMono-Regular"/>
                <a:cs typeface="Segoe UI" panose="020B0502040204020203" pitchFamily="34" charset="0"/>
              </a:rPr>
              <a:t>null</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When a variable of a value type is converted to object, it is said to be </a:t>
            </a:r>
            <a:r>
              <a:rPr kumimoji="0" lang="en-US" altLang="en-US" sz="1800" b="0" i="1" u="none" strike="noStrike" cap="none" normalizeH="0" baseline="0" dirty="0">
                <a:ln>
                  <a:noFill/>
                </a:ln>
                <a:solidFill>
                  <a:schemeClr val="tx1"/>
                </a:solidFill>
                <a:effectLst/>
                <a:latin typeface="Segoe UI" panose="020B0502040204020203" pitchFamily="34" charset="0"/>
                <a:cs typeface="Segoe UI" panose="020B0502040204020203" pitchFamily="34" charset="0"/>
              </a:rPr>
              <a:t>boxed</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When a variable of type </a:t>
            </a:r>
            <a:r>
              <a:rPr kumimoji="0" lang="en-US" altLang="en-US" sz="1100" b="0" i="0" u="none" strike="noStrike" cap="none" normalizeH="0" baseline="0" dirty="0">
                <a:ln>
                  <a:noFill/>
                </a:ln>
                <a:solidFill>
                  <a:schemeClr val="tx1"/>
                </a:solidFill>
                <a:effectLst/>
                <a:latin typeface="SFMono-Regular"/>
                <a:cs typeface="Segoe UI" panose="020B0502040204020203" pitchFamily="34" charset="0"/>
              </a:rPr>
              <a:t>object</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is converted to a value type, it is said to be </a:t>
            </a:r>
            <a:r>
              <a:rPr kumimoji="0" lang="en-US" altLang="en-US" sz="1800" b="0" i="1" u="none" strike="noStrike" cap="none" normalizeH="0" baseline="0" dirty="0">
                <a:ln>
                  <a:noFill/>
                </a:ln>
                <a:solidFill>
                  <a:schemeClr val="tx1"/>
                </a:solidFill>
                <a:effectLst/>
                <a:latin typeface="Segoe UI" panose="020B0502040204020203" pitchFamily="34" charset="0"/>
                <a:cs typeface="Segoe UI" panose="020B0502040204020203" pitchFamily="34" charset="0"/>
              </a:rPr>
              <a:t>unboxed</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For more information, see </a:t>
            </a:r>
            <a:r>
              <a:rPr kumimoji="0" lang="en-US" altLang="en-US" sz="1800" b="0" i="0" u="sng" strike="noStrike" cap="none" normalizeH="0" baseline="0" dirty="0">
                <a:ln>
                  <a:noFill/>
                </a:ln>
                <a:solidFill>
                  <a:schemeClr val="tx1"/>
                </a:solidFill>
                <a:effectLst/>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Boxing and Unboxing</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endParaRPr kumimoji="0" lang="en-US" altLang="en-US" sz="7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6987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0D74-EDA9-48F0-A472-8173969A1A9D}"/>
              </a:ext>
            </a:extLst>
          </p:cNvPr>
          <p:cNvSpPr>
            <a:spLocks noGrp="1"/>
          </p:cNvSpPr>
          <p:nvPr>
            <p:ph type="title"/>
          </p:nvPr>
        </p:nvSpPr>
        <p:spPr/>
        <p:txBody>
          <a:bodyPr>
            <a:normAutofit/>
          </a:bodyPr>
          <a:lstStyle/>
          <a:p>
            <a:r>
              <a:rPr lang="en-US" dirty="0"/>
              <a:t>Reference Type – String</a:t>
            </a:r>
            <a:br>
              <a:rPr lang="en-US" dirty="0"/>
            </a:br>
            <a:r>
              <a:rPr lang="en-US" sz="1600" dirty="0">
                <a:hlinkClick r:id="rId2"/>
              </a:rPr>
              <a:t>https://docs.microsoft.com/en-us/dotnet/csharp/language-reference/builtin-types/reference-types</a:t>
            </a:r>
            <a:endParaRPr lang="en-US" sz="1600" dirty="0"/>
          </a:p>
        </p:txBody>
      </p:sp>
      <p:sp>
        <p:nvSpPr>
          <p:cNvPr id="4" name="Rectangle 1">
            <a:extLst>
              <a:ext uri="{FF2B5EF4-FFF2-40B4-BE49-F238E27FC236}">
                <a16:creationId xmlns:a16="http://schemas.microsoft.com/office/drawing/2014/main" id="{72206C4D-9DBC-4C38-981B-C25796FA117B}"/>
              </a:ext>
            </a:extLst>
          </p:cNvPr>
          <p:cNvSpPr>
            <a:spLocks noGrp="1" noChangeArrowheads="1"/>
          </p:cNvSpPr>
          <p:nvPr>
            <p:ph idx="1"/>
          </p:nvPr>
        </p:nvSpPr>
        <p:spPr bwMode="auto">
          <a:xfrm>
            <a:off x="1292294" y="2336647"/>
            <a:ext cx="3496388"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egoe UI" panose="020B0502040204020203" pitchFamily="34" charset="0"/>
                <a:cs typeface="Segoe UI" panose="020B0502040204020203" pitchFamily="34" charset="0"/>
              </a:rPr>
              <a:t>The </a:t>
            </a:r>
            <a:r>
              <a:rPr kumimoji="0" lang="en-US" altLang="en-US" sz="1800" b="0" i="0" u="none" strike="noStrike" cap="none" normalizeH="0" baseline="0" dirty="0">
                <a:ln>
                  <a:noFill/>
                </a:ln>
                <a:effectLst/>
                <a:latin typeface="SFMono-Regular"/>
                <a:cs typeface="Segoe UI" panose="020B0502040204020203" pitchFamily="34" charset="0"/>
              </a:rPr>
              <a:t>string</a:t>
            </a:r>
            <a:r>
              <a:rPr kumimoji="0" lang="en-US" altLang="en-US" sz="1800" b="0" i="0" u="none" strike="noStrike" cap="none" normalizeH="0" baseline="0" dirty="0">
                <a:ln>
                  <a:noFill/>
                </a:ln>
                <a:effectLst/>
                <a:latin typeface="Segoe UI" panose="020B0502040204020203" pitchFamily="34" charset="0"/>
                <a:cs typeface="Segoe UI" panose="020B0502040204020203" pitchFamily="34" charset="0"/>
              </a:rPr>
              <a:t> type represents a sequence of zero or more Unicode characters. </a:t>
            </a:r>
            <a:r>
              <a:rPr kumimoji="0" lang="en-US" altLang="en-US" sz="1800" b="0" i="0" u="none" strike="noStrike" cap="none" normalizeH="0" baseline="0" dirty="0">
                <a:ln>
                  <a:noFill/>
                </a:ln>
                <a:effectLst/>
                <a:latin typeface="SFMono-Regular"/>
                <a:cs typeface="Segoe UI" panose="020B0502040204020203" pitchFamily="34" charset="0"/>
              </a:rPr>
              <a:t>string</a:t>
            </a:r>
            <a:r>
              <a:rPr kumimoji="0" lang="en-US" altLang="en-US" sz="1800" b="0" i="0" u="none" strike="noStrike" cap="none" normalizeH="0" baseline="0" dirty="0">
                <a:ln>
                  <a:noFill/>
                </a:ln>
                <a:effectLst/>
                <a:latin typeface="Segoe UI" panose="020B0502040204020203" pitchFamily="34" charset="0"/>
                <a:cs typeface="Segoe UI" panose="020B0502040204020203" pitchFamily="34" charset="0"/>
              </a:rPr>
              <a:t> is an alias for </a:t>
            </a:r>
            <a:r>
              <a:rPr kumimoji="0" lang="en-US" altLang="en-US" sz="1800" b="0" i="0" u="sng" strike="noStrike" cap="none" normalizeH="0" baseline="0" dirty="0" err="1">
                <a:ln>
                  <a:noFill/>
                </a:ln>
                <a:effectLst/>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System.String</a:t>
            </a:r>
            <a:r>
              <a:rPr kumimoji="0" lang="en-US" altLang="en-US" sz="1800" b="0" i="0" u="none" strike="noStrike" cap="none" normalizeH="0" baseline="0" dirty="0">
                <a:ln>
                  <a:noFill/>
                </a:ln>
                <a:effectLst/>
                <a:latin typeface="Segoe UI" panose="020B0502040204020203" pitchFamily="34" charset="0"/>
                <a:cs typeface="Segoe UI" panose="020B0502040204020203" pitchFamily="34" charset="0"/>
              </a:rPr>
              <a:t> in .NET.</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egoe UI" panose="020B0502040204020203" pitchFamily="34" charset="0"/>
                <a:cs typeface="Segoe UI" panose="020B0502040204020203" pitchFamily="34" charset="0"/>
              </a:rPr>
              <a:t>Although </a:t>
            </a:r>
            <a:r>
              <a:rPr kumimoji="0" lang="en-US" altLang="en-US" sz="1800" b="0" i="0" u="none" strike="noStrike" cap="none" normalizeH="0" baseline="0" dirty="0">
                <a:ln>
                  <a:noFill/>
                </a:ln>
                <a:effectLst/>
                <a:latin typeface="SFMono-Regular"/>
                <a:cs typeface="Segoe UI" panose="020B0502040204020203" pitchFamily="34" charset="0"/>
              </a:rPr>
              <a:t>string</a:t>
            </a:r>
            <a:r>
              <a:rPr kumimoji="0" lang="en-US" altLang="en-US" sz="1800" b="0" i="0" u="none" strike="noStrike" cap="none" normalizeH="0" baseline="0" dirty="0">
                <a:ln>
                  <a:noFill/>
                </a:ln>
                <a:effectLst/>
                <a:latin typeface="Segoe UI" panose="020B0502040204020203" pitchFamily="34" charset="0"/>
                <a:cs typeface="Segoe UI" panose="020B0502040204020203" pitchFamily="34" charset="0"/>
              </a:rPr>
              <a:t> is a reference type, the </a:t>
            </a:r>
            <a:r>
              <a:rPr kumimoji="0" lang="en-US" altLang="en-US" sz="1800" b="0" i="0" u="sng" strike="noStrike" cap="none" normalizeH="0" baseline="0" dirty="0">
                <a:ln>
                  <a:noFill/>
                </a:ln>
                <a:effectLst/>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equality operators == and !=</a:t>
            </a:r>
            <a:r>
              <a:rPr kumimoji="0" lang="en-US" altLang="en-US" sz="1800" b="0" i="0" u="none" strike="noStrike" cap="none" normalizeH="0" baseline="0" dirty="0">
                <a:ln>
                  <a:noFill/>
                </a:ln>
                <a:effectLst/>
                <a:latin typeface="Segoe UI" panose="020B0502040204020203" pitchFamily="34" charset="0"/>
                <a:cs typeface="Segoe UI" panose="020B0502040204020203" pitchFamily="34" charset="0"/>
              </a:rPr>
              <a:t> are defined to compare the values of </a:t>
            </a:r>
            <a:r>
              <a:rPr kumimoji="0" lang="en-US" altLang="en-US" sz="1800" b="0" i="0" u="none" strike="noStrike" cap="none" normalizeH="0" baseline="0" dirty="0">
                <a:ln>
                  <a:noFill/>
                </a:ln>
                <a:effectLst/>
                <a:latin typeface="SFMono-Regular"/>
                <a:cs typeface="Segoe UI" panose="020B0502040204020203" pitchFamily="34" charset="0"/>
              </a:rPr>
              <a:t>string</a:t>
            </a:r>
            <a:r>
              <a:rPr kumimoji="0" lang="en-US" altLang="en-US" sz="1800" b="0" i="0" u="none" strike="noStrike" cap="none" normalizeH="0" baseline="0" dirty="0">
                <a:ln>
                  <a:noFill/>
                </a:ln>
                <a:effectLst/>
                <a:latin typeface="Segoe UI" panose="020B0502040204020203" pitchFamily="34" charset="0"/>
                <a:cs typeface="Segoe UI" panose="020B0502040204020203" pitchFamily="34" charset="0"/>
              </a:rPr>
              <a:t> objects, not references. This makes testing for string equality more intuitive. For example:</a:t>
            </a:r>
            <a:endParaRPr kumimoji="0" lang="en-US" altLang="en-US" sz="1800" b="0" i="0" u="none" strike="noStrike" cap="none" normalizeH="0" baseline="0" dirty="0">
              <a:ln>
                <a:noFill/>
              </a:ln>
              <a:effectLst/>
            </a:endParaRPr>
          </a:p>
        </p:txBody>
      </p:sp>
      <p:sp>
        <p:nvSpPr>
          <p:cNvPr id="5" name="Rectangle 4">
            <a:extLst>
              <a:ext uri="{FF2B5EF4-FFF2-40B4-BE49-F238E27FC236}">
                <a16:creationId xmlns:a16="http://schemas.microsoft.com/office/drawing/2014/main" id="{7EE29235-ABC6-4DDA-9C40-C8BE27E71DD1}"/>
              </a:ext>
            </a:extLst>
          </p:cNvPr>
          <p:cNvSpPr/>
          <p:nvPr/>
        </p:nvSpPr>
        <p:spPr>
          <a:xfrm>
            <a:off x="5807090" y="2817150"/>
            <a:ext cx="5551405" cy="2031325"/>
          </a:xfrm>
          <a:prstGeom prst="rect">
            <a:avLst/>
          </a:prstGeom>
          <a:ln>
            <a:solidFill>
              <a:schemeClr val="tx1"/>
            </a:solidFill>
          </a:ln>
        </p:spPr>
        <p:txBody>
          <a:bodyPr wrap="square">
            <a:spAutoFit/>
          </a:bodyPr>
          <a:lstStyle/>
          <a:p>
            <a:r>
              <a:rPr lang="en-US" dirty="0"/>
              <a:t>string a = "hello";</a:t>
            </a:r>
          </a:p>
          <a:p>
            <a:r>
              <a:rPr lang="en-US" dirty="0"/>
              <a:t>string b = "h";</a:t>
            </a:r>
          </a:p>
          <a:p>
            <a:endParaRPr lang="en-US" dirty="0"/>
          </a:p>
          <a:p>
            <a:r>
              <a:rPr lang="en-US" dirty="0"/>
              <a:t>// Append to contents of 'b'</a:t>
            </a:r>
          </a:p>
          <a:p>
            <a:r>
              <a:rPr lang="en-US" dirty="0"/>
              <a:t>b += "</a:t>
            </a:r>
            <a:r>
              <a:rPr lang="en-US" dirty="0" err="1"/>
              <a:t>ello</a:t>
            </a:r>
            <a:r>
              <a:rPr lang="en-US" dirty="0"/>
              <a:t>";</a:t>
            </a:r>
          </a:p>
          <a:p>
            <a:r>
              <a:rPr lang="en-US" dirty="0" err="1"/>
              <a:t>Console.WriteLine</a:t>
            </a:r>
            <a:r>
              <a:rPr lang="en-US" dirty="0"/>
              <a:t>(a == b);//true</a:t>
            </a:r>
          </a:p>
          <a:p>
            <a:r>
              <a:rPr lang="en-US" dirty="0" err="1"/>
              <a:t>Console.WriteLine</a:t>
            </a:r>
            <a:r>
              <a:rPr lang="en-US" dirty="0"/>
              <a:t>(</a:t>
            </a:r>
            <a:r>
              <a:rPr lang="en-US" dirty="0" err="1"/>
              <a:t>object.ReferenceEquals</a:t>
            </a:r>
            <a:r>
              <a:rPr lang="en-US" dirty="0"/>
              <a:t>(a, b));//false</a:t>
            </a:r>
          </a:p>
        </p:txBody>
      </p:sp>
      <p:sp>
        <p:nvSpPr>
          <p:cNvPr id="6" name="Rectangle 2">
            <a:extLst>
              <a:ext uri="{FF2B5EF4-FFF2-40B4-BE49-F238E27FC236}">
                <a16:creationId xmlns:a16="http://schemas.microsoft.com/office/drawing/2014/main" id="{24ECEFF5-FCDF-4F68-8766-87795B6E6BD6}"/>
              </a:ext>
            </a:extLst>
          </p:cNvPr>
          <p:cNvSpPr>
            <a:spLocks noChangeArrowheads="1"/>
          </p:cNvSpPr>
          <p:nvPr/>
        </p:nvSpPr>
        <p:spPr bwMode="auto">
          <a:xfrm rot="10800000" flipV="1">
            <a:off x="5807090" y="4946291"/>
            <a:ext cx="555140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This displays "True" and then "False" because the content of the strings are equivalent, but </a:t>
            </a:r>
            <a:r>
              <a:rPr kumimoji="0" lang="en-US" altLang="en-US" sz="1000" b="0" i="0" u="none" strike="noStrike" cap="none" normalizeH="0" baseline="0" dirty="0">
                <a:ln>
                  <a:noFill/>
                </a:ln>
                <a:solidFill>
                  <a:srgbClr val="FF0000"/>
                </a:solidFill>
                <a:effectLst/>
                <a:latin typeface="SFMono-Regular"/>
              </a:rPr>
              <a:t>a</a:t>
            </a:r>
            <a:r>
              <a:rPr kumimoji="0" lang="en-US" altLang="en-US" sz="1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 and </a:t>
            </a:r>
            <a:r>
              <a:rPr kumimoji="0" lang="en-US" altLang="en-US" sz="1000" b="0" i="0" u="none" strike="noStrike" cap="none" normalizeH="0" baseline="0" dirty="0">
                <a:ln>
                  <a:noFill/>
                </a:ln>
                <a:solidFill>
                  <a:srgbClr val="FF0000"/>
                </a:solidFill>
                <a:effectLst/>
                <a:latin typeface="SFMono-Regular"/>
              </a:rPr>
              <a:t>b</a:t>
            </a:r>
            <a:r>
              <a:rPr kumimoji="0" lang="en-US" altLang="en-US" sz="1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 do not refer to the same string instance.</a:t>
            </a:r>
            <a:r>
              <a:rPr kumimoji="0" lang="en-US" altLang="en-US" sz="500" b="0" i="0" u="none" strike="noStrike" cap="none" normalizeH="0" baseline="0" dirty="0">
                <a:ln>
                  <a:noFill/>
                </a:ln>
                <a:solidFill>
                  <a:srgbClr val="FF0000"/>
                </a:solidFill>
                <a:effectLst/>
              </a:rPr>
              <a:t> </a:t>
            </a:r>
            <a:endParaRPr kumimoji="0" lang="en-US" altLang="en-US" sz="2000" b="0" i="0" u="none" strike="noStrike" cap="none" normalizeH="0" baseline="0" dirty="0">
              <a:ln>
                <a:noFill/>
              </a:ln>
              <a:solidFill>
                <a:srgbClr val="FF0000"/>
              </a:solidFill>
              <a:effectLst/>
            </a:endParaRPr>
          </a:p>
        </p:txBody>
      </p:sp>
    </p:spTree>
    <p:extLst>
      <p:ext uri="{BB962C8B-B14F-4D97-AF65-F5344CB8AC3E}">
        <p14:creationId xmlns:p14="http://schemas.microsoft.com/office/powerpoint/2010/main" val="171315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67C547-E1A6-47E5-82EA-85A9D178930D}"/>
              </a:ext>
            </a:extLst>
          </p:cNvPr>
          <p:cNvSpPr>
            <a:spLocks noGrp="1"/>
          </p:cNvSpPr>
          <p:nvPr>
            <p:ph type="title"/>
          </p:nvPr>
        </p:nvSpPr>
        <p:spPr>
          <a:xfrm>
            <a:off x="1096963" y="287338"/>
            <a:ext cx="10058400" cy="1449387"/>
          </a:xfrm>
        </p:spPr>
        <p:txBody>
          <a:bodyPr>
            <a:normAutofit/>
          </a:bodyPr>
          <a:lstStyle/>
          <a:p>
            <a:r>
              <a:rPr lang="en-US" dirty="0"/>
              <a:t>Reference Type – String</a:t>
            </a:r>
            <a:br>
              <a:rPr lang="en-US" dirty="0"/>
            </a:br>
            <a:r>
              <a:rPr lang="en-US" sz="1600" dirty="0">
                <a:hlinkClick r:id="rId2"/>
              </a:rPr>
              <a:t>https://docs.microsoft.com/en-us/dotnet/csharp/language-reference/builtin-types/reference-types</a:t>
            </a:r>
            <a:endParaRPr lang="en-US" sz="1600" dirty="0"/>
          </a:p>
        </p:txBody>
      </p:sp>
      <p:sp>
        <p:nvSpPr>
          <p:cNvPr id="5" name="Rectangle 1">
            <a:extLst>
              <a:ext uri="{FF2B5EF4-FFF2-40B4-BE49-F238E27FC236}">
                <a16:creationId xmlns:a16="http://schemas.microsoft.com/office/drawing/2014/main" id="{31ADF86B-15C9-46C8-94C8-1B1EEFC41A00}"/>
              </a:ext>
            </a:extLst>
          </p:cNvPr>
          <p:cNvSpPr>
            <a:spLocks noChangeArrowheads="1"/>
          </p:cNvSpPr>
          <p:nvPr/>
        </p:nvSpPr>
        <p:spPr bwMode="auto">
          <a:xfrm>
            <a:off x="0" y="90100"/>
            <a:ext cx="29816752" cy="276999"/>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E3E3E3"/>
                </a:solidFill>
                <a:effectLst/>
                <a:latin typeface="Segoe UI" panose="020B0502040204020203" pitchFamily="34" charset="0"/>
                <a:cs typeface="Segoe UI" panose="020B0502040204020203" pitchFamily="34" charset="0"/>
              </a:rPr>
              <a:t>Strings are </a:t>
            </a:r>
            <a:r>
              <a:rPr kumimoji="0" lang="en-US" altLang="en-US" sz="1200" b="0" i="1" u="none" strike="noStrike" cap="none" normalizeH="0" baseline="0" dirty="0">
                <a:ln>
                  <a:noFill/>
                </a:ln>
                <a:solidFill>
                  <a:srgbClr val="E3E3E3"/>
                </a:solidFill>
                <a:effectLst/>
                <a:latin typeface="Segoe UI" panose="020B0502040204020203" pitchFamily="34" charset="0"/>
                <a:cs typeface="Segoe UI" panose="020B0502040204020203" pitchFamily="34" charset="0"/>
              </a:rPr>
              <a:t>immutable</a:t>
            </a:r>
            <a:r>
              <a:rPr kumimoji="0" lang="en-US" altLang="en-US" sz="1200" b="0" i="0" u="none" strike="noStrike" cap="none" normalizeH="0" baseline="0" dirty="0">
                <a:ln>
                  <a:noFill/>
                </a:ln>
                <a:solidFill>
                  <a:srgbClr val="E3E3E3"/>
                </a:solidFill>
                <a:effectLst/>
                <a:latin typeface="Segoe UI" panose="020B0502040204020203" pitchFamily="34" charset="0"/>
                <a:cs typeface="Segoe UI" panose="020B0502040204020203" pitchFamily="34" charset="0"/>
              </a:rPr>
              <a:t>--the contents of a string object cannot be changed after the object is created, although the syntax makes it appear as if you can do this. For example, when you write this code, the compiler actually creates a new string object to hold the new sequence of characters, and that new object is assigned to </a:t>
            </a:r>
            <a:r>
              <a:rPr kumimoji="0" lang="en-US" altLang="en-US" sz="900" b="0" i="0" u="none" strike="noStrike" cap="none" normalizeH="0" baseline="0" dirty="0">
                <a:ln>
                  <a:noFill/>
                </a:ln>
                <a:solidFill>
                  <a:srgbClr val="E3E3E3"/>
                </a:solidFill>
                <a:effectLst/>
                <a:latin typeface="SFMono-Regular"/>
                <a:cs typeface="Segoe UI" panose="020B0502040204020203" pitchFamily="34" charset="0"/>
              </a:rPr>
              <a:t>b</a:t>
            </a:r>
            <a:r>
              <a:rPr kumimoji="0" lang="en-US" altLang="en-US" sz="1200" b="0" i="0" u="none" strike="noStrike" cap="none" normalizeH="0" baseline="0" dirty="0">
                <a:ln>
                  <a:noFill/>
                </a:ln>
                <a:solidFill>
                  <a:srgbClr val="E3E3E3"/>
                </a:solidFill>
                <a:effectLst/>
                <a:latin typeface="Segoe UI" panose="020B0502040204020203" pitchFamily="34" charset="0"/>
                <a:cs typeface="Segoe UI" panose="020B0502040204020203" pitchFamily="34" charset="0"/>
              </a:rPr>
              <a:t>. The memory that had been allocated for </a:t>
            </a:r>
            <a:r>
              <a:rPr kumimoji="0" lang="en-US" altLang="en-US" sz="900" b="0" i="0" u="none" strike="noStrike" cap="none" normalizeH="0" baseline="0" dirty="0">
                <a:ln>
                  <a:noFill/>
                </a:ln>
                <a:solidFill>
                  <a:srgbClr val="E3E3E3"/>
                </a:solidFill>
                <a:effectLst/>
                <a:latin typeface="SFMono-Regular"/>
                <a:cs typeface="Segoe UI" panose="020B0502040204020203" pitchFamily="34" charset="0"/>
              </a:rPr>
              <a:t>b</a:t>
            </a:r>
            <a:r>
              <a:rPr kumimoji="0" lang="en-US" altLang="en-US" sz="1200" b="0" i="0" u="none" strike="noStrike" cap="none" normalizeH="0" baseline="0" dirty="0">
                <a:ln>
                  <a:noFill/>
                </a:ln>
                <a:solidFill>
                  <a:srgbClr val="E3E3E3"/>
                </a:solidFill>
                <a:effectLst/>
                <a:latin typeface="Segoe UI" panose="020B0502040204020203" pitchFamily="34" charset="0"/>
                <a:cs typeface="Segoe UI" panose="020B0502040204020203" pitchFamily="34" charset="0"/>
              </a:rPr>
              <a:t> (when it contained the string "h") is then eligible for garbage collection.</a:t>
            </a:r>
            <a:endParaRPr kumimoji="0" lang="en-US" altLang="en-US" sz="400" b="0" i="0" u="none" strike="noStrike" cap="none" normalizeH="0" baseline="0" dirty="0">
              <a:ln>
                <a:noFill/>
              </a:ln>
              <a:solidFill>
                <a:schemeClr val="tx1"/>
              </a:solidFill>
              <a:effectLst/>
            </a:endParaRPr>
          </a:p>
        </p:txBody>
      </p:sp>
      <p:sp>
        <p:nvSpPr>
          <p:cNvPr id="7" name="Content Placeholder 6">
            <a:extLst>
              <a:ext uri="{FF2B5EF4-FFF2-40B4-BE49-F238E27FC236}">
                <a16:creationId xmlns:a16="http://schemas.microsoft.com/office/drawing/2014/main" id="{E747EB75-7B39-45EB-9847-A2D75027008E}"/>
              </a:ext>
            </a:extLst>
          </p:cNvPr>
          <p:cNvSpPr>
            <a:spLocks noGrp="1"/>
          </p:cNvSpPr>
          <p:nvPr>
            <p:ph idx="1"/>
          </p:nvPr>
        </p:nvSpPr>
        <p:spPr/>
        <p:txBody>
          <a:bodyPr>
            <a:normAutofit lnSpcReduction="10000"/>
          </a:bodyPr>
          <a:lstStyle/>
          <a:p>
            <a:r>
              <a:rPr lang="en-US" dirty="0"/>
              <a:t>The </a:t>
            </a:r>
            <a:r>
              <a:rPr lang="en-US" u="sng" dirty="0">
                <a:hlinkClick r:id="rId3"/>
              </a:rPr>
              <a:t>+ operator</a:t>
            </a:r>
            <a:r>
              <a:rPr lang="en-US" dirty="0"/>
              <a:t> concatenates strings =&gt; string a = "good " + "morning"; =&gt; “good morning”</a:t>
            </a:r>
          </a:p>
          <a:p>
            <a:endParaRPr lang="en-US" altLang="en-US" sz="2000" dirty="0">
              <a:solidFill>
                <a:schemeClr val="tx1"/>
              </a:solidFill>
              <a:latin typeface="Segoe UI" panose="020B0502040204020203" pitchFamily="34" charset="0"/>
              <a:cs typeface="Segoe UI" panose="020B0502040204020203" pitchFamily="34" charset="0"/>
            </a:endParaRPr>
          </a:p>
          <a:p>
            <a:r>
              <a:rPr lang="en-US" altLang="en-US" sz="2000" dirty="0">
                <a:solidFill>
                  <a:schemeClr val="tx1"/>
                </a:solidFill>
                <a:latin typeface="Segoe UI" panose="020B0502040204020203" pitchFamily="34" charset="0"/>
                <a:cs typeface="Segoe UI" panose="020B0502040204020203" pitchFamily="34" charset="0"/>
              </a:rPr>
              <a:t>Strings are </a:t>
            </a:r>
            <a:r>
              <a:rPr lang="en-US" altLang="en-US" sz="2000" i="1" dirty="0">
                <a:solidFill>
                  <a:schemeClr val="tx1"/>
                </a:solidFill>
                <a:latin typeface="Segoe UI" panose="020B0502040204020203" pitchFamily="34" charset="0"/>
                <a:cs typeface="Segoe UI" panose="020B0502040204020203" pitchFamily="34" charset="0"/>
              </a:rPr>
              <a:t>immutable</a:t>
            </a:r>
            <a:r>
              <a:rPr lang="en-US" altLang="en-US" sz="2000" dirty="0">
                <a:solidFill>
                  <a:schemeClr val="tx1"/>
                </a:solidFill>
                <a:latin typeface="Segoe UI" panose="020B0502040204020203" pitchFamily="34" charset="0"/>
                <a:cs typeface="Segoe UI" panose="020B0502040204020203" pitchFamily="34" charset="0"/>
              </a:rPr>
              <a:t>--the contents of a string object cannot be changed after the object is created, although the syntax makes it appear as if you can do this. For example, when you write this code, the compiler actually creates a new string object to hold the new sequence of characters, and that new object is assigned to </a:t>
            </a:r>
            <a:r>
              <a:rPr lang="en-US" altLang="en-US" sz="1200" dirty="0">
                <a:solidFill>
                  <a:schemeClr val="tx1"/>
                </a:solidFill>
                <a:latin typeface="SFMono-Regular"/>
                <a:cs typeface="Segoe UI" panose="020B0502040204020203" pitchFamily="34" charset="0"/>
              </a:rPr>
              <a:t>b</a:t>
            </a:r>
            <a:r>
              <a:rPr lang="en-US" altLang="en-US" sz="2000" dirty="0">
                <a:solidFill>
                  <a:schemeClr val="tx1"/>
                </a:solidFill>
                <a:latin typeface="Segoe UI" panose="020B0502040204020203" pitchFamily="34" charset="0"/>
                <a:cs typeface="Segoe UI" panose="020B0502040204020203" pitchFamily="34" charset="0"/>
              </a:rPr>
              <a:t>. The memory that had been allocated for </a:t>
            </a:r>
            <a:r>
              <a:rPr lang="en-US" altLang="en-US" sz="1200" dirty="0">
                <a:solidFill>
                  <a:schemeClr val="tx1"/>
                </a:solidFill>
                <a:latin typeface="SFMono-Regular"/>
                <a:cs typeface="Segoe UI" panose="020B0502040204020203" pitchFamily="34" charset="0"/>
              </a:rPr>
              <a:t>b</a:t>
            </a:r>
            <a:r>
              <a:rPr lang="en-US" altLang="en-US" sz="2000" dirty="0">
                <a:solidFill>
                  <a:schemeClr val="tx1"/>
                </a:solidFill>
                <a:latin typeface="Segoe UI" panose="020B0502040204020203" pitchFamily="34" charset="0"/>
                <a:cs typeface="Segoe UI" panose="020B0502040204020203" pitchFamily="34" charset="0"/>
              </a:rPr>
              <a:t> (when it contained the string "h") is then eligible for garbage collection.</a:t>
            </a:r>
          </a:p>
          <a:p>
            <a:pPr>
              <a:lnSpc>
                <a:spcPct val="100000"/>
              </a:lnSpc>
            </a:pPr>
            <a:r>
              <a:rPr lang="sv-SE" altLang="en-US" dirty="0">
                <a:solidFill>
                  <a:srgbClr val="FF0000"/>
                </a:solidFill>
              </a:rPr>
              <a:t>string b = "h";</a:t>
            </a:r>
          </a:p>
          <a:p>
            <a:pPr>
              <a:lnSpc>
                <a:spcPct val="100000"/>
              </a:lnSpc>
            </a:pPr>
            <a:r>
              <a:rPr lang="sv-SE" altLang="en-US" dirty="0">
                <a:solidFill>
                  <a:srgbClr val="FF0000"/>
                </a:solidFill>
              </a:rPr>
              <a:t>b += "ello";</a:t>
            </a:r>
            <a:endParaRPr lang="en-US" altLang="en-US" dirty="0">
              <a:solidFill>
                <a:srgbClr val="FF0000"/>
              </a:solidFill>
            </a:endParaRPr>
          </a:p>
        </p:txBody>
      </p:sp>
    </p:spTree>
    <p:extLst>
      <p:ext uri="{BB962C8B-B14F-4D97-AF65-F5344CB8AC3E}">
        <p14:creationId xmlns:p14="http://schemas.microsoft.com/office/powerpoint/2010/main" val="201128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C38AF9-EDE0-475C-B777-6017A30AE4AC}"/>
              </a:ext>
            </a:extLst>
          </p:cNvPr>
          <p:cNvSpPr>
            <a:spLocks noGrp="1"/>
          </p:cNvSpPr>
          <p:nvPr>
            <p:ph type="title"/>
          </p:nvPr>
        </p:nvSpPr>
        <p:spPr>
          <a:xfrm>
            <a:off x="1096963" y="287338"/>
            <a:ext cx="10058400" cy="1449387"/>
          </a:xfrm>
        </p:spPr>
        <p:txBody>
          <a:bodyPr>
            <a:normAutofit/>
          </a:bodyPr>
          <a:lstStyle/>
          <a:p>
            <a:r>
              <a:rPr lang="en-US" dirty="0"/>
              <a:t>Reference Type – String</a:t>
            </a:r>
            <a:br>
              <a:rPr lang="en-US" dirty="0"/>
            </a:br>
            <a:r>
              <a:rPr lang="en-US" sz="1600" dirty="0">
                <a:hlinkClick r:id="rId2"/>
              </a:rPr>
              <a:t>https://docs.microsoft.com/en-us/dotnet/csharp/language-reference/builtin-types/reference-types</a:t>
            </a:r>
            <a:endParaRPr lang="en-US" sz="1600" dirty="0"/>
          </a:p>
        </p:txBody>
      </p:sp>
      <p:sp>
        <p:nvSpPr>
          <p:cNvPr id="5" name="Rectangle 1">
            <a:extLst>
              <a:ext uri="{FF2B5EF4-FFF2-40B4-BE49-F238E27FC236}">
                <a16:creationId xmlns:a16="http://schemas.microsoft.com/office/drawing/2014/main" id="{F4D388AB-305C-41F2-9F10-D14668808452}"/>
              </a:ext>
            </a:extLst>
          </p:cNvPr>
          <p:cNvSpPr>
            <a:spLocks noGrp="1" noChangeArrowheads="1"/>
          </p:cNvSpPr>
          <p:nvPr>
            <p:ph idx="1"/>
          </p:nvPr>
        </p:nvSpPr>
        <p:spPr bwMode="auto">
          <a:xfrm>
            <a:off x="1157200" y="2250430"/>
            <a:ext cx="9937925"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Segoe UI" panose="020B0502040204020203" pitchFamily="34" charset="0"/>
                <a:cs typeface="Segoe UI" panose="020B0502040204020203" pitchFamily="34" charset="0"/>
              </a:rPr>
              <a:t>The </a:t>
            </a:r>
            <a:r>
              <a:rPr kumimoji="0" lang="en-US" altLang="en-US" sz="1600" b="0" i="0" u="none" strike="noStrike" cap="none" normalizeH="0" baseline="0" dirty="0">
                <a:ln>
                  <a:noFill/>
                </a:ln>
                <a:effectLst/>
                <a:latin typeface="SFMono-Regular"/>
                <a:cs typeface="Segoe UI" panose="020B0502040204020203" pitchFamily="34" charset="0"/>
              </a:rPr>
              <a:t>[]</a:t>
            </a:r>
            <a:r>
              <a:rPr kumimoji="0" lang="en-US" altLang="en-US" sz="1600" b="0" i="0" u="none" strike="noStrike" cap="none" normalizeH="0" baseline="0" dirty="0">
                <a:ln>
                  <a:noFill/>
                </a:ln>
                <a:effectLst/>
                <a:latin typeface="Segoe UI" panose="020B0502040204020203" pitchFamily="34" charset="0"/>
                <a:cs typeface="Segoe UI" panose="020B0502040204020203" pitchFamily="34" charset="0"/>
              </a:rPr>
              <a:t> </a:t>
            </a:r>
            <a:r>
              <a:rPr kumimoji="0" lang="en-US" altLang="en-US" sz="1600" b="0" i="0" u="sng" strike="noStrike" cap="none" normalizeH="0" baseline="0" dirty="0">
                <a:ln>
                  <a:noFill/>
                </a:ln>
                <a:effectLst/>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operator</a:t>
            </a:r>
            <a:r>
              <a:rPr kumimoji="0" lang="en-US" altLang="en-US" sz="1600" b="0" i="0" u="none" strike="noStrike" cap="none" normalizeH="0" baseline="0" dirty="0">
                <a:ln>
                  <a:noFill/>
                </a:ln>
                <a:effectLst/>
                <a:latin typeface="Segoe UI" panose="020B0502040204020203" pitchFamily="34" charset="0"/>
                <a:cs typeface="Segoe UI" panose="020B0502040204020203" pitchFamily="34" charset="0"/>
              </a:rPr>
              <a:t> can be used for </a:t>
            </a:r>
            <a:r>
              <a:rPr kumimoji="0" lang="en-US" altLang="en-US" sz="1600" b="0" i="0" u="none" strike="noStrike" cap="none" normalizeH="0" baseline="0" dirty="0" err="1">
                <a:ln>
                  <a:noFill/>
                </a:ln>
                <a:effectLst/>
                <a:latin typeface="Segoe UI" panose="020B0502040204020203" pitchFamily="34" charset="0"/>
                <a:cs typeface="Segoe UI" panose="020B0502040204020203" pitchFamily="34" charset="0"/>
              </a:rPr>
              <a:t>readonly</a:t>
            </a:r>
            <a:r>
              <a:rPr kumimoji="0" lang="en-US" altLang="en-US" sz="1600" b="0" i="0" u="none" strike="noStrike" cap="none" normalizeH="0" baseline="0" dirty="0">
                <a:ln>
                  <a:noFill/>
                </a:ln>
                <a:effectLst/>
                <a:latin typeface="Segoe UI" panose="020B0502040204020203" pitchFamily="34" charset="0"/>
                <a:cs typeface="Segoe UI" panose="020B0502040204020203" pitchFamily="34" charset="0"/>
              </a:rPr>
              <a:t> access to individual characters of a string. Valid index values start at </a:t>
            </a:r>
            <a:r>
              <a:rPr kumimoji="0" lang="en-US" altLang="en-US" sz="1600" b="0" i="0" u="none" strike="noStrike" cap="none" normalizeH="0" baseline="0" dirty="0">
                <a:ln>
                  <a:noFill/>
                </a:ln>
                <a:effectLst/>
                <a:latin typeface="SFMono-Regular"/>
                <a:cs typeface="Segoe UI" panose="020B0502040204020203" pitchFamily="34" charset="0"/>
              </a:rPr>
              <a:t>0</a:t>
            </a:r>
            <a:r>
              <a:rPr kumimoji="0" lang="en-US" altLang="en-US" sz="1600" b="0" i="0" u="none" strike="noStrike" cap="none" normalizeH="0" baseline="0" dirty="0">
                <a:ln>
                  <a:noFill/>
                </a:ln>
                <a:effectLst/>
                <a:latin typeface="Segoe UI" panose="020B0502040204020203" pitchFamily="34" charset="0"/>
                <a:cs typeface="Segoe UI" panose="020B0502040204020203" pitchFamily="34" charset="0"/>
              </a:rPr>
              <a:t> and must be less than the length of the string:</a:t>
            </a:r>
          </a:p>
          <a:p>
            <a:pPr marL="0" lvl="0" indent="0">
              <a:lnSpc>
                <a:spcPct val="100000"/>
              </a:lnSpc>
              <a:buClrTx/>
              <a:buSzTx/>
              <a:buNone/>
            </a:pPr>
            <a:r>
              <a:rPr lang="en-US" altLang="en-US" sz="1600" dirty="0">
                <a:latin typeface="Segoe UI" panose="020B0502040204020203" pitchFamily="34" charset="0"/>
                <a:cs typeface="Segoe UI" panose="020B0502040204020203" pitchFamily="34" charset="0"/>
              </a:rPr>
              <a:t>string str = "test";</a:t>
            </a:r>
          </a:p>
          <a:p>
            <a:pPr marL="0" lvl="0" indent="0">
              <a:lnSpc>
                <a:spcPct val="100000"/>
              </a:lnSpc>
              <a:buClrTx/>
              <a:buSzTx/>
              <a:buNone/>
            </a:pPr>
            <a:r>
              <a:rPr lang="en-US" altLang="en-US" sz="1600" dirty="0">
                <a:latin typeface="Segoe UI" panose="020B0502040204020203" pitchFamily="34" charset="0"/>
                <a:cs typeface="Segoe UI" panose="020B0502040204020203" pitchFamily="34" charset="0"/>
              </a:rPr>
              <a:t>char x = str[2];  // x = 's’;</a:t>
            </a:r>
          </a:p>
          <a:p>
            <a:pPr marL="0" lvl="0" indent="0">
              <a:lnSpc>
                <a:spcPct val="100000"/>
              </a:lnSpc>
              <a:buClrTx/>
              <a:buSzTx/>
              <a:buNone/>
            </a:pPr>
            <a:r>
              <a:rPr lang="en-US" altLang="en-US" sz="1600" dirty="0">
                <a:latin typeface="Segoe UI" panose="020B0502040204020203" pitchFamily="34" charset="0"/>
                <a:cs typeface="Segoe UI" panose="020B0502040204020203" pitchFamily="34" charset="0"/>
              </a:rPr>
              <a:t>_______________________________________________</a:t>
            </a:r>
          </a:p>
          <a:p>
            <a:pPr marL="0" lvl="0" indent="0">
              <a:lnSpc>
                <a:spcPct val="100000"/>
              </a:lnSpc>
              <a:buClrTx/>
              <a:buSzTx/>
              <a:buNone/>
            </a:pPr>
            <a:endParaRPr kumimoji="0" lang="en-US" altLang="en-US" sz="1600" b="0" i="0" u="none" strike="noStrike" cap="none" normalizeH="0" baseline="0" dirty="0">
              <a:ln>
                <a:noFill/>
              </a:ln>
              <a:effectLst/>
              <a:latin typeface="Segoe UI" panose="020B0502040204020203" pitchFamily="34" charset="0"/>
              <a:cs typeface="Segoe UI" panose="020B0502040204020203" pitchFamily="34" charset="0"/>
            </a:endParaRPr>
          </a:p>
          <a:p>
            <a:pPr marL="0" indent="0">
              <a:lnSpc>
                <a:spcPct val="100000"/>
              </a:lnSpc>
              <a:buClrTx/>
              <a:buSzTx/>
              <a:buNone/>
            </a:pPr>
            <a:r>
              <a:rPr lang="en-US" altLang="en-US" sz="1600" dirty="0">
                <a:latin typeface="Segoe UI" panose="020B0502040204020203" pitchFamily="34" charset="0"/>
                <a:cs typeface="Segoe UI" panose="020B0502040204020203" pitchFamily="34" charset="0"/>
              </a:rPr>
              <a:t>In similar fashion, the </a:t>
            </a:r>
            <a:r>
              <a:rPr lang="en-US" altLang="en-US" sz="1600" dirty="0">
                <a:latin typeface="SFMono-Regular"/>
              </a:rPr>
              <a:t>[]</a:t>
            </a:r>
            <a:r>
              <a:rPr lang="en-US" altLang="en-US" sz="1600" dirty="0">
                <a:latin typeface="Segoe UI" panose="020B0502040204020203" pitchFamily="34" charset="0"/>
                <a:cs typeface="Segoe UI" panose="020B0502040204020203" pitchFamily="34" charset="0"/>
              </a:rPr>
              <a:t> operator can also be used for iterating over each character in a string</a:t>
            </a:r>
            <a:r>
              <a:rPr lang="en-US" altLang="en-US" sz="1600" dirty="0"/>
              <a:t> </a:t>
            </a:r>
          </a:p>
          <a:p>
            <a:pPr marL="0" indent="0">
              <a:lnSpc>
                <a:spcPct val="100000"/>
              </a:lnSpc>
              <a:buClrTx/>
              <a:buSzTx/>
              <a:buNone/>
            </a:pPr>
            <a:r>
              <a:rPr lang="en-US" altLang="en-US" sz="1600" dirty="0"/>
              <a:t>string str = "test";</a:t>
            </a:r>
          </a:p>
          <a:p>
            <a:pPr marL="0" indent="0">
              <a:lnSpc>
                <a:spcPct val="100000"/>
              </a:lnSpc>
              <a:buClrTx/>
              <a:buSzTx/>
              <a:buNone/>
            </a:pPr>
            <a:endParaRPr lang="en-US" altLang="en-US" sz="1600" dirty="0"/>
          </a:p>
          <a:p>
            <a:pPr marL="0" indent="0">
              <a:lnSpc>
                <a:spcPct val="100000"/>
              </a:lnSpc>
              <a:buClrTx/>
              <a:buSzTx/>
              <a:buNone/>
            </a:pPr>
            <a:r>
              <a:rPr lang="en-US" altLang="en-US" sz="1600" dirty="0"/>
              <a:t>for (int </a:t>
            </a:r>
            <a:r>
              <a:rPr lang="en-US" altLang="en-US" sz="1600" dirty="0" err="1"/>
              <a:t>i</a:t>
            </a:r>
            <a:r>
              <a:rPr lang="en-US" altLang="en-US" sz="1600" dirty="0"/>
              <a:t> = 0; </a:t>
            </a:r>
            <a:r>
              <a:rPr lang="en-US" altLang="en-US" sz="1600" dirty="0" err="1"/>
              <a:t>i</a:t>
            </a:r>
            <a:r>
              <a:rPr lang="en-US" altLang="en-US" sz="1600" dirty="0"/>
              <a:t> &lt; </a:t>
            </a:r>
            <a:r>
              <a:rPr lang="en-US" altLang="en-US" sz="1600" dirty="0" err="1"/>
              <a:t>str.Length</a:t>
            </a:r>
            <a:r>
              <a:rPr lang="en-US" altLang="en-US" sz="1600" dirty="0"/>
              <a:t>; </a:t>
            </a:r>
            <a:r>
              <a:rPr lang="en-US" altLang="en-US" sz="1600" dirty="0" err="1"/>
              <a:t>i</a:t>
            </a:r>
            <a:r>
              <a:rPr lang="en-US" altLang="en-US" sz="1600" dirty="0"/>
              <a:t>++)</a:t>
            </a:r>
          </a:p>
          <a:p>
            <a:pPr marL="0" indent="0">
              <a:lnSpc>
                <a:spcPct val="100000"/>
              </a:lnSpc>
              <a:buClrTx/>
              <a:buSzTx/>
              <a:buNone/>
            </a:pPr>
            <a:r>
              <a:rPr lang="en-US" altLang="en-US" sz="1600" dirty="0"/>
              <a:t>{</a:t>
            </a:r>
          </a:p>
          <a:p>
            <a:pPr marL="0" indent="0">
              <a:lnSpc>
                <a:spcPct val="100000"/>
              </a:lnSpc>
              <a:buClrTx/>
              <a:buSzTx/>
              <a:buNone/>
            </a:pPr>
            <a:r>
              <a:rPr lang="en-US" altLang="en-US" sz="1600" dirty="0"/>
              <a:t>  </a:t>
            </a:r>
            <a:r>
              <a:rPr lang="en-US" altLang="en-US" sz="1600" dirty="0" err="1"/>
              <a:t>Console.Write</a:t>
            </a:r>
            <a:r>
              <a:rPr lang="en-US" altLang="en-US" sz="1600" dirty="0"/>
              <a:t>(str[</a:t>
            </a:r>
            <a:r>
              <a:rPr lang="en-US" altLang="en-US" sz="1600" dirty="0" err="1"/>
              <a:t>i</a:t>
            </a:r>
            <a:r>
              <a:rPr lang="en-US" altLang="en-US" sz="1600" dirty="0"/>
              <a:t>] + " ");</a:t>
            </a:r>
          </a:p>
          <a:p>
            <a:pPr marL="0" indent="0">
              <a:lnSpc>
                <a:spcPct val="100000"/>
              </a:lnSpc>
              <a:buClrTx/>
              <a:buSzTx/>
              <a:buNone/>
            </a:pPr>
            <a:r>
              <a:rPr lang="en-US" altLang="en-US" sz="1600" dirty="0"/>
              <a:t>}</a:t>
            </a:r>
          </a:p>
          <a:p>
            <a:pPr marL="0" indent="0">
              <a:lnSpc>
                <a:spcPct val="100000"/>
              </a:lnSpc>
              <a:buClrTx/>
              <a:buSzTx/>
              <a:buNone/>
            </a:pPr>
            <a:r>
              <a:rPr lang="en-US" altLang="en-US" sz="1600" dirty="0"/>
              <a:t>// Output: t e s t</a:t>
            </a:r>
          </a:p>
        </p:txBody>
      </p:sp>
    </p:spTree>
    <p:extLst>
      <p:ext uri="{BB962C8B-B14F-4D97-AF65-F5344CB8AC3E}">
        <p14:creationId xmlns:p14="http://schemas.microsoft.com/office/powerpoint/2010/main" val="414742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4400" dirty="0"/>
              <a:t>In computer science and computer programming, a data type or simply type is an attribute of data which tells the compiler or interpreter how the programmer intends to use the data. </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https://en.wikipedia.org/wiki/Data_type</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20E6-99CB-4B5B-B430-2D616F615607}"/>
              </a:ext>
            </a:extLst>
          </p:cNvPr>
          <p:cNvSpPr>
            <a:spLocks noGrp="1"/>
          </p:cNvSpPr>
          <p:nvPr>
            <p:ph type="title"/>
          </p:nvPr>
        </p:nvSpPr>
        <p:spPr/>
        <p:txBody>
          <a:bodyPr>
            <a:normAutofit/>
          </a:bodyPr>
          <a:lstStyle/>
          <a:p>
            <a:r>
              <a:rPr lang="en-US" sz="4000" dirty="0"/>
              <a:t>Primitive Types (there are none in C#)</a:t>
            </a:r>
            <a:endParaRPr lang="en-US" sz="4000" b="1" u="sng" dirty="0"/>
          </a:p>
        </p:txBody>
      </p:sp>
      <p:sp>
        <p:nvSpPr>
          <p:cNvPr id="3" name="Content Placeholder 2">
            <a:extLst>
              <a:ext uri="{FF2B5EF4-FFF2-40B4-BE49-F238E27FC236}">
                <a16:creationId xmlns:a16="http://schemas.microsoft.com/office/drawing/2014/main" id="{4DE6BCC2-7E96-4CF7-ABDB-A88E35D628AF}"/>
              </a:ext>
            </a:extLst>
          </p:cNvPr>
          <p:cNvSpPr>
            <a:spLocks noGrp="1"/>
          </p:cNvSpPr>
          <p:nvPr>
            <p:ph idx="1"/>
          </p:nvPr>
        </p:nvSpPr>
        <p:spPr>
          <a:xfrm>
            <a:off x="1097280" y="2108201"/>
            <a:ext cx="10058400" cy="1900425"/>
          </a:xfrm>
        </p:spPr>
        <p:txBody>
          <a:bodyPr/>
          <a:lstStyle/>
          <a:p>
            <a:r>
              <a:rPr lang="en-US" dirty="0">
                <a:hlinkClick r:id="rId2"/>
              </a:rPr>
              <a:t>https://medium.com/omarelgabrys-blog/primitive-data-types-in-c-vs-java-5b8a597eef05#:~:text=</a:t>
            </a:r>
            <a:endParaRPr lang="en-US" dirty="0"/>
          </a:p>
          <a:p>
            <a:r>
              <a:rPr lang="en-US" dirty="0"/>
              <a:t>The most famous </a:t>
            </a:r>
            <a:r>
              <a:rPr lang="en-US" dirty="0">
                <a:hlinkClick r:id="rId3"/>
              </a:rPr>
              <a:t>primitive data types</a:t>
            </a:r>
            <a:r>
              <a:rPr lang="en-US" dirty="0"/>
              <a:t> are: int, </a:t>
            </a:r>
            <a:r>
              <a:rPr lang="en-US" i="1" dirty="0"/>
              <a:t>object</a:t>
            </a:r>
            <a:r>
              <a:rPr lang="en-US" dirty="0"/>
              <a:t>, </a:t>
            </a:r>
            <a:r>
              <a:rPr lang="en-US" i="1" dirty="0"/>
              <a:t>short</a:t>
            </a:r>
            <a:r>
              <a:rPr lang="en-US" dirty="0"/>
              <a:t>, </a:t>
            </a:r>
            <a:r>
              <a:rPr lang="en-US" i="1" dirty="0"/>
              <a:t>char</a:t>
            </a:r>
            <a:r>
              <a:rPr lang="en-US" dirty="0"/>
              <a:t>, </a:t>
            </a:r>
            <a:r>
              <a:rPr lang="en-US" i="1" dirty="0"/>
              <a:t>float</a:t>
            </a:r>
            <a:r>
              <a:rPr lang="en-US" dirty="0"/>
              <a:t>, </a:t>
            </a:r>
            <a:r>
              <a:rPr lang="en-US" i="1" dirty="0"/>
              <a:t>double</a:t>
            </a:r>
            <a:r>
              <a:rPr lang="en-US" dirty="0"/>
              <a:t>, </a:t>
            </a:r>
            <a:r>
              <a:rPr lang="en-US" i="1" dirty="0"/>
              <a:t>char</a:t>
            </a:r>
            <a:r>
              <a:rPr lang="en-US" dirty="0"/>
              <a:t>, </a:t>
            </a:r>
            <a:r>
              <a:rPr lang="en-US" i="1" dirty="0"/>
              <a:t>bool</a:t>
            </a:r>
            <a:r>
              <a:rPr lang="en-US" dirty="0"/>
              <a:t>. They are called primitive because they are the main built-in types and could be used to build other data types. </a:t>
            </a:r>
            <a:r>
              <a:rPr lang="en-US" dirty="0">
                <a:solidFill>
                  <a:srgbClr val="FF0000"/>
                </a:solidFill>
              </a:rPr>
              <a:t>In C#, primitive data types are actually objects. </a:t>
            </a:r>
            <a:r>
              <a:rPr lang="en-US" dirty="0"/>
              <a:t>It means when you write the following code, the variable </a:t>
            </a:r>
            <a:r>
              <a:rPr lang="en-US" i="1" dirty="0"/>
              <a:t>foo</a:t>
            </a:r>
            <a:r>
              <a:rPr lang="en-US" dirty="0"/>
              <a:t> is actually an Object.    int foo = 10;</a:t>
            </a:r>
          </a:p>
          <a:p>
            <a:endParaRPr lang="en-US" dirty="0"/>
          </a:p>
        </p:txBody>
      </p:sp>
    </p:spTree>
    <p:extLst>
      <p:ext uri="{BB962C8B-B14F-4D97-AF65-F5344CB8AC3E}">
        <p14:creationId xmlns:p14="http://schemas.microsoft.com/office/powerpoint/2010/main" val="255468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CC34-F475-4DDF-A285-31304BC25C7B}"/>
              </a:ext>
            </a:extLst>
          </p:cNvPr>
          <p:cNvSpPr>
            <a:spLocks noGrp="1"/>
          </p:cNvSpPr>
          <p:nvPr>
            <p:ph type="title"/>
          </p:nvPr>
        </p:nvSpPr>
        <p:spPr/>
        <p:txBody>
          <a:bodyPr>
            <a:noAutofit/>
          </a:bodyPr>
          <a:lstStyle/>
          <a:p>
            <a:r>
              <a:rPr lang="en-US" sz="4000" dirty="0"/>
              <a:t>C# Datatypes Structure</a:t>
            </a:r>
            <a:br>
              <a:rPr lang="en-US" sz="2000" dirty="0">
                <a:hlinkClick r:id="rId2"/>
              </a:rPr>
            </a:br>
            <a:r>
              <a:rPr lang="en-US" sz="2000" dirty="0">
                <a:hlinkClick r:id="rId2"/>
              </a:rPr>
              <a:t>https://docs.microsoft.com/en-us/dotnet/csharp/programming-guide/types/</a:t>
            </a:r>
            <a:endParaRPr lang="en-US" sz="2000" dirty="0"/>
          </a:p>
        </p:txBody>
      </p:sp>
      <p:pic>
        <p:nvPicPr>
          <p:cNvPr id="8" name="Content Placeholder 7" descr="A screenshot of a cell phone&#10;&#10;Description automatically generated">
            <a:extLst>
              <a:ext uri="{FF2B5EF4-FFF2-40B4-BE49-F238E27FC236}">
                <a16:creationId xmlns:a16="http://schemas.microsoft.com/office/drawing/2014/main" id="{D0466042-01BE-4BE6-97FD-AA762A48B0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6324475" y="2194873"/>
            <a:ext cx="4743083" cy="3760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5B3E675-5271-42D2-A19F-3057CD242263}"/>
              </a:ext>
            </a:extLst>
          </p:cNvPr>
          <p:cNvSpPr txBox="1"/>
          <p:nvPr/>
        </p:nvSpPr>
        <p:spPr>
          <a:xfrm>
            <a:off x="810392" y="2938213"/>
            <a:ext cx="4743083" cy="2246769"/>
          </a:xfrm>
          <a:prstGeom prst="rect">
            <a:avLst/>
          </a:prstGeom>
          <a:noFill/>
        </p:spPr>
        <p:txBody>
          <a:bodyPr wrap="square" rtlCol="0">
            <a:spAutoFit/>
          </a:bodyPr>
          <a:lstStyle/>
          <a:p>
            <a:r>
              <a:rPr lang="en-US" sz="2800" dirty="0"/>
              <a:t>All data types inherit from the base Class Object. When an int is declared, you are declaring an instance of the struct, ‘int’</a:t>
            </a:r>
          </a:p>
        </p:txBody>
      </p:sp>
    </p:spTree>
    <p:extLst>
      <p:ext uri="{BB962C8B-B14F-4D97-AF65-F5344CB8AC3E}">
        <p14:creationId xmlns:p14="http://schemas.microsoft.com/office/powerpoint/2010/main" val="56826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F1C6-3B8D-4A40-9A7C-7345C3DF6D74}"/>
              </a:ext>
            </a:extLst>
          </p:cNvPr>
          <p:cNvSpPr>
            <a:spLocks noGrp="1"/>
          </p:cNvSpPr>
          <p:nvPr>
            <p:ph type="title"/>
          </p:nvPr>
        </p:nvSpPr>
        <p:spPr/>
        <p:txBody>
          <a:bodyPr>
            <a:normAutofit/>
          </a:bodyPr>
          <a:lstStyle/>
          <a:p>
            <a:r>
              <a:rPr lang="en-US" dirty="0"/>
              <a:t>DataTypes</a:t>
            </a:r>
            <a:br>
              <a:rPr lang="en-US" dirty="0"/>
            </a:br>
            <a:r>
              <a:rPr lang="en-US" sz="1400" dirty="0">
                <a:hlinkClick r:id="rId2"/>
              </a:rPr>
              <a:t>https://docs.microsoft.com/en-us/dotnet/csharp/tour-of-csharp/types-and-variables</a:t>
            </a:r>
            <a:endParaRPr lang="en-US" dirty="0"/>
          </a:p>
        </p:txBody>
      </p:sp>
      <p:sp>
        <p:nvSpPr>
          <p:cNvPr id="4" name="Content Placeholder 3">
            <a:extLst>
              <a:ext uri="{FF2B5EF4-FFF2-40B4-BE49-F238E27FC236}">
                <a16:creationId xmlns:a16="http://schemas.microsoft.com/office/drawing/2014/main" id="{D81B89F3-56DB-4F19-B1F5-71DCAD1897A2}"/>
              </a:ext>
            </a:extLst>
          </p:cNvPr>
          <p:cNvSpPr>
            <a:spLocks noGrp="1"/>
          </p:cNvSpPr>
          <p:nvPr>
            <p:ph idx="1"/>
          </p:nvPr>
        </p:nvSpPr>
        <p:spPr>
          <a:xfrm>
            <a:off x="1096963" y="2108200"/>
            <a:ext cx="10058400" cy="3848233"/>
          </a:xfrm>
          <a:prstGeom prst="rect">
            <a:avLst/>
          </a:prstGeom>
        </p:spPr>
        <p:txBody>
          <a:bodyPr wrap="square">
            <a:spAutoFit/>
          </a:bodyPr>
          <a:lstStyle/>
          <a:p>
            <a:pPr marL="0" indent="0">
              <a:buNone/>
            </a:pPr>
            <a:r>
              <a:rPr lang="en-US" sz="2800" dirty="0">
                <a:latin typeface="Segoe UI" panose="020B0502040204020203" pitchFamily="34" charset="0"/>
              </a:rPr>
              <a:t>C# supports two kinds of variable types:</a:t>
            </a:r>
          </a:p>
          <a:p>
            <a:pPr>
              <a:buFont typeface="Arial" panose="020B0604020202020204" pitchFamily="34" charset="0"/>
              <a:buChar char="•"/>
            </a:pPr>
            <a:r>
              <a:rPr lang="en-US" sz="2800" dirty="0">
                <a:latin typeface="Segoe UI" panose="020B0502040204020203" pitchFamily="34" charset="0"/>
              </a:rPr>
              <a:t>Value types</a:t>
            </a:r>
          </a:p>
          <a:p>
            <a:pPr lvl="1">
              <a:buFont typeface="Arial" panose="020B0604020202020204" pitchFamily="34" charset="0"/>
              <a:buChar char="•"/>
            </a:pPr>
            <a:r>
              <a:rPr lang="en-US" sz="2400" dirty="0">
                <a:latin typeface="Segoe UI" panose="020B0502040204020203" pitchFamily="34" charset="0"/>
              </a:rPr>
              <a:t>These are the built-in primitive data types, such as char, int, and float, as well as user-defined types declared with struct.</a:t>
            </a:r>
          </a:p>
          <a:p>
            <a:pPr>
              <a:buFont typeface="Arial" panose="020B0604020202020204" pitchFamily="34" charset="0"/>
              <a:buChar char="•"/>
            </a:pPr>
            <a:r>
              <a:rPr lang="en-US" sz="2800" dirty="0">
                <a:latin typeface="Segoe UI" panose="020B0502040204020203" pitchFamily="34" charset="0"/>
              </a:rPr>
              <a:t>Reference types</a:t>
            </a:r>
          </a:p>
          <a:p>
            <a:pPr lvl="1">
              <a:buFont typeface="Arial" panose="020B0604020202020204" pitchFamily="34" charset="0"/>
              <a:buChar char="•"/>
            </a:pPr>
            <a:r>
              <a:rPr lang="en-US" sz="2400" dirty="0">
                <a:latin typeface="Segoe UI" panose="020B0502040204020203" pitchFamily="34" charset="0"/>
              </a:rPr>
              <a:t>Classes and other complex data types that are constructed from the primitive types. Variables of such types do not contain an instance of the type, but merely a reference to an instance.</a:t>
            </a:r>
            <a:endParaRPr lang="en-US" sz="2400" b="0" i="0" dirty="0">
              <a:effectLst/>
              <a:latin typeface="Segoe UI" panose="020B0502040204020203" pitchFamily="34" charset="0"/>
            </a:endParaRPr>
          </a:p>
        </p:txBody>
      </p:sp>
    </p:spTree>
    <p:extLst>
      <p:ext uri="{BB962C8B-B14F-4D97-AF65-F5344CB8AC3E}">
        <p14:creationId xmlns:p14="http://schemas.microsoft.com/office/powerpoint/2010/main" val="27827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5EE0-8A83-47D0-8814-31EAC3230D7F}"/>
              </a:ext>
            </a:extLst>
          </p:cNvPr>
          <p:cNvSpPr>
            <a:spLocks noGrp="1"/>
          </p:cNvSpPr>
          <p:nvPr>
            <p:ph type="title"/>
          </p:nvPr>
        </p:nvSpPr>
        <p:spPr>
          <a:xfrm>
            <a:off x="1097280" y="286603"/>
            <a:ext cx="10058400" cy="1416521"/>
          </a:xfrm>
        </p:spPr>
        <p:txBody>
          <a:bodyPr anchor="b">
            <a:normAutofit/>
          </a:bodyPr>
          <a:lstStyle/>
          <a:p>
            <a:r>
              <a:rPr lang="en-US" dirty="0"/>
              <a:t>Value Types – Simple Types</a:t>
            </a:r>
            <a:br>
              <a:rPr lang="en-US" dirty="0"/>
            </a:br>
            <a:r>
              <a:rPr lang="en-US" sz="1800" dirty="0">
                <a:hlinkClick r:id="rId2"/>
              </a:rPr>
              <a:t>https://docs.microsoft.com/en-us/dotnet/csharp/tour-of-csharp/types-and-variables</a:t>
            </a:r>
            <a:endParaRPr lang="en-US" dirty="0"/>
          </a:p>
        </p:txBody>
      </p:sp>
      <p:graphicFrame>
        <p:nvGraphicFramePr>
          <p:cNvPr id="5" name="Table 5">
            <a:extLst>
              <a:ext uri="{FF2B5EF4-FFF2-40B4-BE49-F238E27FC236}">
                <a16:creationId xmlns:a16="http://schemas.microsoft.com/office/drawing/2014/main" id="{B89176C4-92D4-4056-B890-6A42B63E1B13}"/>
              </a:ext>
            </a:extLst>
          </p:cNvPr>
          <p:cNvGraphicFramePr>
            <a:graphicFrameLocks noGrp="1"/>
          </p:cNvGraphicFramePr>
          <p:nvPr>
            <p:extLst>
              <p:ext uri="{D42A27DB-BD31-4B8C-83A1-F6EECF244321}">
                <p14:modId xmlns:p14="http://schemas.microsoft.com/office/powerpoint/2010/main" val="3371170903"/>
              </p:ext>
            </p:extLst>
          </p:nvPr>
        </p:nvGraphicFramePr>
        <p:xfrm>
          <a:off x="688864" y="2326330"/>
          <a:ext cx="5030186" cy="2137331"/>
        </p:xfrm>
        <a:graphic>
          <a:graphicData uri="http://schemas.openxmlformats.org/drawingml/2006/table">
            <a:tbl>
              <a:tblPr firstRow="1" bandRow="1">
                <a:tableStyleId>{5C22544A-7EE6-4342-B048-85BDC9FD1C3A}</a:tableStyleId>
              </a:tblPr>
              <a:tblGrid>
                <a:gridCol w="1745448">
                  <a:extLst>
                    <a:ext uri="{9D8B030D-6E8A-4147-A177-3AD203B41FA5}">
                      <a16:colId xmlns:a16="http://schemas.microsoft.com/office/drawing/2014/main" val="1443148695"/>
                    </a:ext>
                  </a:extLst>
                </a:gridCol>
                <a:gridCol w="3284738">
                  <a:extLst>
                    <a:ext uri="{9D8B030D-6E8A-4147-A177-3AD203B41FA5}">
                      <a16:colId xmlns:a16="http://schemas.microsoft.com/office/drawing/2014/main" val="2631637590"/>
                    </a:ext>
                  </a:extLst>
                </a:gridCol>
              </a:tblGrid>
              <a:tr h="384731">
                <a:tc>
                  <a:txBody>
                    <a:bodyPr/>
                    <a:lstStyle/>
                    <a:p>
                      <a:r>
                        <a:rPr lang="en-US" dirty="0"/>
                        <a:t>Signed Integral</a:t>
                      </a:r>
                    </a:p>
                  </a:txBody>
                  <a:tcPr/>
                </a:tc>
                <a:tc>
                  <a:txBody>
                    <a:bodyPr/>
                    <a:lstStyle/>
                    <a:p>
                      <a:r>
                        <a:rPr lang="en-US" dirty="0"/>
                        <a:t>values</a:t>
                      </a:r>
                    </a:p>
                  </a:txBody>
                  <a:tcPr/>
                </a:tc>
                <a:extLst>
                  <a:ext uri="{0D108BD9-81ED-4DB2-BD59-A6C34878D82A}">
                    <a16:rowId xmlns:a16="http://schemas.microsoft.com/office/drawing/2014/main" val="3078801446"/>
                  </a:ext>
                </a:extLst>
              </a:tr>
              <a:tr h="370840">
                <a:tc>
                  <a:txBody>
                    <a:bodyPr/>
                    <a:lstStyle/>
                    <a:p>
                      <a:r>
                        <a:rPr lang="en-US" dirty="0" err="1"/>
                        <a:t>Sbyte</a:t>
                      </a:r>
                      <a:endParaRPr lang="en-US" dirty="0"/>
                    </a:p>
                  </a:txBody>
                  <a:tcPr/>
                </a:tc>
                <a:tc>
                  <a:txBody>
                    <a:bodyPr/>
                    <a:lstStyle/>
                    <a:p>
                      <a:r>
                        <a:rPr kumimoji="0" lang="en-US" altLang="en-US" sz="1800" b="0" i="0" u="none" strike="noStrike" cap="none" normalizeH="0" baseline="0" dirty="0">
                          <a:ln>
                            <a:noFill/>
                          </a:ln>
                          <a:solidFill>
                            <a:schemeClr val="tx1"/>
                          </a:solidFill>
                          <a:effectLst/>
                          <a:latin typeface="SFMono-Regular"/>
                          <a:cs typeface="Segoe UI" panose="020B0502040204020203" pitchFamily="34" charset="0"/>
                        </a:rPr>
                        <a:t>-128 to 127</a:t>
                      </a:r>
                      <a:endParaRPr lang="en-US" dirty="0"/>
                    </a:p>
                  </a:txBody>
                  <a:tcPr/>
                </a:tc>
                <a:extLst>
                  <a:ext uri="{0D108BD9-81ED-4DB2-BD59-A6C34878D82A}">
                    <a16:rowId xmlns:a16="http://schemas.microsoft.com/office/drawing/2014/main" val="1945903538"/>
                  </a:ext>
                </a:extLst>
              </a:tr>
              <a:tr h="370840">
                <a:tc>
                  <a:txBody>
                    <a:bodyPr/>
                    <a:lstStyle/>
                    <a:p>
                      <a:r>
                        <a:rPr lang="en-US" dirty="0"/>
                        <a:t>Short</a:t>
                      </a:r>
                    </a:p>
                  </a:txBody>
                  <a:tcPr/>
                </a:tc>
                <a:tc>
                  <a:txBody>
                    <a:bodyPr/>
                    <a:lstStyle/>
                    <a:p>
                      <a:r>
                        <a:rPr lang="en-US" dirty="0"/>
                        <a:t>-32768 to 32767</a:t>
                      </a:r>
                    </a:p>
                  </a:txBody>
                  <a:tcPr/>
                </a:tc>
                <a:extLst>
                  <a:ext uri="{0D108BD9-81ED-4DB2-BD59-A6C34878D82A}">
                    <a16:rowId xmlns:a16="http://schemas.microsoft.com/office/drawing/2014/main" val="2449813955"/>
                  </a:ext>
                </a:extLst>
              </a:tr>
              <a:tr h="370840">
                <a:tc>
                  <a:txBody>
                    <a:bodyPr/>
                    <a:lstStyle/>
                    <a:p>
                      <a:r>
                        <a:rPr lang="en-US" dirty="0"/>
                        <a:t>Int</a:t>
                      </a:r>
                    </a:p>
                  </a:txBody>
                  <a:tcPr/>
                </a:tc>
                <a:tc>
                  <a:txBody>
                    <a:bodyPr/>
                    <a:lstStyle/>
                    <a:p>
                      <a:r>
                        <a:rPr lang="en-US" dirty="0"/>
                        <a:t>-2147483648 to 2147483647</a:t>
                      </a:r>
                    </a:p>
                  </a:txBody>
                  <a:tcPr/>
                </a:tc>
                <a:extLst>
                  <a:ext uri="{0D108BD9-81ED-4DB2-BD59-A6C34878D82A}">
                    <a16:rowId xmlns:a16="http://schemas.microsoft.com/office/drawing/2014/main" val="2320126178"/>
                  </a:ext>
                </a:extLst>
              </a:tr>
              <a:tr h="370840">
                <a:tc>
                  <a:txBody>
                    <a:bodyPr/>
                    <a:lstStyle/>
                    <a:p>
                      <a:r>
                        <a:rPr lang="en-US" dirty="0"/>
                        <a:t>Long</a:t>
                      </a:r>
                    </a:p>
                  </a:txBody>
                  <a:tcPr/>
                </a:tc>
                <a:tc>
                  <a:txBody>
                    <a:bodyPr/>
                    <a:lstStyle/>
                    <a:p>
                      <a:r>
                        <a:rPr lang="en-US" dirty="0"/>
                        <a:t>-9223372036854775808 to 9223372036854775807</a:t>
                      </a:r>
                    </a:p>
                  </a:txBody>
                  <a:tcPr/>
                </a:tc>
                <a:extLst>
                  <a:ext uri="{0D108BD9-81ED-4DB2-BD59-A6C34878D82A}">
                    <a16:rowId xmlns:a16="http://schemas.microsoft.com/office/drawing/2014/main" val="2580995542"/>
                  </a:ext>
                </a:extLst>
              </a:tr>
            </a:tbl>
          </a:graphicData>
        </a:graphic>
      </p:graphicFrame>
      <p:graphicFrame>
        <p:nvGraphicFramePr>
          <p:cNvPr id="7" name="Table 7">
            <a:extLst>
              <a:ext uri="{FF2B5EF4-FFF2-40B4-BE49-F238E27FC236}">
                <a16:creationId xmlns:a16="http://schemas.microsoft.com/office/drawing/2014/main" id="{C00D48F2-835C-4F22-AC38-2B578DC19E05}"/>
              </a:ext>
            </a:extLst>
          </p:cNvPr>
          <p:cNvGraphicFramePr>
            <a:graphicFrameLocks noGrp="1"/>
          </p:cNvGraphicFramePr>
          <p:nvPr>
            <p:extLst>
              <p:ext uri="{D42A27DB-BD31-4B8C-83A1-F6EECF244321}">
                <p14:modId xmlns:p14="http://schemas.microsoft.com/office/powerpoint/2010/main" val="2254288890"/>
              </p:ext>
            </p:extLst>
          </p:nvPr>
        </p:nvGraphicFramePr>
        <p:xfrm>
          <a:off x="6171784" y="2326330"/>
          <a:ext cx="5290718" cy="1854200"/>
        </p:xfrm>
        <a:graphic>
          <a:graphicData uri="http://schemas.openxmlformats.org/drawingml/2006/table">
            <a:tbl>
              <a:tblPr firstRow="1" bandRow="1">
                <a:tableStyleId>{5C22544A-7EE6-4342-B048-85BDC9FD1C3A}</a:tableStyleId>
              </a:tblPr>
              <a:tblGrid>
                <a:gridCol w="1927806">
                  <a:extLst>
                    <a:ext uri="{9D8B030D-6E8A-4147-A177-3AD203B41FA5}">
                      <a16:colId xmlns:a16="http://schemas.microsoft.com/office/drawing/2014/main" val="2544363854"/>
                    </a:ext>
                  </a:extLst>
                </a:gridCol>
                <a:gridCol w="3362912">
                  <a:extLst>
                    <a:ext uri="{9D8B030D-6E8A-4147-A177-3AD203B41FA5}">
                      <a16:colId xmlns:a16="http://schemas.microsoft.com/office/drawing/2014/main" val="2097611783"/>
                    </a:ext>
                  </a:extLst>
                </a:gridCol>
              </a:tblGrid>
              <a:tr h="370840">
                <a:tc>
                  <a:txBody>
                    <a:bodyPr/>
                    <a:lstStyle/>
                    <a:p>
                      <a:r>
                        <a:rPr lang="en-US" dirty="0"/>
                        <a:t>Unsigned Integral</a:t>
                      </a:r>
                    </a:p>
                  </a:txBody>
                  <a:tcPr/>
                </a:tc>
                <a:tc>
                  <a:txBody>
                    <a:bodyPr/>
                    <a:lstStyle/>
                    <a:p>
                      <a:r>
                        <a:rPr lang="en-US" dirty="0"/>
                        <a:t>values</a:t>
                      </a:r>
                    </a:p>
                  </a:txBody>
                  <a:tcPr/>
                </a:tc>
                <a:extLst>
                  <a:ext uri="{0D108BD9-81ED-4DB2-BD59-A6C34878D82A}">
                    <a16:rowId xmlns:a16="http://schemas.microsoft.com/office/drawing/2014/main" val="3326186054"/>
                  </a:ext>
                </a:extLst>
              </a:tr>
              <a:tr h="370840">
                <a:tc>
                  <a:txBody>
                    <a:bodyPr/>
                    <a:lstStyle/>
                    <a:p>
                      <a:r>
                        <a:rPr lang="en-US" dirty="0"/>
                        <a:t>Byte</a:t>
                      </a:r>
                    </a:p>
                  </a:txBody>
                  <a:tcPr/>
                </a:tc>
                <a:tc>
                  <a:txBody>
                    <a:bodyPr/>
                    <a:lstStyle/>
                    <a:p>
                      <a:r>
                        <a:rPr lang="en-US" dirty="0"/>
                        <a:t>0 to 255</a:t>
                      </a:r>
                    </a:p>
                  </a:txBody>
                  <a:tcPr/>
                </a:tc>
                <a:extLst>
                  <a:ext uri="{0D108BD9-81ED-4DB2-BD59-A6C34878D82A}">
                    <a16:rowId xmlns:a16="http://schemas.microsoft.com/office/drawing/2014/main" val="3992587750"/>
                  </a:ext>
                </a:extLst>
              </a:tr>
              <a:tr h="370840">
                <a:tc>
                  <a:txBody>
                    <a:bodyPr/>
                    <a:lstStyle/>
                    <a:p>
                      <a:r>
                        <a:rPr lang="en-US" dirty="0" err="1"/>
                        <a:t>Ushort</a:t>
                      </a:r>
                      <a:endParaRPr lang="en-US" dirty="0"/>
                    </a:p>
                  </a:txBody>
                  <a:tcPr/>
                </a:tc>
                <a:tc>
                  <a:txBody>
                    <a:bodyPr/>
                    <a:lstStyle/>
                    <a:p>
                      <a:r>
                        <a:rPr lang="en-US" sz="1800" b="0" i="0" kern="1200" dirty="0">
                          <a:solidFill>
                            <a:schemeClr val="dk1"/>
                          </a:solidFill>
                          <a:effectLst/>
                          <a:latin typeface="+mn-lt"/>
                          <a:ea typeface="+mn-ea"/>
                          <a:cs typeface="+mn-cs"/>
                        </a:rPr>
                        <a:t>0 to 65535</a:t>
                      </a:r>
                      <a:endParaRPr lang="en-US" dirty="0"/>
                    </a:p>
                  </a:txBody>
                  <a:tcPr/>
                </a:tc>
                <a:extLst>
                  <a:ext uri="{0D108BD9-81ED-4DB2-BD59-A6C34878D82A}">
                    <a16:rowId xmlns:a16="http://schemas.microsoft.com/office/drawing/2014/main" val="1782003919"/>
                  </a:ext>
                </a:extLst>
              </a:tr>
              <a:tr h="370840">
                <a:tc>
                  <a:txBody>
                    <a:bodyPr/>
                    <a:lstStyle/>
                    <a:p>
                      <a:r>
                        <a:rPr lang="en-US" dirty="0" err="1"/>
                        <a:t>Uint</a:t>
                      </a:r>
                      <a:endParaRPr lang="en-US" dirty="0"/>
                    </a:p>
                  </a:txBody>
                  <a:tcPr/>
                </a:tc>
                <a:tc>
                  <a:txBody>
                    <a:bodyPr/>
                    <a:lstStyle/>
                    <a:p>
                      <a:r>
                        <a:rPr lang="en-US" sz="1800" b="0" i="0" kern="1200" dirty="0">
                          <a:solidFill>
                            <a:schemeClr val="dk1"/>
                          </a:solidFill>
                          <a:effectLst/>
                          <a:latin typeface="+mn-lt"/>
                          <a:ea typeface="+mn-ea"/>
                          <a:cs typeface="+mn-cs"/>
                        </a:rPr>
                        <a:t>0 to 4294967295</a:t>
                      </a:r>
                      <a:endParaRPr lang="en-US" dirty="0"/>
                    </a:p>
                  </a:txBody>
                  <a:tcPr/>
                </a:tc>
                <a:extLst>
                  <a:ext uri="{0D108BD9-81ED-4DB2-BD59-A6C34878D82A}">
                    <a16:rowId xmlns:a16="http://schemas.microsoft.com/office/drawing/2014/main" val="2334631982"/>
                  </a:ext>
                </a:extLst>
              </a:tr>
              <a:tr h="370840">
                <a:tc>
                  <a:txBody>
                    <a:bodyPr/>
                    <a:lstStyle/>
                    <a:p>
                      <a:r>
                        <a:rPr lang="en-US" dirty="0" err="1"/>
                        <a:t>Ulong</a:t>
                      </a:r>
                      <a:endParaRPr lang="en-US" dirty="0"/>
                    </a:p>
                  </a:txBody>
                  <a:tcPr/>
                </a:tc>
                <a:tc>
                  <a:txBody>
                    <a:bodyPr/>
                    <a:lstStyle/>
                    <a:p>
                      <a:r>
                        <a:rPr lang="en-US" sz="1800" b="0" i="0" kern="1200" dirty="0">
                          <a:solidFill>
                            <a:schemeClr val="dk1"/>
                          </a:solidFill>
                          <a:effectLst/>
                          <a:latin typeface="+mn-lt"/>
                          <a:ea typeface="+mn-ea"/>
                          <a:cs typeface="+mn-cs"/>
                        </a:rPr>
                        <a:t>0 to 18446744073709551615</a:t>
                      </a:r>
                      <a:endParaRPr lang="en-US" dirty="0"/>
                    </a:p>
                  </a:txBody>
                  <a:tcPr/>
                </a:tc>
                <a:extLst>
                  <a:ext uri="{0D108BD9-81ED-4DB2-BD59-A6C34878D82A}">
                    <a16:rowId xmlns:a16="http://schemas.microsoft.com/office/drawing/2014/main" val="32580538"/>
                  </a:ext>
                </a:extLst>
              </a:tr>
            </a:tbl>
          </a:graphicData>
        </a:graphic>
      </p:graphicFrame>
    </p:spTree>
    <p:extLst>
      <p:ext uri="{BB962C8B-B14F-4D97-AF65-F5344CB8AC3E}">
        <p14:creationId xmlns:p14="http://schemas.microsoft.com/office/powerpoint/2010/main" val="203183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5B33-F289-4E9C-81BA-6E433C6EC7D3}"/>
              </a:ext>
            </a:extLst>
          </p:cNvPr>
          <p:cNvSpPr>
            <a:spLocks noGrp="1"/>
          </p:cNvSpPr>
          <p:nvPr>
            <p:ph type="title"/>
          </p:nvPr>
        </p:nvSpPr>
        <p:spPr/>
        <p:txBody>
          <a:bodyPr/>
          <a:lstStyle/>
          <a:p>
            <a:r>
              <a:rPr lang="en-US" dirty="0"/>
              <a:t>Value Types – Simple Types</a:t>
            </a:r>
          </a:p>
        </p:txBody>
      </p:sp>
      <p:graphicFrame>
        <p:nvGraphicFramePr>
          <p:cNvPr id="5" name="Table 12">
            <a:extLst>
              <a:ext uri="{FF2B5EF4-FFF2-40B4-BE49-F238E27FC236}">
                <a16:creationId xmlns:a16="http://schemas.microsoft.com/office/drawing/2014/main" id="{0A1CA608-E4AA-415B-ADC2-BBC90A7CFD49}"/>
              </a:ext>
            </a:extLst>
          </p:cNvPr>
          <p:cNvGraphicFramePr>
            <a:graphicFrameLocks noGrp="1"/>
          </p:cNvGraphicFramePr>
          <p:nvPr>
            <p:extLst>
              <p:ext uri="{D42A27DB-BD31-4B8C-83A1-F6EECF244321}">
                <p14:modId xmlns:p14="http://schemas.microsoft.com/office/powerpoint/2010/main" val="2142754350"/>
              </p:ext>
            </p:extLst>
          </p:nvPr>
        </p:nvGraphicFramePr>
        <p:xfrm>
          <a:off x="537184" y="2170971"/>
          <a:ext cx="3813798" cy="731520"/>
        </p:xfrm>
        <a:graphic>
          <a:graphicData uri="http://schemas.openxmlformats.org/drawingml/2006/table">
            <a:tbl>
              <a:tblPr firstRow="1" bandRow="1">
                <a:tableStyleId>{5C22544A-7EE6-4342-B048-85BDC9FD1C3A}</a:tableStyleId>
              </a:tblPr>
              <a:tblGrid>
                <a:gridCol w="2145343">
                  <a:extLst>
                    <a:ext uri="{9D8B030D-6E8A-4147-A177-3AD203B41FA5}">
                      <a16:colId xmlns:a16="http://schemas.microsoft.com/office/drawing/2014/main" val="3049416735"/>
                    </a:ext>
                  </a:extLst>
                </a:gridCol>
                <a:gridCol w="1668455">
                  <a:extLst>
                    <a:ext uri="{9D8B030D-6E8A-4147-A177-3AD203B41FA5}">
                      <a16:colId xmlns:a16="http://schemas.microsoft.com/office/drawing/2014/main" val="1129705916"/>
                    </a:ext>
                  </a:extLst>
                </a:gridCol>
              </a:tblGrid>
              <a:tr h="286115">
                <a:tc>
                  <a:txBody>
                    <a:bodyPr/>
                    <a:lstStyle/>
                    <a:p>
                      <a:r>
                        <a:rPr lang="en-US" dirty="0"/>
                        <a:t>Unicode Characters</a:t>
                      </a:r>
                    </a:p>
                  </a:txBody>
                  <a:tcPr/>
                </a:tc>
                <a:tc>
                  <a:txBody>
                    <a:bodyPr/>
                    <a:lstStyle/>
                    <a:p>
                      <a:r>
                        <a:rPr lang="en-US" dirty="0"/>
                        <a:t>value</a:t>
                      </a:r>
                    </a:p>
                  </a:txBody>
                  <a:tcPr/>
                </a:tc>
                <a:extLst>
                  <a:ext uri="{0D108BD9-81ED-4DB2-BD59-A6C34878D82A}">
                    <a16:rowId xmlns:a16="http://schemas.microsoft.com/office/drawing/2014/main" val="2453124243"/>
                  </a:ext>
                </a:extLst>
              </a:tr>
              <a:tr h="286115">
                <a:tc>
                  <a:txBody>
                    <a:bodyPr/>
                    <a:lstStyle/>
                    <a:p>
                      <a:r>
                        <a:rPr lang="en-US" dirty="0"/>
                        <a:t>char</a:t>
                      </a:r>
                    </a:p>
                  </a:txBody>
                  <a:tcPr/>
                </a:tc>
                <a:tc>
                  <a:txBody>
                    <a:bodyPr/>
                    <a:lstStyle/>
                    <a:p>
                      <a:r>
                        <a:rPr lang="en-US" sz="1800" b="0" i="0" kern="1200" dirty="0">
                          <a:solidFill>
                            <a:schemeClr val="dk1"/>
                          </a:solidFill>
                          <a:effectLst/>
                          <a:latin typeface="+mn-lt"/>
                          <a:ea typeface="+mn-ea"/>
                          <a:cs typeface="+mn-cs"/>
                        </a:rPr>
                        <a:t>0 and 65535</a:t>
                      </a:r>
                      <a:endParaRPr lang="en-US" dirty="0"/>
                    </a:p>
                  </a:txBody>
                  <a:tcPr/>
                </a:tc>
                <a:extLst>
                  <a:ext uri="{0D108BD9-81ED-4DB2-BD59-A6C34878D82A}">
                    <a16:rowId xmlns:a16="http://schemas.microsoft.com/office/drawing/2014/main" val="2830711656"/>
                  </a:ext>
                </a:extLst>
              </a:tr>
            </a:tbl>
          </a:graphicData>
        </a:graphic>
      </p:graphicFrame>
      <p:graphicFrame>
        <p:nvGraphicFramePr>
          <p:cNvPr id="6" name="Table 14">
            <a:extLst>
              <a:ext uri="{FF2B5EF4-FFF2-40B4-BE49-F238E27FC236}">
                <a16:creationId xmlns:a16="http://schemas.microsoft.com/office/drawing/2014/main" id="{D40CC4EE-9134-4004-B1D9-390786283D8F}"/>
              </a:ext>
            </a:extLst>
          </p:cNvPr>
          <p:cNvGraphicFramePr>
            <a:graphicFrameLocks noGrp="1"/>
          </p:cNvGraphicFramePr>
          <p:nvPr>
            <p:extLst>
              <p:ext uri="{D42A27DB-BD31-4B8C-83A1-F6EECF244321}">
                <p14:modId xmlns:p14="http://schemas.microsoft.com/office/powerpoint/2010/main" val="1299281147"/>
              </p:ext>
            </p:extLst>
          </p:nvPr>
        </p:nvGraphicFramePr>
        <p:xfrm>
          <a:off x="525631" y="3107841"/>
          <a:ext cx="7259346" cy="1651000"/>
        </p:xfrm>
        <a:graphic>
          <a:graphicData uri="http://schemas.openxmlformats.org/drawingml/2006/table">
            <a:tbl>
              <a:tblPr firstRow="1" bandRow="1">
                <a:tableStyleId>{5C22544A-7EE6-4342-B048-85BDC9FD1C3A}</a:tableStyleId>
              </a:tblPr>
              <a:tblGrid>
                <a:gridCol w="2765350">
                  <a:extLst>
                    <a:ext uri="{9D8B030D-6E8A-4147-A177-3AD203B41FA5}">
                      <a16:colId xmlns:a16="http://schemas.microsoft.com/office/drawing/2014/main" val="1636443770"/>
                    </a:ext>
                  </a:extLst>
                </a:gridCol>
                <a:gridCol w="4493996">
                  <a:extLst>
                    <a:ext uri="{9D8B030D-6E8A-4147-A177-3AD203B41FA5}">
                      <a16:colId xmlns:a16="http://schemas.microsoft.com/office/drawing/2014/main" val="1244980193"/>
                    </a:ext>
                  </a:extLst>
                </a:gridCol>
              </a:tblGrid>
              <a:tr h="370840">
                <a:tc>
                  <a:txBody>
                    <a:bodyPr/>
                    <a:lstStyle/>
                    <a:p>
                      <a:r>
                        <a:rPr lang="en-US" dirty="0"/>
                        <a:t>IEEE binary floating-point</a:t>
                      </a:r>
                    </a:p>
                  </a:txBody>
                  <a:tcPr/>
                </a:tc>
                <a:tc>
                  <a:txBody>
                    <a:bodyPr/>
                    <a:lstStyle/>
                    <a:p>
                      <a:r>
                        <a:rPr lang="en-US" dirty="0"/>
                        <a:t>values</a:t>
                      </a:r>
                    </a:p>
                  </a:txBody>
                  <a:tcPr/>
                </a:tc>
                <a:extLst>
                  <a:ext uri="{0D108BD9-81ED-4DB2-BD59-A6C34878D82A}">
                    <a16:rowId xmlns:a16="http://schemas.microsoft.com/office/drawing/2014/main" val="736073262"/>
                  </a:ext>
                </a:extLst>
              </a:tr>
              <a:tr h="370840">
                <a:tc>
                  <a:txBody>
                    <a:bodyPr/>
                    <a:lstStyle/>
                    <a:p>
                      <a:r>
                        <a:rPr lang="en-US" dirty="0"/>
                        <a:t>float</a:t>
                      </a:r>
                    </a:p>
                  </a:txBody>
                  <a:tcPr/>
                </a:tc>
                <a:tc>
                  <a:txBody>
                    <a:bodyPr/>
                    <a:lstStyle/>
                    <a:p>
                      <a:r>
                        <a:rPr lang="en-US" sz="1800" b="0" i="0" kern="1200" dirty="0">
                          <a:solidFill>
                            <a:schemeClr val="dk1"/>
                          </a:solidFill>
                          <a:effectLst/>
                          <a:latin typeface="+mn-lt"/>
                          <a:ea typeface="+mn-ea"/>
                          <a:cs typeface="+mn-cs"/>
                        </a:rPr>
                        <a:t>Approx. </a:t>
                      </a:r>
                      <a:r>
                        <a:rPr lang="en-US" dirty="0"/>
                        <a:t>1.5 * 10^-45 </a:t>
                      </a:r>
                      <a:r>
                        <a:rPr lang="en-US" sz="1800" b="0" i="0" kern="1200" dirty="0">
                          <a:solidFill>
                            <a:schemeClr val="dk1"/>
                          </a:solidFill>
                          <a:effectLst/>
                          <a:latin typeface="+mn-lt"/>
                          <a:ea typeface="+mn-ea"/>
                          <a:cs typeface="+mn-cs"/>
                        </a:rPr>
                        <a:t>to </a:t>
                      </a:r>
                      <a:r>
                        <a:rPr lang="en-US" dirty="0"/>
                        <a:t>3.4 * 10^38 </a:t>
                      </a:r>
                      <a:r>
                        <a:rPr lang="en-US" sz="1800" b="0" i="0" kern="1200" dirty="0">
                          <a:solidFill>
                            <a:schemeClr val="dk1"/>
                          </a:solidFill>
                          <a:effectLst/>
                          <a:latin typeface="+mn-lt"/>
                          <a:ea typeface="+mn-ea"/>
                          <a:cs typeface="+mn-cs"/>
                        </a:rPr>
                        <a:t>with precision of 7 digits.</a:t>
                      </a:r>
                      <a:endParaRPr lang="en-US" dirty="0"/>
                    </a:p>
                  </a:txBody>
                  <a:tcPr/>
                </a:tc>
                <a:extLst>
                  <a:ext uri="{0D108BD9-81ED-4DB2-BD59-A6C34878D82A}">
                    <a16:rowId xmlns:a16="http://schemas.microsoft.com/office/drawing/2014/main" val="1794542386"/>
                  </a:ext>
                </a:extLst>
              </a:tr>
              <a:tr h="370840">
                <a:tc>
                  <a:txBody>
                    <a:bodyPr/>
                    <a:lstStyle/>
                    <a:p>
                      <a:r>
                        <a:rPr lang="en-US" dirty="0"/>
                        <a:t>double</a:t>
                      </a:r>
                    </a:p>
                  </a:txBody>
                  <a:tcPr/>
                </a:tc>
                <a:tc>
                  <a:txBody>
                    <a:bodyPr/>
                    <a:lstStyle/>
                    <a:p>
                      <a:r>
                        <a:rPr lang="en-US" sz="1800" b="0" i="0" kern="1200" dirty="0">
                          <a:solidFill>
                            <a:schemeClr val="dk1"/>
                          </a:solidFill>
                          <a:effectLst/>
                          <a:latin typeface="+mn-lt"/>
                          <a:ea typeface="+mn-ea"/>
                          <a:cs typeface="+mn-cs"/>
                        </a:rPr>
                        <a:t>Approx. </a:t>
                      </a:r>
                      <a:r>
                        <a:rPr lang="en-US" dirty="0"/>
                        <a:t>5.0 * 10^-324</a:t>
                      </a:r>
                      <a:r>
                        <a:rPr lang="en-US" sz="1800" b="0" i="0" kern="1200" dirty="0">
                          <a:solidFill>
                            <a:schemeClr val="dk1"/>
                          </a:solidFill>
                          <a:effectLst/>
                          <a:latin typeface="+mn-lt"/>
                          <a:ea typeface="+mn-ea"/>
                          <a:cs typeface="+mn-cs"/>
                        </a:rPr>
                        <a:t> to </a:t>
                      </a:r>
                      <a:r>
                        <a:rPr lang="en-US" dirty="0"/>
                        <a:t>1.7 × 10^308 </a:t>
                      </a:r>
                      <a:r>
                        <a:rPr lang="en-US" sz="1800" b="0" i="0" kern="1200" dirty="0">
                          <a:solidFill>
                            <a:schemeClr val="dk1"/>
                          </a:solidFill>
                          <a:effectLst/>
                          <a:latin typeface="+mn-lt"/>
                          <a:ea typeface="+mn-ea"/>
                          <a:cs typeface="+mn-cs"/>
                        </a:rPr>
                        <a:t>with precision of 15-16 digits.</a:t>
                      </a:r>
                      <a:endParaRPr lang="en-US" dirty="0"/>
                    </a:p>
                  </a:txBody>
                  <a:tcPr/>
                </a:tc>
                <a:extLst>
                  <a:ext uri="{0D108BD9-81ED-4DB2-BD59-A6C34878D82A}">
                    <a16:rowId xmlns:a16="http://schemas.microsoft.com/office/drawing/2014/main" val="4114367217"/>
                  </a:ext>
                </a:extLst>
              </a:tr>
            </a:tbl>
          </a:graphicData>
        </a:graphic>
      </p:graphicFrame>
      <p:graphicFrame>
        <p:nvGraphicFramePr>
          <p:cNvPr id="7" name="Table 16">
            <a:extLst>
              <a:ext uri="{FF2B5EF4-FFF2-40B4-BE49-F238E27FC236}">
                <a16:creationId xmlns:a16="http://schemas.microsoft.com/office/drawing/2014/main" id="{4B2F884A-F77D-48A1-A557-25B13BBC0116}"/>
              </a:ext>
            </a:extLst>
          </p:cNvPr>
          <p:cNvGraphicFramePr>
            <a:graphicFrameLocks noGrp="1"/>
          </p:cNvGraphicFramePr>
          <p:nvPr>
            <p:extLst>
              <p:ext uri="{D42A27DB-BD31-4B8C-83A1-F6EECF244321}">
                <p14:modId xmlns:p14="http://schemas.microsoft.com/office/powerpoint/2010/main" val="1714885628"/>
              </p:ext>
            </p:extLst>
          </p:nvPr>
        </p:nvGraphicFramePr>
        <p:xfrm>
          <a:off x="525631" y="4964191"/>
          <a:ext cx="7562994" cy="1010920"/>
        </p:xfrm>
        <a:graphic>
          <a:graphicData uri="http://schemas.openxmlformats.org/drawingml/2006/table">
            <a:tbl>
              <a:tblPr firstRow="1" bandRow="1">
                <a:tableStyleId>{5C22544A-7EE6-4342-B048-85BDC9FD1C3A}</a:tableStyleId>
              </a:tblPr>
              <a:tblGrid>
                <a:gridCol w="3781497">
                  <a:extLst>
                    <a:ext uri="{9D8B030D-6E8A-4147-A177-3AD203B41FA5}">
                      <a16:colId xmlns:a16="http://schemas.microsoft.com/office/drawing/2014/main" val="3166317555"/>
                    </a:ext>
                  </a:extLst>
                </a:gridCol>
                <a:gridCol w="3781497">
                  <a:extLst>
                    <a:ext uri="{9D8B030D-6E8A-4147-A177-3AD203B41FA5}">
                      <a16:colId xmlns:a16="http://schemas.microsoft.com/office/drawing/2014/main" val="1354566281"/>
                    </a:ext>
                  </a:extLst>
                </a:gridCol>
              </a:tblGrid>
              <a:tr h="370840">
                <a:tc>
                  <a:txBody>
                    <a:bodyPr/>
                    <a:lstStyle/>
                    <a:p>
                      <a:r>
                        <a:rPr lang="en-US" dirty="0"/>
                        <a:t>High-precision decimal floating-point</a:t>
                      </a:r>
                    </a:p>
                  </a:txBody>
                  <a:tcPr/>
                </a:tc>
                <a:tc>
                  <a:txBody>
                    <a:bodyPr/>
                    <a:lstStyle/>
                    <a:p>
                      <a:r>
                        <a:rPr lang="en-US" dirty="0"/>
                        <a:t>Values</a:t>
                      </a:r>
                    </a:p>
                  </a:txBody>
                  <a:tcPr/>
                </a:tc>
                <a:extLst>
                  <a:ext uri="{0D108BD9-81ED-4DB2-BD59-A6C34878D82A}">
                    <a16:rowId xmlns:a16="http://schemas.microsoft.com/office/drawing/2014/main" val="1425958787"/>
                  </a:ext>
                </a:extLst>
              </a:tr>
              <a:tr h="370840">
                <a:tc>
                  <a:txBody>
                    <a:bodyPr/>
                    <a:lstStyle/>
                    <a:p>
                      <a:r>
                        <a:rPr lang="en-US" dirty="0"/>
                        <a:t>decimal</a:t>
                      </a:r>
                    </a:p>
                  </a:txBody>
                  <a:tcPr/>
                </a:tc>
                <a:tc>
                  <a:txBody>
                    <a:bodyPr/>
                    <a:lstStyle/>
                    <a:p>
                      <a:r>
                        <a:rPr lang="en-US" dirty="0"/>
                        <a:t>1.0 * 10^-28</a:t>
                      </a:r>
                      <a:r>
                        <a:rPr lang="en-US" sz="1800" b="0" i="0" kern="1200" dirty="0">
                          <a:solidFill>
                            <a:schemeClr val="dk1"/>
                          </a:solidFill>
                          <a:effectLst/>
                          <a:latin typeface="+mn-lt"/>
                          <a:ea typeface="+mn-ea"/>
                          <a:cs typeface="+mn-cs"/>
                        </a:rPr>
                        <a:t> to approx. </a:t>
                      </a:r>
                      <a:r>
                        <a:rPr lang="en-US" dirty="0"/>
                        <a:t>7.9 * 10^28 </a:t>
                      </a:r>
                      <a:r>
                        <a:rPr lang="en-US" sz="1800" b="0" i="0" kern="1200" dirty="0">
                          <a:solidFill>
                            <a:schemeClr val="dk1"/>
                          </a:solidFill>
                          <a:effectLst/>
                          <a:latin typeface="+mn-lt"/>
                          <a:ea typeface="+mn-ea"/>
                          <a:cs typeface="+mn-cs"/>
                        </a:rPr>
                        <a:t>with 28-29 significant digits</a:t>
                      </a:r>
                      <a:endParaRPr lang="en-US" dirty="0"/>
                    </a:p>
                  </a:txBody>
                  <a:tcPr/>
                </a:tc>
                <a:extLst>
                  <a:ext uri="{0D108BD9-81ED-4DB2-BD59-A6C34878D82A}">
                    <a16:rowId xmlns:a16="http://schemas.microsoft.com/office/drawing/2014/main" val="2050536652"/>
                  </a:ext>
                </a:extLst>
              </a:tr>
            </a:tbl>
          </a:graphicData>
        </a:graphic>
      </p:graphicFrame>
      <p:graphicFrame>
        <p:nvGraphicFramePr>
          <p:cNvPr id="8" name="Table 8">
            <a:extLst>
              <a:ext uri="{FF2B5EF4-FFF2-40B4-BE49-F238E27FC236}">
                <a16:creationId xmlns:a16="http://schemas.microsoft.com/office/drawing/2014/main" id="{56BD03B3-2083-429F-9FA4-32712430645F}"/>
              </a:ext>
            </a:extLst>
          </p:cNvPr>
          <p:cNvGraphicFramePr>
            <a:graphicFrameLocks noGrp="1"/>
          </p:cNvGraphicFramePr>
          <p:nvPr>
            <p:extLst>
              <p:ext uri="{D42A27DB-BD31-4B8C-83A1-F6EECF244321}">
                <p14:modId xmlns:p14="http://schemas.microsoft.com/office/powerpoint/2010/main" val="1707433395"/>
              </p:ext>
            </p:extLst>
          </p:nvPr>
        </p:nvGraphicFramePr>
        <p:xfrm>
          <a:off x="5837236" y="2172826"/>
          <a:ext cx="3813799" cy="736600"/>
        </p:xfrm>
        <a:graphic>
          <a:graphicData uri="http://schemas.openxmlformats.org/drawingml/2006/table">
            <a:tbl>
              <a:tblPr firstRow="1" bandRow="1">
                <a:tableStyleId>{5C22544A-7EE6-4342-B048-85BDC9FD1C3A}</a:tableStyleId>
              </a:tblPr>
              <a:tblGrid>
                <a:gridCol w="1054044">
                  <a:extLst>
                    <a:ext uri="{9D8B030D-6E8A-4147-A177-3AD203B41FA5}">
                      <a16:colId xmlns:a16="http://schemas.microsoft.com/office/drawing/2014/main" val="2798245845"/>
                    </a:ext>
                  </a:extLst>
                </a:gridCol>
                <a:gridCol w="2759755">
                  <a:extLst>
                    <a:ext uri="{9D8B030D-6E8A-4147-A177-3AD203B41FA5}">
                      <a16:colId xmlns:a16="http://schemas.microsoft.com/office/drawing/2014/main" val="1767457373"/>
                    </a:ext>
                  </a:extLst>
                </a:gridCol>
              </a:tblGrid>
              <a:tr h="0">
                <a:tc>
                  <a:txBody>
                    <a:bodyPr/>
                    <a:lstStyle/>
                    <a:p>
                      <a:r>
                        <a:rPr lang="en-US" dirty="0" err="1"/>
                        <a:t>boolean</a:t>
                      </a:r>
                      <a:endParaRPr lang="en-US" dirty="0"/>
                    </a:p>
                  </a:txBody>
                  <a:tcPr/>
                </a:tc>
                <a:tc>
                  <a:txBody>
                    <a:bodyPr/>
                    <a:lstStyle/>
                    <a:p>
                      <a:r>
                        <a:rPr lang="en-US" dirty="0"/>
                        <a:t>Value</a:t>
                      </a:r>
                    </a:p>
                  </a:txBody>
                  <a:tcPr/>
                </a:tc>
                <a:extLst>
                  <a:ext uri="{0D108BD9-81ED-4DB2-BD59-A6C34878D82A}">
                    <a16:rowId xmlns:a16="http://schemas.microsoft.com/office/drawing/2014/main" val="3500276003"/>
                  </a:ext>
                </a:extLst>
              </a:tr>
              <a:tr h="370840">
                <a:tc>
                  <a:txBody>
                    <a:bodyPr/>
                    <a:lstStyle/>
                    <a:p>
                      <a:r>
                        <a:rPr lang="en-US" dirty="0"/>
                        <a:t>bool</a:t>
                      </a:r>
                    </a:p>
                  </a:txBody>
                  <a:tcPr/>
                </a:tc>
                <a:tc>
                  <a:txBody>
                    <a:bodyPr/>
                    <a:lstStyle/>
                    <a:p>
                      <a:r>
                        <a:rPr lang="en-US" dirty="0"/>
                        <a:t>true</a:t>
                      </a:r>
                      <a:r>
                        <a:rPr lang="en-US" sz="1800" b="0" i="0" kern="1200" dirty="0">
                          <a:solidFill>
                            <a:schemeClr val="dk1"/>
                          </a:solidFill>
                          <a:effectLst/>
                          <a:latin typeface="+mn-lt"/>
                          <a:ea typeface="+mn-ea"/>
                          <a:cs typeface="+mn-cs"/>
                        </a:rPr>
                        <a:t> and </a:t>
                      </a:r>
                      <a:r>
                        <a:rPr lang="en-US" dirty="0"/>
                        <a:t>false (NOT 0/1)</a:t>
                      </a:r>
                    </a:p>
                  </a:txBody>
                  <a:tcPr/>
                </a:tc>
                <a:extLst>
                  <a:ext uri="{0D108BD9-81ED-4DB2-BD59-A6C34878D82A}">
                    <a16:rowId xmlns:a16="http://schemas.microsoft.com/office/drawing/2014/main" val="485590071"/>
                  </a:ext>
                </a:extLst>
              </a:tr>
            </a:tbl>
          </a:graphicData>
        </a:graphic>
      </p:graphicFrame>
    </p:spTree>
    <p:extLst>
      <p:ext uri="{BB962C8B-B14F-4D97-AF65-F5344CB8AC3E}">
        <p14:creationId xmlns:p14="http://schemas.microsoft.com/office/powerpoint/2010/main" val="119397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83AF-B3F1-49F7-B1F0-BFC2509BED38}"/>
              </a:ext>
            </a:extLst>
          </p:cNvPr>
          <p:cNvSpPr>
            <a:spLocks noGrp="1"/>
          </p:cNvSpPr>
          <p:nvPr>
            <p:ph type="title"/>
          </p:nvPr>
        </p:nvSpPr>
        <p:spPr/>
        <p:txBody>
          <a:bodyPr/>
          <a:lstStyle/>
          <a:p>
            <a:r>
              <a:rPr lang="en-US" dirty="0"/>
              <a:t>Value Types – </a:t>
            </a:r>
            <a:r>
              <a:rPr lang="en-US" dirty="0" err="1"/>
              <a:t>Enum</a:t>
            </a:r>
            <a:r>
              <a:rPr lang="en-US" dirty="0"/>
              <a:t> Types</a:t>
            </a:r>
          </a:p>
        </p:txBody>
      </p:sp>
      <p:sp>
        <p:nvSpPr>
          <p:cNvPr id="4" name="Rectangle 1">
            <a:extLst>
              <a:ext uri="{FF2B5EF4-FFF2-40B4-BE49-F238E27FC236}">
                <a16:creationId xmlns:a16="http://schemas.microsoft.com/office/drawing/2014/main" id="{0194229A-9595-4B8A-9801-D4D2EEAFD0A1}"/>
              </a:ext>
            </a:extLst>
          </p:cNvPr>
          <p:cNvSpPr>
            <a:spLocks noChangeArrowheads="1"/>
          </p:cNvSpPr>
          <p:nvPr/>
        </p:nvSpPr>
        <p:spPr bwMode="auto">
          <a:xfrm>
            <a:off x="1097279" y="1949948"/>
            <a:ext cx="964583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dirty="0">
                <a:latin typeface="Segoe UI" panose="020B0502040204020203" pitchFamily="34" charset="0"/>
                <a:cs typeface="Segoe UI" panose="020B0502040204020203" pitchFamily="34" charset="0"/>
              </a:rPr>
              <a:t>An enumeration type (or </a:t>
            </a:r>
            <a:r>
              <a:rPr lang="en-US" altLang="en-US" dirty="0" err="1">
                <a:latin typeface="Segoe UI" panose="020B0502040204020203" pitchFamily="34" charset="0"/>
                <a:cs typeface="Segoe UI" panose="020B0502040204020203" pitchFamily="34" charset="0"/>
              </a:rPr>
              <a:t>enum</a:t>
            </a:r>
            <a:r>
              <a:rPr lang="en-US" altLang="en-US" dirty="0">
                <a:latin typeface="Segoe UI" panose="020B0502040204020203" pitchFamily="34" charset="0"/>
                <a:cs typeface="Segoe UI" panose="020B0502040204020203" pitchFamily="34" charset="0"/>
              </a:rPr>
              <a:t> type) is a value type defined by a set of named constants of the underlying integral numeric type. To define an enumeration type, use the </a:t>
            </a:r>
            <a:r>
              <a:rPr lang="en-US" altLang="en-US" dirty="0" err="1">
                <a:latin typeface="Segoe UI" panose="020B0502040204020203" pitchFamily="34" charset="0"/>
                <a:cs typeface="Segoe UI" panose="020B0502040204020203" pitchFamily="34" charset="0"/>
              </a:rPr>
              <a:t>enum</a:t>
            </a:r>
            <a:r>
              <a:rPr lang="en-US" altLang="en-US" dirty="0">
                <a:latin typeface="Segoe UI" panose="020B0502040204020203" pitchFamily="34" charset="0"/>
                <a:cs typeface="Segoe UI" panose="020B0502040204020203" pitchFamily="34" charset="0"/>
              </a:rPr>
              <a:t> keyword and specify the names of </a:t>
            </a:r>
            <a:r>
              <a:rPr lang="en-US" altLang="en-US" dirty="0" err="1">
                <a:latin typeface="Segoe UI" panose="020B0502040204020203" pitchFamily="34" charset="0"/>
                <a:cs typeface="Segoe UI" panose="020B0502040204020203" pitchFamily="34" charset="0"/>
              </a:rPr>
              <a:t>enum</a:t>
            </a:r>
            <a:r>
              <a:rPr lang="en-US" altLang="en-US" dirty="0">
                <a:latin typeface="Segoe UI" panose="020B0502040204020203" pitchFamily="34" charset="0"/>
                <a:cs typeface="Segoe UI" panose="020B0502040204020203" pitchFamily="34" charset="0"/>
              </a:rPr>
              <a:t> members. </a:t>
            </a:r>
            <a:r>
              <a:rPr lang="en-US" altLang="en-US" dirty="0" err="1">
                <a:latin typeface="Segoe UI" panose="020B0502040204020203" pitchFamily="34" charset="0"/>
                <a:cs typeface="Segoe UI" panose="020B0502040204020203" pitchFamily="34" charset="0"/>
              </a:rPr>
              <a:t>Enums</a:t>
            </a:r>
            <a:r>
              <a:rPr lang="en-US" altLang="en-US" dirty="0">
                <a:latin typeface="Segoe UI" panose="020B0502040204020203" pitchFamily="34" charset="0"/>
                <a:cs typeface="Segoe UI" panose="020B0502040204020203" pitchFamily="34" charset="0"/>
              </a:rPr>
              <a:t> </a:t>
            </a:r>
            <a:r>
              <a:rPr lang="en-US" altLang="en-US">
                <a:latin typeface="Segoe UI" panose="020B0502040204020203" pitchFamily="34" charset="0"/>
                <a:cs typeface="Segoe UI" panose="020B0502040204020203" pitchFamily="34" charset="0"/>
              </a:rPr>
              <a:t>are immutable.</a:t>
            </a:r>
            <a:endParaRPr lang="en-US" altLang="en-US" sz="1200" dirty="0">
              <a:latin typeface="Segoe UI" panose="020B0502040204020203" pitchFamily="34" charset="0"/>
              <a:cs typeface="Segoe UI" panose="020B0502040204020203" pitchFamily="34" charset="0"/>
            </a:endParaRPr>
          </a:p>
          <a:p>
            <a:pPr lvl="0"/>
            <a:r>
              <a:rPr lang="en-US" sz="1200" dirty="0">
                <a:hlinkClick r:id="rId2"/>
              </a:rPr>
              <a:t>https://docs.microsoft.com/en-us/dotnet/csharp/language-reference/builtin-types/enum</a:t>
            </a:r>
            <a:endParaRPr kumimoji="0" lang="en-US" altLang="en-US" sz="1200" b="0" i="0" u="none" strike="noStrike" cap="none" normalizeH="0" baseline="0" dirty="0">
              <a:ln>
                <a:noFill/>
              </a:ln>
              <a:effectLst/>
            </a:endParaRPr>
          </a:p>
        </p:txBody>
      </p:sp>
      <p:sp>
        <p:nvSpPr>
          <p:cNvPr id="5" name="Rectangle 4">
            <a:extLst>
              <a:ext uri="{FF2B5EF4-FFF2-40B4-BE49-F238E27FC236}">
                <a16:creationId xmlns:a16="http://schemas.microsoft.com/office/drawing/2014/main" id="{95853373-56AF-4CAF-9B52-566A51F5E720}"/>
              </a:ext>
            </a:extLst>
          </p:cNvPr>
          <p:cNvSpPr/>
          <p:nvPr/>
        </p:nvSpPr>
        <p:spPr>
          <a:xfrm>
            <a:off x="1097280" y="3375408"/>
            <a:ext cx="6096000" cy="2031325"/>
          </a:xfrm>
          <a:prstGeom prst="rect">
            <a:avLst/>
          </a:prstGeom>
          <a:ln>
            <a:solidFill>
              <a:schemeClr val="tx1"/>
            </a:solidFill>
          </a:ln>
        </p:spPr>
        <p:txBody>
          <a:bodyPr>
            <a:spAutoFit/>
          </a:bodyPr>
          <a:lstStyle/>
          <a:p>
            <a:r>
              <a:rPr lang="en-US" dirty="0" err="1"/>
              <a:t>enum</a:t>
            </a:r>
            <a:r>
              <a:rPr lang="en-US" dirty="0"/>
              <a:t> Season</a:t>
            </a:r>
          </a:p>
          <a:p>
            <a:r>
              <a:rPr lang="en-US" dirty="0"/>
              <a:t>{</a:t>
            </a:r>
          </a:p>
          <a:p>
            <a:r>
              <a:rPr lang="en-US" dirty="0"/>
              <a:t>    Spring,</a:t>
            </a:r>
          </a:p>
          <a:p>
            <a:r>
              <a:rPr lang="en-US" dirty="0"/>
              <a:t>    Summer,</a:t>
            </a:r>
          </a:p>
          <a:p>
            <a:r>
              <a:rPr lang="en-US" dirty="0"/>
              <a:t>    Autumn,</a:t>
            </a:r>
          </a:p>
          <a:p>
            <a:r>
              <a:rPr lang="en-US" dirty="0"/>
              <a:t>    Winter</a:t>
            </a:r>
          </a:p>
          <a:p>
            <a:r>
              <a:rPr lang="en-US" dirty="0"/>
              <a:t>}</a:t>
            </a:r>
          </a:p>
        </p:txBody>
      </p:sp>
    </p:spTree>
    <p:extLst>
      <p:ext uri="{BB962C8B-B14F-4D97-AF65-F5344CB8AC3E}">
        <p14:creationId xmlns:p14="http://schemas.microsoft.com/office/powerpoint/2010/main" val="115938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C775-68C2-42A6-A595-E4BB118378E1}"/>
              </a:ext>
            </a:extLst>
          </p:cNvPr>
          <p:cNvSpPr>
            <a:spLocks noGrp="1"/>
          </p:cNvSpPr>
          <p:nvPr>
            <p:ph type="title"/>
          </p:nvPr>
        </p:nvSpPr>
        <p:spPr/>
        <p:txBody>
          <a:bodyPr/>
          <a:lstStyle/>
          <a:p>
            <a:r>
              <a:rPr lang="en-US" dirty="0"/>
              <a:t>Value Types – Struct Types</a:t>
            </a:r>
          </a:p>
        </p:txBody>
      </p:sp>
      <p:sp>
        <p:nvSpPr>
          <p:cNvPr id="4" name="Rectangle 1">
            <a:extLst>
              <a:ext uri="{FF2B5EF4-FFF2-40B4-BE49-F238E27FC236}">
                <a16:creationId xmlns:a16="http://schemas.microsoft.com/office/drawing/2014/main" id="{6202C0B6-888C-4C1E-AB8B-EBDF6B94BD87}"/>
              </a:ext>
            </a:extLst>
          </p:cNvPr>
          <p:cNvSpPr>
            <a:spLocks noGrp="1" noChangeArrowheads="1"/>
          </p:cNvSpPr>
          <p:nvPr>
            <p:ph idx="1"/>
          </p:nvPr>
        </p:nvSpPr>
        <p:spPr bwMode="auto">
          <a:xfrm>
            <a:off x="671759" y="2137387"/>
            <a:ext cx="10483921"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egoe UI" panose="020B0502040204020203" pitchFamily="34" charset="0"/>
                <a:cs typeface="Segoe UI" panose="020B0502040204020203" pitchFamily="34" charset="0"/>
              </a:rPr>
              <a:t>A </a:t>
            </a:r>
            <a:r>
              <a:rPr kumimoji="0" lang="en-US" altLang="en-US" sz="1800" b="0" i="1" u="none" strike="noStrike" cap="none" normalizeH="0" baseline="0" dirty="0">
                <a:ln>
                  <a:noFill/>
                </a:ln>
                <a:effectLst/>
                <a:latin typeface="Segoe UI" panose="020B0502040204020203" pitchFamily="34" charset="0"/>
                <a:cs typeface="Segoe UI" panose="020B0502040204020203" pitchFamily="34" charset="0"/>
              </a:rPr>
              <a:t>structure type</a:t>
            </a:r>
            <a:r>
              <a:rPr kumimoji="0" lang="en-US" altLang="en-US" sz="1800" b="0" i="0" u="none" strike="noStrike" cap="none" normalizeH="0" baseline="0" dirty="0">
                <a:ln>
                  <a:noFill/>
                </a:ln>
                <a:effectLst/>
                <a:latin typeface="Segoe UI" panose="020B0502040204020203" pitchFamily="34" charset="0"/>
                <a:cs typeface="Segoe UI" panose="020B0502040204020203" pitchFamily="34" charset="0"/>
              </a:rPr>
              <a:t> (or </a:t>
            </a:r>
            <a:r>
              <a:rPr kumimoji="0" lang="en-US" altLang="en-US" sz="1800" b="0" i="1" u="none" strike="noStrike" cap="none" normalizeH="0" baseline="0" dirty="0">
                <a:ln>
                  <a:noFill/>
                </a:ln>
                <a:effectLst/>
                <a:latin typeface="Segoe UI" panose="020B0502040204020203" pitchFamily="34" charset="0"/>
                <a:cs typeface="Segoe UI" panose="020B0502040204020203" pitchFamily="34" charset="0"/>
              </a:rPr>
              <a:t>struct type</a:t>
            </a:r>
            <a:r>
              <a:rPr kumimoji="0" lang="en-US" altLang="en-US" sz="1800" b="0" i="0" u="none" strike="noStrike" cap="none" normalizeH="0" baseline="0" dirty="0">
                <a:ln>
                  <a:noFill/>
                </a:ln>
                <a:effectLst/>
                <a:latin typeface="Segoe UI" panose="020B0502040204020203" pitchFamily="34" charset="0"/>
                <a:cs typeface="Segoe UI" panose="020B0502040204020203" pitchFamily="34" charset="0"/>
              </a:rPr>
              <a:t>) is a </a:t>
            </a:r>
            <a:r>
              <a:rPr kumimoji="0" lang="en-US" altLang="en-US" sz="1800" b="0" i="0" u="sng" strike="noStrike" cap="none" normalizeH="0" baseline="0" dirty="0">
                <a:ln>
                  <a:noFill/>
                </a:ln>
                <a:effectLst/>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value type</a:t>
            </a:r>
            <a:r>
              <a:rPr kumimoji="0" lang="en-US" altLang="en-US" sz="1800" b="0" i="0" u="none" strike="noStrike" cap="none" normalizeH="0" baseline="0" dirty="0">
                <a:ln>
                  <a:noFill/>
                </a:ln>
                <a:effectLst/>
                <a:latin typeface="Segoe UI" panose="020B0502040204020203" pitchFamily="34" charset="0"/>
                <a:cs typeface="Segoe UI" panose="020B0502040204020203" pitchFamily="34" charset="0"/>
              </a:rPr>
              <a:t> that can encapsulate data and related functionality. You use the ’struct’ keyword to define a structure type:</a:t>
            </a:r>
            <a:r>
              <a:rPr kumimoji="0" lang="en-US" altLang="en-US" sz="700" b="0" i="0" u="none" strike="noStrike" cap="none" normalizeH="0" baseline="0" dirty="0">
                <a:ln>
                  <a:noFill/>
                </a:ln>
                <a:effectLst/>
              </a:rPr>
              <a:t> </a:t>
            </a:r>
            <a:endParaRPr kumimoji="0" lang="en-US" altLang="en-US" sz="2800" b="0" i="0" u="none" strike="noStrike" cap="none" normalizeH="0" baseline="0" dirty="0">
              <a:ln>
                <a:noFill/>
              </a:ln>
              <a:effectLst/>
            </a:endParaRPr>
          </a:p>
        </p:txBody>
      </p:sp>
      <p:sp>
        <p:nvSpPr>
          <p:cNvPr id="5" name="Rectangle 4">
            <a:extLst>
              <a:ext uri="{FF2B5EF4-FFF2-40B4-BE49-F238E27FC236}">
                <a16:creationId xmlns:a16="http://schemas.microsoft.com/office/drawing/2014/main" id="{34E05C02-A0F7-430A-B3B3-F46AC0C45D1C}"/>
              </a:ext>
            </a:extLst>
          </p:cNvPr>
          <p:cNvSpPr/>
          <p:nvPr/>
        </p:nvSpPr>
        <p:spPr>
          <a:xfrm>
            <a:off x="2648726" y="2896394"/>
            <a:ext cx="6096000" cy="3385542"/>
          </a:xfrm>
          <a:prstGeom prst="rect">
            <a:avLst/>
          </a:prstGeom>
          <a:ln>
            <a:solidFill>
              <a:schemeClr val="tx1"/>
            </a:solidFill>
          </a:ln>
        </p:spPr>
        <p:txBody>
          <a:bodyPr>
            <a:spAutoFit/>
          </a:bodyPr>
          <a:lstStyle/>
          <a:p>
            <a:r>
              <a:rPr lang="en-US" sz="1600" dirty="0"/>
              <a:t>public struct </a:t>
            </a:r>
            <a:r>
              <a:rPr lang="en-US" sz="1600" dirty="0" err="1"/>
              <a:t>Coords</a:t>
            </a:r>
            <a:endParaRPr lang="en-US" sz="1600" dirty="0"/>
          </a:p>
          <a:p>
            <a:r>
              <a:rPr lang="en-US" sz="1600" dirty="0"/>
              <a:t>{</a:t>
            </a:r>
          </a:p>
          <a:p>
            <a:r>
              <a:rPr lang="en-US" sz="1600" dirty="0"/>
              <a:t>    public </a:t>
            </a:r>
            <a:r>
              <a:rPr lang="en-US" sz="1600" dirty="0" err="1"/>
              <a:t>Coords</a:t>
            </a:r>
            <a:r>
              <a:rPr lang="en-US" sz="1600" dirty="0"/>
              <a:t>(double x, double y)</a:t>
            </a:r>
          </a:p>
          <a:p>
            <a:r>
              <a:rPr lang="en-US" sz="1600" dirty="0"/>
              <a:t>    {</a:t>
            </a:r>
          </a:p>
          <a:p>
            <a:r>
              <a:rPr lang="en-US" sz="1600" dirty="0"/>
              <a:t>        X = x;</a:t>
            </a:r>
          </a:p>
          <a:p>
            <a:r>
              <a:rPr lang="en-US" sz="1600" dirty="0"/>
              <a:t>        Y = y;</a:t>
            </a:r>
          </a:p>
          <a:p>
            <a:r>
              <a:rPr lang="en-US" sz="1600" dirty="0"/>
              <a:t>    }</a:t>
            </a:r>
          </a:p>
          <a:p>
            <a:endParaRPr lang="en-US" sz="1600" dirty="0"/>
          </a:p>
          <a:p>
            <a:r>
              <a:rPr lang="en-US" sz="1600" dirty="0"/>
              <a:t>    public double X { get; }</a:t>
            </a:r>
          </a:p>
          <a:p>
            <a:r>
              <a:rPr lang="en-US" sz="1600" dirty="0"/>
              <a:t>    public double Y { get; }</a:t>
            </a:r>
          </a:p>
          <a:p>
            <a:endParaRPr lang="en-US" sz="1600" dirty="0"/>
          </a:p>
          <a:p>
            <a:r>
              <a:rPr lang="en-US" sz="1600" dirty="0"/>
              <a:t>    public override string </a:t>
            </a:r>
            <a:r>
              <a:rPr lang="en-US" sz="1600" dirty="0" err="1"/>
              <a:t>ToString</a:t>
            </a:r>
            <a:r>
              <a:rPr lang="en-US" sz="1600" dirty="0"/>
              <a:t>() =&gt; $"({X}, {Y})";</a:t>
            </a:r>
          </a:p>
          <a:p>
            <a:r>
              <a:rPr lang="en-US" sz="1600" dirty="0"/>
              <a:t>}</a:t>
            </a:r>
          </a:p>
        </p:txBody>
      </p:sp>
    </p:spTree>
    <p:extLst>
      <p:ext uri="{BB962C8B-B14F-4D97-AF65-F5344CB8AC3E}">
        <p14:creationId xmlns:p14="http://schemas.microsoft.com/office/powerpoint/2010/main" val="151801089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1540</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Franklin Gothic Book</vt:lpstr>
      <vt:lpstr>Segoe UI</vt:lpstr>
      <vt:lpstr>SFMono-Regular</vt:lpstr>
      <vt:lpstr>1_RetrospectVTI</vt:lpstr>
      <vt:lpstr>Datatypes</vt:lpstr>
      <vt:lpstr>In computer science and computer programming, a data type or simply type is an attribute of data which tells the compiler or interpreter how the programmer intends to use the data. </vt:lpstr>
      <vt:lpstr>Primitive Types (there are none in C#)</vt:lpstr>
      <vt:lpstr>C# Datatypes Structure https://docs.microsoft.com/en-us/dotnet/csharp/programming-guide/types/</vt:lpstr>
      <vt:lpstr>DataTypes https://docs.microsoft.com/en-us/dotnet/csharp/tour-of-csharp/types-and-variables</vt:lpstr>
      <vt:lpstr>Value Types – Simple Types https://docs.microsoft.com/en-us/dotnet/csharp/tour-of-csharp/types-and-variables</vt:lpstr>
      <vt:lpstr>Value Types – Simple Types</vt:lpstr>
      <vt:lpstr>Value Types – Enum Types</vt:lpstr>
      <vt:lpstr>Value Types – Struct Types</vt:lpstr>
      <vt:lpstr>Reference Type – Class https://docs.microsoft.com/en-us/dotnet/csharp/language-reference/keywords/class</vt:lpstr>
      <vt:lpstr>Reference Type – Interface https://docs.microsoft.com/en-us/dotnet/csharp/language-reference/keywords/interface</vt:lpstr>
      <vt:lpstr>Reference Type – Delegate https://docs.microsoft.com/en-us/dotnet/csharp/tour-of-csharp/delegates https://docs.microsoft.com/en-us/dotnet/csharp/language-reference/builtin-types/reference-types</vt:lpstr>
      <vt:lpstr>Reference Type – Object https://docs.microsoft.com/en-us/dotnet/csharp/language-reference/builtin-types/reference-types</vt:lpstr>
      <vt:lpstr>Reference Type – String https://docs.microsoft.com/en-us/dotnet/csharp/language-reference/builtin-types/reference-types</vt:lpstr>
      <vt:lpstr>Reference Type – String https://docs.microsoft.com/en-us/dotnet/csharp/language-reference/builtin-types/reference-types</vt:lpstr>
      <vt:lpstr>Reference Type – String https://docs.microsoft.com/en-us/dotnet/csharp/language-reference/builtin-types/reference-types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2020-02-27T05:00:36Z</dcterms:created>
  <dcterms:modified xsi:type="dcterms:W3CDTF">2020-03-06T22:30:15Z</dcterms:modified>
</cp:coreProperties>
</file>