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5" r:id="rId4"/>
    <p:sldId id="269" r:id="rId5"/>
    <p:sldId id="270" r:id="rId6"/>
    <p:sldId id="271" r:id="rId7"/>
    <p:sldId id="272" r:id="rId8"/>
    <p:sldId id="266" r:id="rId9"/>
    <p:sldId id="273" r:id="rId10"/>
    <p:sldId id="289" r:id="rId11"/>
    <p:sldId id="274" r:id="rId12"/>
    <p:sldId id="268" r:id="rId13"/>
    <p:sldId id="267" r:id="rId14"/>
    <p:sldId id="275" r:id="rId15"/>
    <p:sldId id="276" r:id="rId16"/>
    <p:sldId id="286" r:id="rId17"/>
    <p:sldId id="278" r:id="rId18"/>
    <p:sldId id="277" r:id="rId19"/>
    <p:sldId id="279" r:id="rId20"/>
    <p:sldId id="280" r:id="rId21"/>
    <p:sldId id="281" r:id="rId22"/>
    <p:sldId id="28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D0EBE-FE66-463A-B916-7E26CF861CD6}" v="393" dt="2020-03-20T02:32:15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ef/core/modeling/keys?tabs=data-annota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dbms/er_model_basic_concept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Relational_database#RDB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gif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bms/relational_data_model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bms/relational_data_model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c-sharpcorner.com/UploadFile/0146e3/database-normalization/" TargetMode="External"/><Relationship Id="rId4" Type="http://schemas.openxmlformats.org/officeDocument/2006/relationships/hyperlink" Target="https://www.tutorialspoint.com/dbms/database_normalization.htm" TargetMode="External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databases/databases?view=sql-server-ver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www.tutorialspoint.com/dbms/dbms_overview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bms/dbms_overview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dbms/dbms_data_model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dbms/dbms_data_model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tutorialspoint.com/dbms/dbms_data_schema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odeling/keys?tabs=data-annotations" TargetMode="External"/><Relationship Id="rId2" Type="http://schemas.openxmlformats.org/officeDocument/2006/relationships/hyperlink" Target="https://www.tutorialspoint.com/dbms/er_model_basic_concept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Relational Databases</a:t>
            </a:r>
            <a:br>
              <a:rPr lang="en-US" sz="7300" dirty="0"/>
            </a:br>
            <a:r>
              <a:rPr lang="en-US" sz="7300" dirty="0"/>
              <a:t>Anomalies</a:t>
            </a:r>
            <a:br>
              <a:rPr lang="en-US" sz="7300" dirty="0"/>
            </a:br>
            <a:r>
              <a:rPr lang="en-US" sz="7300" dirty="0"/>
              <a:t>Normalization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C639-7BDE-44FB-9C13-134F7718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20077" cy="1450757"/>
          </a:xfrm>
        </p:spPr>
        <p:txBody>
          <a:bodyPr>
            <a:noAutofit/>
          </a:bodyPr>
          <a:lstStyle/>
          <a:p>
            <a:r>
              <a:rPr lang="en-US" sz="4400" dirty="0"/>
              <a:t>Database - Keys in Entity Framework</a:t>
            </a:r>
            <a:br>
              <a:rPr lang="en-US" sz="1400" dirty="0">
                <a:hlinkClick r:id="rId2"/>
              </a:rPr>
            </a:br>
            <a:r>
              <a:rPr lang="en-US" sz="1400" dirty="0">
                <a:hlinkClick r:id="rId2"/>
              </a:rPr>
              <a:t>https://docs.microsoft.com/en-us/ef/core/modeling/keys?tabs=data-annotations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9FB0-84B9-45A4-9BF8-14C56782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117" y="1877368"/>
            <a:ext cx="10058400" cy="2388317"/>
          </a:xfrm>
        </p:spPr>
        <p:txBody>
          <a:bodyPr>
            <a:normAutofit/>
          </a:bodyPr>
          <a:lstStyle/>
          <a:p>
            <a:r>
              <a:rPr lang="en-US" sz="2000" dirty="0"/>
              <a:t>A key serves as a unique identifier for each </a:t>
            </a:r>
            <a:r>
              <a:rPr lang="en-US" sz="2000" b="1" i="1" dirty="0"/>
              <a:t>entity</a:t>
            </a:r>
            <a:r>
              <a:rPr lang="en-US" sz="2000" dirty="0"/>
              <a:t> instance. Most entities in </a:t>
            </a:r>
            <a:r>
              <a:rPr lang="en-US" sz="2000" b="1" i="1" dirty="0"/>
              <a:t>EF</a:t>
            </a:r>
            <a:r>
              <a:rPr lang="en-US" sz="2000" dirty="0"/>
              <a:t> have </a:t>
            </a:r>
            <a:r>
              <a:rPr lang="en-US" sz="2000" u="sng" dirty="0"/>
              <a:t>a single key</a:t>
            </a:r>
            <a:r>
              <a:rPr lang="en-US" sz="2000" dirty="0"/>
              <a:t>, which maps to the concept of a primary key in relational databases. It’s possible for an entity to have no keys. Entities can have additional keys (Alternate Keys) beyond the Primary Key. By convention, any property named </a:t>
            </a:r>
            <a:r>
              <a:rPr lang="en-US" sz="2000" b="1" i="1" dirty="0"/>
              <a:t>Id</a:t>
            </a:r>
            <a:r>
              <a:rPr lang="en-US" sz="2000" dirty="0"/>
              <a:t> or &lt;type name&gt;Id will be automatically configured by EF as the Primary Key of an entity.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19DC2-58E8-431B-8FC6-0887CFD6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996" y="3429000"/>
            <a:ext cx="5696887" cy="25333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B8EACD-3C84-4B17-8D5F-DF7CB076143B}"/>
              </a:ext>
            </a:extLst>
          </p:cNvPr>
          <p:cNvSpPr/>
          <p:nvPr/>
        </p:nvSpPr>
        <p:spPr>
          <a:xfrm>
            <a:off x="2478157" y="4707841"/>
            <a:ext cx="28388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You can force configure any single property to be the primary key of an entity.</a:t>
            </a:r>
          </a:p>
        </p:txBody>
      </p:sp>
    </p:spTree>
    <p:extLst>
      <p:ext uri="{BB962C8B-B14F-4D97-AF65-F5344CB8AC3E}">
        <p14:creationId xmlns:p14="http://schemas.microsoft.com/office/powerpoint/2010/main" val="277152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C80C-E327-4584-ABC8-F31CD618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– Relationships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https://www.tutorialspoint.com/dbms/er_model_basic_concepts.htm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D1F9A-0038-4418-8A37-97DDD9ED1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8657"/>
              </p:ext>
            </p:extLst>
          </p:nvPr>
        </p:nvGraphicFramePr>
        <p:xfrm>
          <a:off x="1097280" y="1842063"/>
          <a:ext cx="100584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56">
                  <a:extLst>
                    <a:ext uri="{9D8B030D-6E8A-4147-A177-3AD203B41FA5}">
                      <a16:colId xmlns:a16="http://schemas.microsoft.com/office/drawing/2014/main" val="2743029114"/>
                    </a:ext>
                  </a:extLst>
                </a:gridCol>
                <a:gridCol w="4178808">
                  <a:extLst>
                    <a:ext uri="{9D8B030D-6E8A-4147-A177-3AD203B41FA5}">
                      <a16:colId xmlns:a16="http://schemas.microsoft.com/office/drawing/2014/main" val="159726333"/>
                    </a:ext>
                  </a:extLst>
                </a:gridCol>
                <a:gridCol w="2916936">
                  <a:extLst>
                    <a:ext uri="{9D8B030D-6E8A-4147-A177-3AD203B41FA5}">
                      <a16:colId xmlns:a16="http://schemas.microsoft.com/office/drawing/2014/main" val="39346285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Cardinality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4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One-to-one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One-to-many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Many-to-many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entity from entity set A can be associated with at most one entity of entity set B and vice versa.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entity from entity set A can be associated with more than one entities of entity set B however an entity from entity set B, can be associated with at most one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entity from A can be associated with more than one entity from B and vice versa.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83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1487BA-0956-4FA1-AC54-E0A80E173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1" y="4386177"/>
            <a:ext cx="3373246" cy="2298489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86C49-FE7E-40D5-9C09-8A114DE1B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21" y="4406693"/>
            <a:ext cx="3226386" cy="2298491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AE9E6-BE28-4C01-B18D-E289E0E07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366" y="4410236"/>
            <a:ext cx="3256778" cy="2265286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319496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27E1-9207-4B50-A7A5-59DE4695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0" y="288129"/>
            <a:ext cx="6232689" cy="1450757"/>
          </a:xfrm>
        </p:spPr>
        <p:txBody>
          <a:bodyPr>
            <a:normAutofit/>
          </a:bodyPr>
          <a:lstStyle/>
          <a:p>
            <a:r>
              <a:rPr lang="en-US" dirty="0"/>
              <a:t>Relational Databases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https://en.wikipedia.org/wiki/Relational_database#RDBMS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7FBB-934A-481B-B0A1-AC8EB093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67" y="1900249"/>
            <a:ext cx="5946572" cy="1692688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A </a:t>
            </a:r>
            <a:r>
              <a:rPr lang="en-US" sz="1600" b="1" i="1" dirty="0"/>
              <a:t>RDBMS</a:t>
            </a:r>
            <a:r>
              <a:rPr lang="en-US" sz="1600" dirty="0"/>
              <a:t> allows entities to form tables with relations between them. One can understand the architecture of a database just by looking at the table names.</a:t>
            </a:r>
          </a:p>
          <a:p>
            <a:pPr marL="0" indent="0">
              <a:buNone/>
            </a:pPr>
            <a:r>
              <a:rPr lang="en-US" sz="1600" dirty="0"/>
              <a:t>A </a:t>
            </a:r>
            <a:r>
              <a:rPr lang="en-US" sz="1600" b="1" i="1" dirty="0"/>
              <a:t>DBMS</a:t>
            </a:r>
            <a:r>
              <a:rPr lang="en-US" sz="1600" dirty="0"/>
              <a:t> is a "software system that enables users to define, create, maintain and control access to the database". A </a:t>
            </a:r>
            <a:r>
              <a:rPr lang="en-US" sz="1600" b="1" i="1" dirty="0"/>
              <a:t>RDBMS</a:t>
            </a:r>
            <a:r>
              <a:rPr lang="en-US" sz="1600" dirty="0"/>
              <a:t> is an extension of that acronym that is sometimes used when the underlying database is relational.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0F286-D92A-4593-B3BA-24AFF55F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64" y="3592937"/>
            <a:ext cx="4224528" cy="3165910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5" name="Picture 6" descr="Image result for database with grades">
            <a:extLst>
              <a:ext uri="{FF2B5EF4-FFF2-40B4-BE49-F238E27FC236}">
                <a16:creationId xmlns:a16="http://schemas.microsoft.com/office/drawing/2014/main" id="{0FF68081-B1B2-461C-BCCE-BDA46527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20" y="183435"/>
            <a:ext cx="4906913" cy="439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database with grades">
            <a:extLst>
              <a:ext uri="{FF2B5EF4-FFF2-40B4-BE49-F238E27FC236}">
                <a16:creationId xmlns:a16="http://schemas.microsoft.com/office/drawing/2014/main" id="{81CFB39C-025A-43C0-A4BD-33C7896F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880" y="4880472"/>
            <a:ext cx="5762953" cy="1872114"/>
          </a:xfrm>
          <a:prstGeom prst="rect">
            <a:avLst/>
          </a:prstGeom>
          <a:noFill/>
          <a:effectLst>
            <a:glow rad="508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E0545A-E82C-4A34-A91D-E250CC0EC6A9}"/>
              </a:ext>
            </a:extLst>
          </p:cNvPr>
          <p:cNvCxnSpPr>
            <a:cxnSpLocks/>
          </p:cNvCxnSpPr>
          <p:nvPr/>
        </p:nvCxnSpPr>
        <p:spPr>
          <a:xfrm flipV="1">
            <a:off x="6187809" y="2952520"/>
            <a:ext cx="0" cy="3139808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8E86C-3A5C-4B62-B78F-FF18798E8682}"/>
              </a:ext>
            </a:extLst>
          </p:cNvPr>
          <p:cNvCxnSpPr/>
          <p:nvPr/>
        </p:nvCxnSpPr>
        <p:spPr>
          <a:xfrm flipV="1">
            <a:off x="6187809" y="2082188"/>
            <a:ext cx="932111" cy="870332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6DFC1E-9397-42C7-97E1-ED7ACEF1B96E}"/>
              </a:ext>
            </a:extLst>
          </p:cNvPr>
          <p:cNvSpPr/>
          <p:nvPr/>
        </p:nvSpPr>
        <p:spPr>
          <a:xfrm>
            <a:off x="7119920" y="1983036"/>
            <a:ext cx="4568975" cy="187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DC640-CACA-4A35-985C-349341182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692" y="6057656"/>
            <a:ext cx="466790" cy="1905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5A5C4-4585-4BC2-BBA4-B922967B266C}"/>
              </a:ext>
            </a:extLst>
          </p:cNvPr>
          <p:cNvSpPr/>
          <p:nvPr/>
        </p:nvSpPr>
        <p:spPr>
          <a:xfrm>
            <a:off x="6263880" y="6092328"/>
            <a:ext cx="5762943" cy="15585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A875-D475-4919-AB13-DBAE86FC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 – Concepts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https://www.tutorialspoint.com/dbms/relational_data_model.htm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D059-94A9-4C6C-9C0B-31D9B7C2F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03616"/>
          </a:xfrm>
        </p:spPr>
        <p:txBody>
          <a:bodyPr>
            <a:normAutofit lnSpcReduction="10000"/>
          </a:bodyPr>
          <a:lstStyle/>
          <a:p>
            <a:r>
              <a:rPr lang="en-US" sz="2000" b="1" i="1" u="sng" dirty="0"/>
              <a:t>Tables</a:t>
            </a:r>
            <a:r>
              <a:rPr lang="en-US" sz="2000" dirty="0"/>
              <a:t> − relations are saved in table format. This format stores the relation among </a:t>
            </a:r>
            <a:r>
              <a:rPr lang="en-US" sz="2000" b="1" i="1" dirty="0"/>
              <a:t>entities</a:t>
            </a:r>
            <a:r>
              <a:rPr lang="en-US" sz="2000" dirty="0"/>
              <a:t>. A table has rows and columns, where rows represent </a:t>
            </a:r>
            <a:r>
              <a:rPr lang="en-US" sz="2000" b="1" i="1" dirty="0"/>
              <a:t>entities</a:t>
            </a:r>
            <a:r>
              <a:rPr lang="en-US" sz="2000" dirty="0"/>
              <a:t> and columns represent </a:t>
            </a:r>
            <a:r>
              <a:rPr lang="en-US" sz="2000" b="1" i="1" dirty="0"/>
              <a:t>attributes</a:t>
            </a:r>
            <a:r>
              <a:rPr lang="en-US" sz="2000" dirty="0"/>
              <a:t>.</a:t>
            </a:r>
          </a:p>
          <a:p>
            <a:r>
              <a:rPr lang="en-US" sz="2000" b="1" i="1" u="sng" dirty="0"/>
              <a:t>Tuple</a:t>
            </a:r>
            <a:r>
              <a:rPr lang="en-US" sz="2000" dirty="0"/>
              <a:t> − A single row of a </a:t>
            </a:r>
            <a:r>
              <a:rPr lang="en-US" sz="2000" b="1" i="1" dirty="0"/>
              <a:t>table</a:t>
            </a:r>
            <a:r>
              <a:rPr lang="en-US" sz="2000" dirty="0"/>
              <a:t>, which contains a single record for that </a:t>
            </a:r>
            <a:r>
              <a:rPr lang="en-US" sz="2000" b="1" i="1" dirty="0"/>
              <a:t>entity</a:t>
            </a:r>
            <a:r>
              <a:rPr lang="en-US" sz="2000" dirty="0"/>
              <a:t> is called a </a:t>
            </a:r>
            <a:r>
              <a:rPr lang="en-US" sz="2000" b="1" i="1" dirty="0"/>
              <a:t>tuple</a:t>
            </a:r>
            <a:r>
              <a:rPr lang="en-US" sz="2000" dirty="0"/>
              <a:t>.</a:t>
            </a:r>
          </a:p>
          <a:p>
            <a:r>
              <a:rPr lang="en-US" sz="2000" b="1" i="1" u="sng" dirty="0"/>
              <a:t>Relation schema </a:t>
            </a:r>
            <a:r>
              <a:rPr lang="en-US" sz="2000" dirty="0"/>
              <a:t>− A relation schema describes the relation name (table name), attributes, and their names.</a:t>
            </a:r>
          </a:p>
          <a:p>
            <a:r>
              <a:rPr lang="en-US" sz="2000" b="1" i="1" u="sng" dirty="0"/>
              <a:t>Primary Key</a:t>
            </a:r>
            <a:r>
              <a:rPr lang="en-US" sz="2000" u="sng" dirty="0"/>
              <a:t> </a:t>
            </a:r>
            <a:r>
              <a:rPr lang="en-US" sz="2000" dirty="0"/>
              <a:t>− Each row has one or more attributes, chosen as </a:t>
            </a:r>
            <a:r>
              <a:rPr lang="en-US" sz="2000" b="1" i="1" dirty="0"/>
              <a:t>Primary</a:t>
            </a:r>
            <a:r>
              <a:rPr lang="en-US" sz="2000" dirty="0"/>
              <a:t> </a:t>
            </a:r>
            <a:r>
              <a:rPr lang="en-US" sz="2000" b="1" i="1" dirty="0"/>
              <a:t>keys</a:t>
            </a:r>
            <a:r>
              <a:rPr lang="en-US" sz="2000" dirty="0"/>
              <a:t>. These identify the row in the </a:t>
            </a:r>
            <a:r>
              <a:rPr lang="en-US" sz="2000" b="1" i="1" dirty="0"/>
              <a:t>table</a:t>
            </a:r>
            <a:r>
              <a:rPr lang="en-US" sz="2000" dirty="0"/>
              <a:t> uniquely.</a:t>
            </a:r>
          </a:p>
          <a:p>
            <a:r>
              <a:rPr lang="en-US" sz="2000" b="1" i="1" u="sng" dirty="0"/>
              <a:t>Composite Key</a:t>
            </a:r>
            <a:r>
              <a:rPr lang="en-US" sz="2000" u="sng" dirty="0"/>
              <a:t> </a:t>
            </a:r>
            <a:r>
              <a:rPr lang="en-US" sz="2000" dirty="0"/>
              <a:t>– Multiple </a:t>
            </a:r>
            <a:r>
              <a:rPr lang="en-US" sz="2000" b="1" i="1" dirty="0"/>
              <a:t>Candidate Keys </a:t>
            </a:r>
            <a:r>
              <a:rPr lang="en-US" sz="2000" dirty="0"/>
              <a:t>that together form the </a:t>
            </a:r>
            <a:r>
              <a:rPr lang="en-US" sz="2000" b="1" i="1" dirty="0"/>
              <a:t>Primary Key</a:t>
            </a:r>
            <a:r>
              <a:rPr lang="en-US" sz="2000" dirty="0"/>
              <a:t>.</a:t>
            </a:r>
          </a:p>
          <a:p>
            <a:r>
              <a:rPr lang="en-US" sz="2000" b="1" i="1" u="sng" dirty="0"/>
              <a:t>Index</a:t>
            </a:r>
            <a:r>
              <a:rPr lang="en-US" sz="2000" dirty="0"/>
              <a:t> – A unique number given to each </a:t>
            </a:r>
            <a:r>
              <a:rPr lang="en-US" sz="2000" b="1" i="1" dirty="0"/>
              <a:t>tuple</a:t>
            </a:r>
            <a:r>
              <a:rPr lang="en-US" sz="2000" dirty="0"/>
              <a:t> in a </a:t>
            </a:r>
            <a:r>
              <a:rPr lang="en-US" sz="2000" b="1" i="1" dirty="0"/>
              <a:t>table</a:t>
            </a:r>
            <a:r>
              <a:rPr lang="en-US" sz="2000" dirty="0"/>
              <a:t> to serve as the </a:t>
            </a:r>
            <a:r>
              <a:rPr lang="en-US" sz="2000" b="1" i="1" dirty="0"/>
              <a:t>Primary Key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28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A875-D475-4919-AB13-DBAE86FC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Databases – Constraints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https://www.tutorialspoint.com/dbms/relational_data_model.htm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A3F47F-F12F-4341-9CA6-C74F159D1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10087"/>
              </p:ext>
            </p:extLst>
          </p:nvPr>
        </p:nvGraphicFramePr>
        <p:xfrm>
          <a:off x="441775" y="2108201"/>
          <a:ext cx="11369409" cy="323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025">
                  <a:extLst>
                    <a:ext uri="{9D8B030D-6E8A-4147-A177-3AD203B41FA5}">
                      <a16:colId xmlns:a16="http://schemas.microsoft.com/office/drawing/2014/main" val="3051355572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399493339"/>
                    </a:ext>
                  </a:extLst>
                </a:gridCol>
                <a:gridCol w="4633144">
                  <a:extLst>
                    <a:ext uri="{9D8B030D-6E8A-4147-A177-3AD203B41FA5}">
                      <a16:colId xmlns:a16="http://schemas.microsoft.com/office/drawing/2014/main" val="2238086739"/>
                    </a:ext>
                  </a:extLst>
                </a:gridCol>
              </a:tblGrid>
              <a:tr h="6541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 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Domain 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Referential Integrity Constraints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805357"/>
                  </a:ext>
                </a:extLst>
              </a:tr>
              <a:tr h="25808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Candidate Keys must uniquely identify an entity. A Candidate Key can not have NULL values.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Every attribute must have a specific range of values.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Foreign Key refers to a Primary key of a different table.</a:t>
                      </a:r>
                    </a:p>
                    <a:p>
                      <a:pPr algn="ctr"/>
                      <a:r>
                        <a:rPr lang="en-US" sz="2400" dirty="0"/>
                        <a:t>If a tuple has a Foreign Key, that PK must exist.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17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7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EB59-719D-4518-9F96-AD60F6F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– Anomalies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2639-8533-4CB7-A5FD-D50DF83F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If a Database has inconsistent data, it will incur anomalies. A DB with anomalies can give wrong data.</a:t>
            </a:r>
          </a:p>
          <a:p>
            <a:pPr marL="0" indent="0">
              <a:buNone/>
            </a:pPr>
            <a:r>
              <a:rPr lang="en-US" sz="2400" dirty="0"/>
              <a:t>There are three types of anomalies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/>
              <a:t>Update anomaly </a:t>
            </a:r>
            <a:r>
              <a:rPr lang="en-US" sz="2000" dirty="0"/>
              <a:t>− If data items are not linked to each other properly, when one data item is updated, a few instances may get updated properly while a few others are left with old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/>
              <a:t>Deletion anomaly </a:t>
            </a:r>
            <a:r>
              <a:rPr lang="en-US" sz="2000" dirty="0"/>
              <a:t>− When a record is deleted, but linked parts of it were left undeleted because of unawareness or when deletion deletes other data unintentionally.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/>
              <a:t>Insertion anomaly </a:t>
            </a:r>
            <a:r>
              <a:rPr lang="en-US" sz="2000" dirty="0"/>
              <a:t>− When data is inserted into a record that does not exist or cannot be inserted without an unrelated data.</a:t>
            </a:r>
          </a:p>
        </p:txBody>
      </p:sp>
    </p:spTree>
    <p:extLst>
      <p:ext uri="{BB962C8B-B14F-4D97-AF65-F5344CB8AC3E}">
        <p14:creationId xmlns:p14="http://schemas.microsoft.com/office/powerpoint/2010/main" val="207115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Assignment- </a:t>
            </a:r>
            <a:br>
              <a:rPr lang="en-US" dirty="0"/>
            </a:br>
            <a:r>
              <a:rPr lang="en-US" dirty="0"/>
              <a:t>Create an unnormalized table.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information of your family members. </a:t>
            </a:r>
          </a:p>
          <a:p>
            <a:r>
              <a:rPr lang="en-US" dirty="0"/>
              <a:t>There must be at least 5 attributes to each tuple and at least 5 entities.</a:t>
            </a:r>
          </a:p>
        </p:txBody>
      </p:sp>
    </p:spTree>
    <p:extLst>
      <p:ext uri="{BB962C8B-B14F-4D97-AF65-F5344CB8AC3E}">
        <p14:creationId xmlns:p14="http://schemas.microsoft.com/office/powerpoint/2010/main" val="300731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EB59-719D-4518-9F96-AD60F6F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2639-8533-4CB7-A5FD-D50DF83F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Normalization</a:t>
            </a:r>
            <a:r>
              <a:rPr lang="en-US" sz="2400" dirty="0"/>
              <a:t> is a method to prevent anomalies and keep the database to a consistent state. Fields and tables of a relational DB are organized to minimize redundancy and dependency. </a:t>
            </a:r>
            <a:r>
              <a:rPr lang="en-US" sz="2400" b="1" i="1" dirty="0"/>
              <a:t>Normalization</a:t>
            </a:r>
            <a:r>
              <a:rPr lang="en-US" sz="2400" dirty="0"/>
              <a:t> usually involves dividing large tables into smaller (and less redundant) tables and defining relationships among them. </a:t>
            </a:r>
          </a:p>
          <a:p>
            <a:pPr marL="0" indent="0">
              <a:buNone/>
            </a:pPr>
            <a:r>
              <a:rPr lang="en-US" sz="2400" dirty="0"/>
              <a:t>There are many normal forms but there are 1NF, 2NF, and 3NF are primarily used.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A4C5A-4FAB-428A-A338-6ED809B3E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5088434"/>
            <a:ext cx="10058400" cy="115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3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This table is </a:t>
            </a:r>
            <a:r>
              <a:rPr lang="en-US" sz="2400" u="sng" dirty="0"/>
              <a:t>not</a:t>
            </a:r>
            <a:r>
              <a:rPr lang="en-US" sz="2400" dirty="0"/>
              <a:t> normalized. All the information is stored in one table.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F0646-B225-4A12-BB12-73AB1FE4D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383" y="2990088"/>
            <a:ext cx="10123980" cy="32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0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033"/>
            <a:ext cx="1005840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1</a:t>
            </a:r>
            <a:r>
              <a:rPr lang="en-US" sz="2400" b="1" i="1" baseline="30000" dirty="0"/>
              <a:t>st</a:t>
            </a:r>
            <a:r>
              <a:rPr lang="en-US" sz="2400" b="1" i="1" dirty="0"/>
              <a:t> Normal Form (1NF) –</a:t>
            </a:r>
            <a:r>
              <a:rPr lang="en-US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each table cell should contain a single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Each record needs to be unique.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contains atomic values only.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C30642-9A19-4702-9AC1-FDF592EC9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" y="3527219"/>
            <a:ext cx="11332464" cy="31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9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888" y="57107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3600" dirty="0"/>
              <a:t>A database is made up of a collection of </a:t>
            </a:r>
            <a:r>
              <a:rPr lang="en-US" sz="3600" b="1" i="1" dirty="0"/>
              <a:t>tables</a:t>
            </a:r>
            <a:r>
              <a:rPr lang="en-US" sz="3600" dirty="0"/>
              <a:t> that stores a specific set of structured data. A table contains a collection of rows, also referred to as records or </a:t>
            </a:r>
            <a:r>
              <a:rPr lang="en-US" sz="3600" b="1" i="1" dirty="0"/>
              <a:t>tuples</a:t>
            </a:r>
            <a:r>
              <a:rPr lang="en-US" sz="3600" dirty="0"/>
              <a:t>, and columns, also referred to as </a:t>
            </a:r>
            <a:r>
              <a:rPr lang="en-US" sz="3600" b="1" i="1" dirty="0"/>
              <a:t>attributes</a:t>
            </a:r>
            <a:r>
              <a:rPr lang="en-US" sz="3600" dirty="0"/>
              <a:t>. Each column in the table is designed to store a certain type of information.</a:t>
            </a:r>
            <a:endParaRPr lang="en-US" sz="1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" y="1907033"/>
            <a:ext cx="5622008" cy="32142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1" dirty="0"/>
              <a:t>2</a:t>
            </a:r>
            <a:r>
              <a:rPr lang="en-US" sz="2800" b="1" i="1" baseline="30000" dirty="0"/>
              <a:t>nd</a:t>
            </a:r>
            <a:r>
              <a:rPr lang="en-US" sz="2800" b="1" i="1" dirty="0"/>
              <a:t> Normal Form (2NF) –</a:t>
            </a:r>
            <a:r>
              <a:rPr lang="en-US" sz="2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First, be in 1NF.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Have a single Column Primary Key.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Remove subsets of data that apply to multiple rows of a table and place them in separate tables with PK </a:t>
            </a:r>
            <a:r>
              <a:rPr lang="en-US" sz="2000" dirty="0">
                <a:sym typeface="Wingdings" panose="05000000000000000000" pitchFamily="2" charset="2"/>
              </a:rPr>
              <a:t> FK </a:t>
            </a:r>
            <a:r>
              <a:rPr lang="en-US" sz="2000" dirty="0"/>
              <a:t>relationships among the new tables.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If it is in 1NF and every non-key attribute is dependent on the Primary Key. then 2NF is automatic.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BF4FFD-2C41-40FF-A14D-C80E09F262F4}"/>
              </a:ext>
            </a:extLst>
          </p:cNvPr>
          <p:cNvGrpSpPr/>
          <p:nvPr/>
        </p:nvGrpSpPr>
        <p:grpSpPr>
          <a:xfrm>
            <a:off x="237744" y="3895344"/>
            <a:ext cx="11795760" cy="2845569"/>
            <a:chOff x="2340864" y="4594933"/>
            <a:chExt cx="9692640" cy="2145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50C846-3874-44E5-BF03-8507702F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0864" y="5458968"/>
              <a:ext cx="4663440" cy="12819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AE87D3-438B-4279-BCB7-E1E6859A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5744" y="4594933"/>
              <a:ext cx="4937760" cy="214598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7F267D6-9F25-436F-9592-1D38A9576966}"/>
              </a:ext>
            </a:extLst>
          </p:cNvPr>
          <p:cNvSpPr/>
          <p:nvPr/>
        </p:nvSpPr>
        <p:spPr>
          <a:xfrm>
            <a:off x="6024342" y="1852875"/>
            <a:ext cx="60091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The 1NF table divides into two tables. </a:t>
            </a:r>
          </a:p>
          <a:p>
            <a:r>
              <a:rPr lang="en-US" sz="1900" dirty="0"/>
              <a:t>Table 1 contains only member information. </a:t>
            </a:r>
            <a:r>
              <a:rPr lang="en-US" sz="1900" b="1" i="1" dirty="0" err="1"/>
              <a:t>Membership_id</a:t>
            </a:r>
            <a:r>
              <a:rPr lang="en-US" sz="1900" dirty="0"/>
              <a:t> is created. It’s the </a:t>
            </a:r>
            <a:r>
              <a:rPr lang="en-US" sz="1900" b="1" i="1" dirty="0"/>
              <a:t>Primary Key </a:t>
            </a:r>
            <a:r>
              <a:rPr lang="en-US" sz="1900" dirty="0"/>
              <a:t>for table 1. </a:t>
            </a:r>
          </a:p>
          <a:p>
            <a:r>
              <a:rPr lang="en-US" sz="1900" dirty="0"/>
              <a:t>Table 2 contains the information for each book. Table 2’s new column is </a:t>
            </a:r>
            <a:r>
              <a:rPr lang="en-US" sz="1900" b="1" i="1" dirty="0" err="1"/>
              <a:t>book_id</a:t>
            </a:r>
            <a:r>
              <a:rPr lang="en-US" sz="1900" dirty="0"/>
              <a:t>. It is the </a:t>
            </a:r>
            <a:r>
              <a:rPr lang="en-US" sz="1900" b="1" i="1" dirty="0"/>
              <a:t>Primary Key</a:t>
            </a:r>
            <a:r>
              <a:rPr lang="en-US" sz="1900" dirty="0"/>
              <a:t> for table 2.</a:t>
            </a:r>
          </a:p>
        </p:txBody>
      </p:sp>
    </p:spTree>
    <p:extLst>
      <p:ext uri="{BB962C8B-B14F-4D97-AF65-F5344CB8AC3E}">
        <p14:creationId xmlns:p14="http://schemas.microsoft.com/office/powerpoint/2010/main" val="30579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1907033"/>
            <a:ext cx="5522976" cy="32142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“Is field A dependent upon field B, or vice versa?" This means: "Given a value for A, do we then have only one possible value for B, and vice versa?"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BF4FFD-2C41-40FF-A14D-C80E09F262F4}"/>
              </a:ext>
            </a:extLst>
          </p:cNvPr>
          <p:cNvGrpSpPr/>
          <p:nvPr/>
        </p:nvGrpSpPr>
        <p:grpSpPr>
          <a:xfrm>
            <a:off x="237744" y="3895344"/>
            <a:ext cx="11795760" cy="2845569"/>
            <a:chOff x="2340864" y="4594933"/>
            <a:chExt cx="9692640" cy="2145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50C846-3874-44E5-BF03-8507702F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0864" y="5458968"/>
              <a:ext cx="4663440" cy="12819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AE87D3-438B-4279-BCB7-E1E6859A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5744" y="4594933"/>
              <a:ext cx="4937760" cy="214598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9E9285E-30D8-46E6-AC8A-57B8E279E77B}"/>
              </a:ext>
            </a:extLst>
          </p:cNvPr>
          <p:cNvSpPr/>
          <p:nvPr/>
        </p:nvSpPr>
        <p:spPr>
          <a:xfrm>
            <a:off x="6024342" y="2116357"/>
            <a:ext cx="5936009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/>
              <a:t>If the answer is yes, then A and B should be put into a new table, with A becoming the Primary Key. A should be left in the original relation and marked as a foreign key.</a:t>
            </a:r>
          </a:p>
        </p:txBody>
      </p:sp>
    </p:spTree>
    <p:extLst>
      <p:ext uri="{BB962C8B-B14F-4D97-AF65-F5344CB8AC3E}">
        <p14:creationId xmlns:p14="http://schemas.microsoft.com/office/powerpoint/2010/main" val="120977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E48F875-FF19-4523-A9C1-DDED11C85914}"/>
              </a:ext>
            </a:extLst>
          </p:cNvPr>
          <p:cNvGrpSpPr/>
          <p:nvPr/>
        </p:nvGrpSpPr>
        <p:grpSpPr>
          <a:xfrm>
            <a:off x="237744" y="2950987"/>
            <a:ext cx="2362556" cy="2587752"/>
            <a:chOff x="5455564" y="0"/>
            <a:chExt cx="5953366" cy="68671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139AE0-7F5C-409F-A9E0-525DB3F39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5564" y="0"/>
              <a:ext cx="1280871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DFF3F8-2EC3-4999-8CAD-2F3F43BB1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9465" y="9144"/>
              <a:ext cx="4669465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" y="1907033"/>
            <a:ext cx="11716512" cy="3214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i="1" dirty="0"/>
              <a:t>transitive functional dependency</a:t>
            </a:r>
            <a:r>
              <a:rPr lang="en-US" sz="2000" dirty="0"/>
              <a:t> occurs when changing a Candidate Key column might cause any of the other Candidate Key columns to change. Consider table 1. Changing the non-key column Customer Name may change Salutation.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Databases – Normalization</a:t>
            </a:r>
            <a:br>
              <a:rPr lang="en-US" dirty="0"/>
            </a:br>
            <a:r>
              <a:rPr lang="en-US" sz="1400" dirty="0">
                <a:hlinkClick r:id="rId4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https://www.c-sharpcorner.com/UploadFile/0146e3/database-normalization/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F0D60C-B37B-42C6-AF61-E9B4D9E3CFCB}"/>
              </a:ext>
            </a:extLst>
          </p:cNvPr>
          <p:cNvGrpSpPr/>
          <p:nvPr/>
        </p:nvGrpSpPr>
        <p:grpSpPr>
          <a:xfrm>
            <a:off x="1673776" y="3863307"/>
            <a:ext cx="4156143" cy="2338006"/>
            <a:chOff x="1036637" y="85154"/>
            <a:chExt cx="12940162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DD1755-4967-4E93-912C-F986B1C6A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6637" y="85154"/>
              <a:ext cx="5939287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B5F460-E16D-41C5-A9DA-5B69BA14E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5924" y="88107"/>
              <a:ext cx="7000875" cy="685504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C80816-654E-4D07-B8CE-1D8626A8C101}"/>
              </a:ext>
            </a:extLst>
          </p:cNvPr>
          <p:cNvGrpSpPr/>
          <p:nvPr/>
        </p:nvGrpSpPr>
        <p:grpSpPr>
          <a:xfrm>
            <a:off x="5148072" y="2743992"/>
            <a:ext cx="6676763" cy="2547591"/>
            <a:chOff x="-1070836" y="442495"/>
            <a:chExt cx="18862133" cy="60206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464B384-C7DC-41B9-B795-851112723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70836" y="442495"/>
              <a:ext cx="8697539" cy="60206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1D164F-9587-4F1A-B9B8-2B48BB5A8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26703" y="466311"/>
              <a:ext cx="10164594" cy="597300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A20BCF7-90D2-4529-8002-ECD459B9F7C6}"/>
              </a:ext>
            </a:extLst>
          </p:cNvPr>
          <p:cNvSpPr txBox="1"/>
          <p:nvPr/>
        </p:nvSpPr>
        <p:spPr>
          <a:xfrm>
            <a:off x="7642289" y="2743992"/>
            <a:ext cx="12984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103202-E765-45CC-97D7-C646941D7F4B}"/>
              </a:ext>
            </a:extLst>
          </p:cNvPr>
          <p:cNvSpPr txBox="1"/>
          <p:nvPr/>
        </p:nvSpPr>
        <p:spPr>
          <a:xfrm>
            <a:off x="70757" y="5533398"/>
            <a:ext cx="12984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B990D-2C5B-4164-88C9-02EB445103EB}"/>
              </a:ext>
            </a:extLst>
          </p:cNvPr>
          <p:cNvSpPr txBox="1"/>
          <p:nvPr/>
        </p:nvSpPr>
        <p:spPr>
          <a:xfrm>
            <a:off x="2932142" y="6219564"/>
            <a:ext cx="12984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BB450E-C7BA-49BC-B0AF-D40FAF0310E4}"/>
              </a:ext>
            </a:extLst>
          </p:cNvPr>
          <p:cNvSpPr/>
          <p:nvPr/>
        </p:nvSpPr>
        <p:spPr>
          <a:xfrm>
            <a:off x="5124050" y="5366652"/>
            <a:ext cx="6973171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Again, the table is divided and a new table is created that stores Salutation only. The database is in 3NF.</a:t>
            </a:r>
          </a:p>
        </p:txBody>
      </p:sp>
    </p:spTree>
    <p:extLst>
      <p:ext uri="{BB962C8B-B14F-4D97-AF65-F5344CB8AC3E}">
        <p14:creationId xmlns:p14="http://schemas.microsoft.com/office/powerpoint/2010/main" val="312871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Assignment- </a:t>
            </a:r>
            <a:br>
              <a:rPr lang="en-US"/>
            </a:br>
            <a:r>
              <a:rPr lang="en-US"/>
              <a:t>Convert </a:t>
            </a:r>
            <a:r>
              <a:rPr lang="en-US" dirty="0"/>
              <a:t>your table to a 3NF table.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information of your family members. </a:t>
            </a:r>
          </a:p>
          <a:p>
            <a:r>
              <a:rPr lang="en-US" dirty="0"/>
              <a:t>There must be at least 5 attributes to each tuple and at least 5 entities.</a:t>
            </a:r>
          </a:p>
        </p:txBody>
      </p:sp>
    </p:spTree>
    <p:extLst>
      <p:ext uri="{BB962C8B-B14F-4D97-AF65-F5344CB8AC3E}">
        <p14:creationId xmlns:p14="http://schemas.microsoft.com/office/powerpoint/2010/main" val="360461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6ABC8FB-C496-49D4-97BD-6DCAB587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98" y="2100778"/>
            <a:ext cx="6081311" cy="4560983"/>
          </a:xfrm>
          <a:prstGeom prst="rect">
            <a:avLst/>
          </a:prstGeom>
          <a:effectLst>
            <a:glow rad="50800">
              <a:schemeClr val="accent2">
                <a:alpha val="96000"/>
              </a:schemeClr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343238-1923-4D71-92AA-0384AB6A99A4}"/>
              </a:ext>
            </a:extLst>
          </p:cNvPr>
          <p:cNvSpPr/>
          <p:nvPr/>
        </p:nvSpPr>
        <p:spPr>
          <a:xfrm>
            <a:off x="6655179" y="2456761"/>
            <a:ext cx="694063" cy="3835668"/>
          </a:xfrm>
          <a:prstGeom prst="rect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B7222-8E63-455E-AC40-D4285714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– Instances/Users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https://docs.microsoft.com/en-us/sql/relational-databases/databases/databases?view=sql-server-ver15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3D3E-B000-4198-AA09-33596B0C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97" y="1883884"/>
            <a:ext cx="4853740" cy="456098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There are one (or many) </a:t>
            </a:r>
            <a:r>
              <a:rPr lang="en-US" sz="3200" b="1" i="1" dirty="0"/>
              <a:t>schemas</a:t>
            </a:r>
            <a:r>
              <a:rPr lang="en-US" sz="3200" dirty="0"/>
              <a:t> within a database. Within each </a:t>
            </a:r>
            <a:r>
              <a:rPr lang="en-US" sz="3200" b="1" dirty="0"/>
              <a:t>schema</a:t>
            </a:r>
            <a:r>
              <a:rPr lang="en-US" sz="3200" dirty="0"/>
              <a:t> there are database objects such as </a:t>
            </a:r>
            <a:r>
              <a:rPr lang="en-US" sz="3200" b="1" i="1" dirty="0"/>
              <a:t>tables</a:t>
            </a:r>
            <a:r>
              <a:rPr lang="en-US" sz="3200" dirty="0"/>
              <a:t> and </a:t>
            </a:r>
            <a:r>
              <a:rPr lang="en-US" sz="3200" b="1" i="1" dirty="0"/>
              <a:t>views</a:t>
            </a:r>
            <a:r>
              <a:rPr lang="en-US" sz="3200" dirty="0"/>
              <a:t>. </a:t>
            </a:r>
          </a:p>
          <a:p>
            <a:r>
              <a:rPr lang="en-US" sz="3200" dirty="0"/>
              <a:t>This is a </a:t>
            </a:r>
            <a:r>
              <a:rPr lang="en-US" sz="3200" b="1" i="1" dirty="0"/>
              <a:t>table</a:t>
            </a:r>
            <a:r>
              <a:rPr lang="en-US" sz="3200" dirty="0"/>
              <a:t>. </a:t>
            </a:r>
            <a:r>
              <a:rPr lang="en-US" sz="3200" dirty="0">
                <a:sym typeface="Wingdings" panose="05000000000000000000" pitchFamily="2" charset="2"/>
              </a:rPr>
              <a:t>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3ADCB-2350-4EFC-A56A-F2968D471BA7}"/>
              </a:ext>
            </a:extLst>
          </p:cNvPr>
          <p:cNvSpPr txBox="1"/>
          <p:nvPr/>
        </p:nvSpPr>
        <p:spPr>
          <a:xfrm>
            <a:off x="6306312" y="6292429"/>
            <a:ext cx="1505212" cy="369332"/>
          </a:xfrm>
          <a:prstGeom prst="rect">
            <a:avLst/>
          </a:prstGeom>
          <a:solidFill>
            <a:schemeClr val="accent2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E9F5B2-512A-4243-AFD1-77C397700A6E}"/>
              </a:ext>
            </a:extLst>
          </p:cNvPr>
          <p:cNvCxnSpPr/>
          <p:nvPr/>
        </p:nvCxnSpPr>
        <p:spPr>
          <a:xfrm flipV="1">
            <a:off x="7040770" y="5805889"/>
            <a:ext cx="0" cy="451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9BBEA9F-A32D-4CF6-9E52-2C32B40F7821}"/>
              </a:ext>
            </a:extLst>
          </p:cNvPr>
          <p:cNvSpPr/>
          <p:nvPr/>
        </p:nvSpPr>
        <p:spPr>
          <a:xfrm>
            <a:off x="4553714" y="2842352"/>
            <a:ext cx="7002978" cy="58664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5460E6-180D-42C4-9D5A-7FD3B93B883B}"/>
              </a:ext>
            </a:extLst>
          </p:cNvPr>
          <p:cNvCxnSpPr>
            <a:cxnSpLocks/>
          </p:cNvCxnSpPr>
          <p:nvPr/>
        </p:nvCxnSpPr>
        <p:spPr>
          <a:xfrm flipH="1" flipV="1">
            <a:off x="7970021" y="5823313"/>
            <a:ext cx="872227" cy="46911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24B577-C2E3-41A7-AFE5-F9D536AD1AA1}"/>
              </a:ext>
            </a:extLst>
          </p:cNvPr>
          <p:cNvCxnSpPr>
            <a:cxnSpLocks/>
          </p:cNvCxnSpPr>
          <p:nvPr/>
        </p:nvCxnSpPr>
        <p:spPr>
          <a:xfrm flipH="1" flipV="1">
            <a:off x="8962505" y="5805889"/>
            <a:ext cx="311984" cy="48654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8B088B-4F71-46C9-AE7C-07962A54C377}"/>
              </a:ext>
            </a:extLst>
          </p:cNvPr>
          <p:cNvCxnSpPr>
            <a:cxnSpLocks/>
          </p:cNvCxnSpPr>
          <p:nvPr/>
        </p:nvCxnSpPr>
        <p:spPr>
          <a:xfrm flipV="1">
            <a:off x="9678750" y="5805889"/>
            <a:ext cx="0" cy="48654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343E80-5722-4E69-9210-94B5E76B3B53}"/>
              </a:ext>
            </a:extLst>
          </p:cNvPr>
          <p:cNvCxnSpPr>
            <a:cxnSpLocks/>
          </p:cNvCxnSpPr>
          <p:nvPr/>
        </p:nvCxnSpPr>
        <p:spPr>
          <a:xfrm flipV="1">
            <a:off x="10131552" y="5823313"/>
            <a:ext cx="101053" cy="46911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3CD4E0-7D85-4370-A48A-7A79C045FEE5}"/>
              </a:ext>
            </a:extLst>
          </p:cNvPr>
          <p:cNvCxnSpPr>
            <a:cxnSpLocks/>
          </p:cNvCxnSpPr>
          <p:nvPr/>
        </p:nvCxnSpPr>
        <p:spPr>
          <a:xfrm flipV="1">
            <a:off x="10607040" y="5805889"/>
            <a:ext cx="441220" cy="48654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B8AD2-6455-43B2-96F6-3DA3EA2A30EC}"/>
              </a:ext>
            </a:extLst>
          </p:cNvPr>
          <p:cNvSpPr/>
          <p:nvPr/>
        </p:nvSpPr>
        <p:spPr>
          <a:xfrm>
            <a:off x="8648241" y="2456761"/>
            <a:ext cx="787881" cy="3349128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9B2E4-AC19-4884-AA28-678F1A16DD86}"/>
              </a:ext>
            </a:extLst>
          </p:cNvPr>
          <p:cNvSpPr txBox="1"/>
          <p:nvPr/>
        </p:nvSpPr>
        <p:spPr>
          <a:xfrm>
            <a:off x="8345914" y="2092039"/>
            <a:ext cx="1390928" cy="36933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42C05-3DEB-4A64-9446-BE178A6690AD}"/>
              </a:ext>
            </a:extLst>
          </p:cNvPr>
          <p:cNvSpPr txBox="1"/>
          <p:nvPr/>
        </p:nvSpPr>
        <p:spPr>
          <a:xfrm>
            <a:off x="4578388" y="2812510"/>
            <a:ext cx="226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row(Tuple) makes up an entity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B347E7-2F7A-4633-9FFA-23B2FF996BE2}"/>
              </a:ext>
            </a:extLst>
          </p:cNvPr>
          <p:cNvSpPr txBox="1"/>
          <p:nvPr/>
        </p:nvSpPr>
        <p:spPr>
          <a:xfrm>
            <a:off x="8292864" y="6292429"/>
            <a:ext cx="2926818" cy="3693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Attributes / keys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80A826-7756-40A5-AD87-2FD48103F736}"/>
              </a:ext>
            </a:extLst>
          </p:cNvPr>
          <p:cNvCxnSpPr>
            <a:cxnSpLocks/>
          </p:cNvCxnSpPr>
          <p:nvPr/>
        </p:nvCxnSpPr>
        <p:spPr>
          <a:xfrm flipH="1" flipV="1">
            <a:off x="7115605" y="5715000"/>
            <a:ext cx="1177260" cy="57742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2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E2CA-4332-4255-A2F0-D1F1DAC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04120" cy="145075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DBMS (Database Management System)</a:t>
            </a:r>
            <a:br>
              <a:rPr lang="en-US" sz="4400" dirty="0"/>
            </a:br>
            <a:r>
              <a:rPr lang="en-US" sz="1400" dirty="0">
                <a:hlinkClick r:id="rId2"/>
              </a:rPr>
              <a:t>https://www.tutorialspoint.com/dbms/dbms_overview.htm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1955-A5F2-4F84-BFFF-93229206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6" y="1905919"/>
            <a:ext cx="10884666" cy="1450758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Data</a:t>
            </a:r>
            <a:r>
              <a:rPr lang="en-US" sz="2400" dirty="0"/>
              <a:t> is a collection of facts and figures that can be processed to produce information.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u="sng" dirty="0"/>
              <a:t>Database</a:t>
            </a:r>
            <a:r>
              <a:rPr lang="en-US" sz="2400" dirty="0"/>
              <a:t> is a collection of related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DBMS </a:t>
            </a:r>
            <a:r>
              <a:rPr lang="en-US" sz="2400" dirty="0"/>
              <a:t>stores data in such a way that it becomes easier to retrieve and manipulate. </a:t>
            </a:r>
          </a:p>
        </p:txBody>
      </p:sp>
      <p:pic>
        <p:nvPicPr>
          <p:cNvPr id="29" name="Picture 8" descr="Image result for database with grades">
            <a:extLst>
              <a:ext uri="{FF2B5EF4-FFF2-40B4-BE49-F238E27FC236}">
                <a16:creationId xmlns:a16="http://schemas.microsoft.com/office/drawing/2014/main" id="{263AE82C-B2E2-4698-B555-1C0191AE8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/>
          <a:stretch/>
        </p:blipFill>
        <p:spPr bwMode="auto">
          <a:xfrm>
            <a:off x="3867911" y="3244334"/>
            <a:ext cx="8213786" cy="35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B0420E8-64B2-42FA-8FDA-A79346579570}"/>
              </a:ext>
            </a:extLst>
          </p:cNvPr>
          <p:cNvSpPr/>
          <p:nvPr/>
        </p:nvSpPr>
        <p:spPr>
          <a:xfrm>
            <a:off x="3867911" y="3244334"/>
            <a:ext cx="1879821" cy="3508253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FBA02-604F-4EEC-96F6-8D1BDA5B1715}"/>
              </a:ext>
            </a:extLst>
          </p:cNvPr>
          <p:cNvSpPr txBox="1"/>
          <p:nvPr/>
        </p:nvSpPr>
        <p:spPr>
          <a:xfrm>
            <a:off x="1885974" y="5804611"/>
            <a:ext cx="1505212" cy="369332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Key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CFE94D-0635-4DA3-ABAC-B6E12C47040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391186" y="5989277"/>
            <a:ext cx="49097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800326D-3E23-4AFE-9AE1-66AC965B9021}"/>
              </a:ext>
            </a:extLst>
          </p:cNvPr>
          <p:cNvSpPr/>
          <p:nvPr/>
        </p:nvSpPr>
        <p:spPr>
          <a:xfrm>
            <a:off x="216982" y="3627746"/>
            <a:ext cx="3404042" cy="193899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If we have data about grades of all students, we can extrapolate average grades and highest grades.</a:t>
            </a:r>
          </a:p>
        </p:txBody>
      </p:sp>
    </p:spTree>
    <p:extLst>
      <p:ext uri="{BB962C8B-B14F-4D97-AF65-F5344CB8AC3E}">
        <p14:creationId xmlns:p14="http://schemas.microsoft.com/office/powerpoint/2010/main" val="15044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E2CA-4332-4255-A2F0-D1F1DAC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5832" cy="1450757"/>
          </a:xfrm>
        </p:spPr>
        <p:txBody>
          <a:bodyPr>
            <a:normAutofit/>
          </a:bodyPr>
          <a:lstStyle/>
          <a:p>
            <a:r>
              <a:rPr lang="en-US" sz="4400" dirty="0"/>
              <a:t>DBMS - Benefits</a:t>
            </a:r>
            <a:br>
              <a:rPr lang="en-US" sz="4000" dirty="0"/>
            </a:br>
            <a:r>
              <a:rPr lang="en-US" sz="1400" dirty="0">
                <a:hlinkClick r:id="rId2"/>
              </a:rPr>
              <a:t>https://www.tutorialspoint.com/dbms/dbms_overview.htm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1955-A5F2-4F84-BFFF-93229206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5918"/>
            <a:ext cx="10433304" cy="4505899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Relation-based tables</a:t>
            </a:r>
            <a:r>
              <a:rPr lang="en-US" dirty="0"/>
              <a:t> − A Relational DBMS allows entities and relations among them to form tables.</a:t>
            </a:r>
          </a:p>
          <a:p>
            <a:r>
              <a:rPr lang="en-US" u="sng" dirty="0"/>
              <a:t>Separation of data and application</a:t>
            </a:r>
            <a:r>
              <a:rPr lang="en-US" dirty="0"/>
              <a:t> − A database is separated from its data. A database is an </a:t>
            </a:r>
            <a:r>
              <a:rPr lang="en-US" u="sng" dirty="0"/>
              <a:t>active</a:t>
            </a:r>
            <a:r>
              <a:rPr lang="en-US" dirty="0"/>
              <a:t> entity, whereas data on which the database works is said to be </a:t>
            </a:r>
            <a:r>
              <a:rPr lang="en-US" u="sng" dirty="0"/>
              <a:t>passive</a:t>
            </a:r>
            <a:r>
              <a:rPr lang="en-US" dirty="0"/>
              <a:t>. </a:t>
            </a:r>
          </a:p>
          <a:p>
            <a:r>
              <a:rPr lang="en-US" u="sng" dirty="0"/>
              <a:t>Less redundancy</a:t>
            </a:r>
            <a:r>
              <a:rPr lang="en-US" dirty="0"/>
              <a:t> − DBMS follows the rules of </a:t>
            </a:r>
            <a:r>
              <a:rPr lang="en-US" b="1" i="1" dirty="0"/>
              <a:t>normalization</a:t>
            </a:r>
            <a:r>
              <a:rPr lang="en-US" dirty="0"/>
              <a:t>, which splits a relation when any of its attributes is having redundancy in values. Normalization is a mathematically rich and scientific process that reduces data redundancy.</a:t>
            </a:r>
          </a:p>
          <a:p>
            <a:r>
              <a:rPr lang="en-US" b="1" i="1" u="sng" dirty="0"/>
              <a:t>Consistency</a:t>
            </a:r>
            <a:r>
              <a:rPr lang="en-US" dirty="0"/>
              <a:t> − Consistency is a state where every relation in a database remains consistent. </a:t>
            </a:r>
          </a:p>
          <a:p>
            <a:r>
              <a:rPr lang="en-US" u="sng" dirty="0"/>
              <a:t>Query Language</a:t>
            </a:r>
            <a:r>
              <a:rPr lang="en-US" dirty="0"/>
              <a:t> − DBMS (or RDBMS) is equipped with query language (usually </a:t>
            </a:r>
            <a:r>
              <a:rPr lang="en-US" b="1" i="1" dirty="0"/>
              <a:t>SQL</a:t>
            </a:r>
            <a:r>
              <a:rPr lang="en-US" dirty="0"/>
              <a:t>), which makes it more efficient to retrieve and manipulate data.</a:t>
            </a:r>
          </a:p>
          <a:p>
            <a:r>
              <a:rPr lang="en-US" b="1" i="1" u="sng" dirty="0"/>
              <a:t>ACID Properties</a:t>
            </a:r>
            <a:r>
              <a:rPr lang="en-US" b="1" i="1" dirty="0"/>
              <a:t> </a:t>
            </a:r>
            <a:r>
              <a:rPr lang="en-US" dirty="0"/>
              <a:t>− A DBMS follows the concepts of </a:t>
            </a:r>
            <a:r>
              <a:rPr lang="en-US" b="1" i="1" dirty="0"/>
              <a:t>Atomicity</a:t>
            </a:r>
            <a:r>
              <a:rPr lang="en-US" dirty="0"/>
              <a:t>, </a:t>
            </a:r>
            <a:r>
              <a:rPr lang="en-US" b="1" i="1" dirty="0"/>
              <a:t>Consistency</a:t>
            </a:r>
            <a:r>
              <a:rPr lang="en-US" dirty="0"/>
              <a:t>, </a:t>
            </a:r>
            <a:r>
              <a:rPr lang="en-US" b="1" i="1" dirty="0"/>
              <a:t>Isolation</a:t>
            </a:r>
            <a:r>
              <a:rPr lang="en-US" dirty="0"/>
              <a:t>, and </a:t>
            </a:r>
            <a:r>
              <a:rPr lang="en-US" b="1" i="1" dirty="0"/>
              <a:t>Durability</a:t>
            </a:r>
            <a:r>
              <a:rPr lang="en-US" dirty="0"/>
              <a:t>.</a:t>
            </a:r>
          </a:p>
          <a:p>
            <a:r>
              <a:rPr lang="en-US" b="1" i="1" u="sng" dirty="0"/>
              <a:t>Isolation Levels</a:t>
            </a:r>
            <a:r>
              <a:rPr lang="en-US" b="1" i="1" dirty="0"/>
              <a:t> </a:t>
            </a:r>
            <a:r>
              <a:rPr lang="en-US" dirty="0"/>
              <a:t>− A DBMS supports a multi-user environment and applies restrictions on the access and manipulation of data in parallel.</a:t>
            </a:r>
          </a:p>
        </p:txBody>
      </p:sp>
    </p:spTree>
    <p:extLst>
      <p:ext uri="{BB962C8B-B14F-4D97-AF65-F5344CB8AC3E}">
        <p14:creationId xmlns:p14="http://schemas.microsoft.com/office/powerpoint/2010/main" val="84625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62FA-5DCB-466C-B4E4-18DDFA1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Database – Entity-Relationship Models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https://www.tutorialspoint.com/dbms/dbms_data_models.htm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58D6-8818-48D0-A10C-1FA162FA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426660"/>
          </a:xfrm>
        </p:spPr>
        <p:txBody>
          <a:bodyPr/>
          <a:lstStyle/>
          <a:p>
            <a:r>
              <a:rPr lang="en-US" b="1" i="1" dirty="0"/>
              <a:t>Data models </a:t>
            </a:r>
            <a:r>
              <a:rPr lang="en-US" dirty="0"/>
              <a:t>define the structure of a database. </a:t>
            </a:r>
            <a:r>
              <a:rPr lang="en-US" b="1" i="1" dirty="0"/>
              <a:t>Data Models </a:t>
            </a:r>
            <a:r>
              <a:rPr lang="en-US" dirty="0"/>
              <a:t>are </a:t>
            </a:r>
            <a:r>
              <a:rPr lang="en-US" b="1" i="1" dirty="0"/>
              <a:t>entities</a:t>
            </a:r>
            <a:r>
              <a:rPr lang="en-US" dirty="0"/>
              <a:t> that introduce abstraction in a </a:t>
            </a:r>
            <a:r>
              <a:rPr lang="en-US" b="1" i="1" dirty="0"/>
              <a:t>DBMS</a:t>
            </a:r>
            <a:r>
              <a:rPr lang="en-US" dirty="0"/>
              <a:t>. </a:t>
            </a:r>
          </a:p>
          <a:p>
            <a:r>
              <a:rPr lang="en-US" b="1" i="1" dirty="0"/>
              <a:t>Data models </a:t>
            </a:r>
            <a:r>
              <a:rPr lang="en-US" dirty="0"/>
              <a:t>define how data is connected to each other and how they are processed and stored inside the database.</a:t>
            </a:r>
          </a:p>
          <a:p>
            <a:r>
              <a:rPr lang="en-US" dirty="0"/>
              <a:t>An </a:t>
            </a:r>
            <a:r>
              <a:rPr lang="en-US" b="1" i="1" dirty="0"/>
              <a:t>Entity-Relationship (ER) Model</a:t>
            </a:r>
            <a:r>
              <a:rPr lang="en-US" dirty="0"/>
              <a:t> is based on the notion of real-world entities and the relationships between them. An </a:t>
            </a:r>
            <a:r>
              <a:rPr lang="en-US" b="1" i="1" dirty="0"/>
              <a:t>ER Model</a:t>
            </a:r>
            <a:r>
              <a:rPr lang="en-US" dirty="0"/>
              <a:t> is used for the </a:t>
            </a:r>
            <a:r>
              <a:rPr lang="en-US" u="sng" dirty="0"/>
              <a:t>conceptual design</a:t>
            </a:r>
            <a:r>
              <a:rPr lang="en-US" dirty="0"/>
              <a:t> of a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92DFB-226B-4D4E-8383-FD46E209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36" y="4534861"/>
            <a:ext cx="7882128" cy="220313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4641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62FA-5DCB-466C-B4E4-18DDFA1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Database – Entity-Relationship Models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https://www.tutorialspoint.com/dbms/dbms_data_models.htm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58D6-8818-48D0-A10C-1FA162FA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958373"/>
            <a:ext cx="10804572" cy="446633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Entity</a:t>
            </a:r>
            <a:r>
              <a:rPr lang="en-US" sz="2400" dirty="0"/>
              <a:t> − a real-world thing having properties called </a:t>
            </a:r>
            <a:r>
              <a:rPr lang="en-US" sz="2400" b="1" dirty="0"/>
              <a:t>attributes</a:t>
            </a:r>
            <a:r>
              <a:rPr lang="en-US" sz="24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Attribute</a:t>
            </a:r>
            <a:r>
              <a:rPr lang="en-US" sz="2400" dirty="0"/>
              <a:t> - the details about an </a:t>
            </a:r>
            <a:r>
              <a:rPr lang="en-US" sz="2400" b="1" i="1" dirty="0"/>
              <a:t>entity</a:t>
            </a:r>
            <a:r>
              <a:rPr lang="en-US" sz="24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Relationship</a:t>
            </a:r>
            <a:r>
              <a:rPr lang="en-US" sz="2400" dirty="0"/>
              <a:t> − The logical association among entities. Relationships are mapped with entities in various ways.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Mapping cardinalities defines the number of associations between two entities.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Mapping cardinalities −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one to 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one to many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many to 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many to many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51688A-F4DD-42B3-806E-B6D916B41903}"/>
              </a:ext>
            </a:extLst>
          </p:cNvPr>
          <p:cNvGrpSpPr/>
          <p:nvPr/>
        </p:nvGrpSpPr>
        <p:grpSpPr>
          <a:xfrm>
            <a:off x="4194048" y="4224528"/>
            <a:ext cx="7882128" cy="2513472"/>
            <a:chOff x="4203192" y="4224528"/>
            <a:chExt cx="7882128" cy="25134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592DFB-226B-4D4E-8383-FD46E2098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192" y="4224528"/>
              <a:ext cx="7882128" cy="2513472"/>
            </a:xfrm>
            <a:prstGeom prst="rect">
              <a:avLst/>
            </a:prstGeom>
            <a:effectLst>
              <a:glow rad="50800">
                <a:schemeClr val="accent2"/>
              </a:glo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269649-2B85-4122-BC43-44455990382B}"/>
                </a:ext>
              </a:extLst>
            </p:cNvPr>
            <p:cNvSpPr txBox="1"/>
            <p:nvPr/>
          </p:nvSpPr>
          <p:spPr>
            <a:xfrm>
              <a:off x="4635787" y="4557237"/>
              <a:ext cx="107899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17748-A309-40FE-BA92-6412AFEE3E3B}"/>
                </a:ext>
              </a:extLst>
            </p:cNvPr>
            <p:cNvSpPr txBox="1"/>
            <p:nvPr/>
          </p:nvSpPr>
          <p:spPr>
            <a:xfrm>
              <a:off x="10424160" y="4483564"/>
              <a:ext cx="107899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Principal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4BBD1-CBA8-4971-8556-EF01BD9B38CE}"/>
                </a:ext>
              </a:extLst>
            </p:cNvPr>
            <p:cNvSpPr txBox="1"/>
            <p:nvPr/>
          </p:nvSpPr>
          <p:spPr>
            <a:xfrm>
              <a:off x="9566276" y="5508696"/>
              <a:ext cx="107899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School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8AC6F9-0902-4F52-82F5-50DAA203E590}"/>
                </a:ext>
              </a:extLst>
            </p:cNvPr>
            <p:cNvSpPr txBox="1"/>
            <p:nvPr/>
          </p:nvSpPr>
          <p:spPr>
            <a:xfrm>
              <a:off x="7657457" y="5563028"/>
              <a:ext cx="107899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attends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CF3F4C-6172-4B6D-977A-DD82D7333351}"/>
                </a:ext>
              </a:extLst>
            </p:cNvPr>
            <p:cNvSpPr txBox="1"/>
            <p:nvPr/>
          </p:nvSpPr>
          <p:spPr>
            <a:xfrm>
              <a:off x="5613131" y="5577680"/>
              <a:ext cx="107899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5D1539-D350-40DA-8785-B94A3D57F062}"/>
                </a:ext>
              </a:extLst>
            </p:cNvPr>
            <p:cNvSpPr txBox="1"/>
            <p:nvPr/>
          </p:nvSpPr>
          <p:spPr>
            <a:xfrm>
              <a:off x="8602980" y="4483564"/>
              <a:ext cx="107899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teachers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7466A6-6E72-49A1-B7F5-0EB24A631B56}"/>
                </a:ext>
              </a:extLst>
            </p:cNvPr>
            <p:cNvSpPr txBox="1"/>
            <p:nvPr/>
          </p:nvSpPr>
          <p:spPr>
            <a:xfrm>
              <a:off x="6416519" y="4555364"/>
              <a:ext cx="107899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sport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0FD05AF-8399-4F15-A8C5-C2CA088D6724}"/>
              </a:ext>
            </a:extLst>
          </p:cNvPr>
          <p:cNvSpPr txBox="1"/>
          <p:nvPr/>
        </p:nvSpPr>
        <p:spPr>
          <a:xfrm>
            <a:off x="4240192" y="6302575"/>
            <a:ext cx="4427017" cy="369332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this </a:t>
            </a:r>
            <a:r>
              <a:rPr lang="en-US" b="1" i="1" dirty="0"/>
              <a:t>ER Model </a:t>
            </a:r>
            <a:r>
              <a:rPr lang="en-US" dirty="0"/>
              <a:t>need to be </a:t>
            </a:r>
            <a:r>
              <a:rPr lang="en-US" b="1" i="1" dirty="0"/>
              <a:t>normalized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558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DF3F-5A09-4C23-A722-EE14CE0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– Schema Diagram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https://www.tutorialspoint.com/dbms/dbms_data_schemas.htm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E625-6686-4DCD-A3AA-303ED703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4901"/>
            <a:ext cx="5215385" cy="452793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A database </a:t>
            </a:r>
            <a:r>
              <a:rPr lang="en-US" sz="2400" b="1" i="1" dirty="0"/>
              <a:t>schema</a:t>
            </a:r>
            <a:r>
              <a:rPr lang="en-US" sz="2400" dirty="0"/>
              <a:t> is the skeleton structure that represents the logical view of the entire database. </a:t>
            </a:r>
          </a:p>
          <a:p>
            <a:r>
              <a:rPr lang="en-US" sz="2400" dirty="0"/>
              <a:t>It defines how the data is organized and how the </a:t>
            </a:r>
            <a:r>
              <a:rPr lang="en-US" sz="2400" b="1" i="1" dirty="0"/>
              <a:t>relations</a:t>
            </a:r>
            <a:r>
              <a:rPr lang="en-US" sz="2400" dirty="0"/>
              <a:t> among them are associated. </a:t>
            </a:r>
          </a:p>
          <a:p>
            <a:r>
              <a:rPr lang="en-US" sz="2400" dirty="0"/>
              <a:t>It displays all the </a:t>
            </a:r>
            <a:r>
              <a:rPr lang="en-US" sz="2400" b="1" i="1" dirty="0"/>
              <a:t>constraints</a:t>
            </a:r>
            <a:r>
              <a:rPr lang="en-US" sz="2400" dirty="0"/>
              <a:t> that are to be applied on the data. 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schema</a:t>
            </a:r>
            <a:r>
              <a:rPr lang="en-US" sz="2400" dirty="0"/>
              <a:t> </a:t>
            </a:r>
            <a:r>
              <a:rPr lang="en-US" sz="2400" b="1" i="1" dirty="0"/>
              <a:t>diagram </a:t>
            </a:r>
            <a:r>
              <a:rPr lang="en-US" sz="2400" dirty="0"/>
              <a:t>contains a descriptive detail of the database.</a:t>
            </a:r>
          </a:p>
        </p:txBody>
      </p:sp>
      <p:pic>
        <p:nvPicPr>
          <p:cNvPr id="2050" name="Picture 2" descr="Image result for database schema">
            <a:extLst>
              <a:ext uri="{FF2B5EF4-FFF2-40B4-BE49-F238E27FC236}">
                <a16:creationId xmlns:a16="http://schemas.microsoft.com/office/drawing/2014/main" id="{A5FEAB4E-C8CE-4645-B130-74F53D740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34" y="1743222"/>
            <a:ext cx="5637365" cy="4978617"/>
          </a:xfrm>
          <a:prstGeom prst="rect">
            <a:avLst/>
          </a:prstGeom>
          <a:noFill/>
          <a:effectLst>
            <a:glow rad="508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9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7B56-1E01-40B6-9333-AC8D7B2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Databases – </a:t>
            </a:r>
            <a:br>
              <a:rPr lang="en-US" dirty="0"/>
            </a:br>
            <a:r>
              <a:rPr lang="en-US" dirty="0"/>
              <a:t>Primary and Candidate Keys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https://www.tutorialspoint.com/dbms/er_model_basic_concepts.htm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https://docs.microsoft.com/en-us/ef/core/modeling/keys?tabs=data-annotations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5EEC-FA31-4976-95AC-C577F2BD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64" y="1927952"/>
            <a:ext cx="4466094" cy="4472848"/>
          </a:xfrm>
        </p:spPr>
        <p:txBody>
          <a:bodyPr anchor="ctr">
            <a:normAutofit/>
          </a:bodyPr>
          <a:lstStyle/>
          <a:p>
            <a:r>
              <a:rPr lang="en-US" sz="2400" b="1" i="1" u="sng" dirty="0"/>
              <a:t>Candidate Key </a:t>
            </a:r>
            <a:r>
              <a:rPr lang="en-US" sz="2400" dirty="0"/>
              <a:t>− An </a:t>
            </a:r>
            <a:r>
              <a:rPr lang="en-US" sz="2400" b="1" i="1" dirty="0"/>
              <a:t>attribute</a:t>
            </a:r>
            <a:r>
              <a:rPr lang="en-US" sz="2400" dirty="0"/>
              <a:t> of an entity. An </a:t>
            </a:r>
            <a:r>
              <a:rPr lang="en-US" sz="2400" b="1" i="1" dirty="0"/>
              <a:t>entity</a:t>
            </a:r>
            <a:r>
              <a:rPr lang="en-US" sz="2400" dirty="0"/>
              <a:t> set may have more than one </a:t>
            </a:r>
            <a:r>
              <a:rPr lang="en-US" sz="2400" b="1" i="1" dirty="0"/>
              <a:t>candidate key</a:t>
            </a:r>
            <a:r>
              <a:rPr lang="en-US" sz="2400" dirty="0"/>
              <a:t>.</a:t>
            </a:r>
          </a:p>
          <a:p>
            <a:r>
              <a:rPr lang="en-US" sz="2400" b="1" i="1" u="sng" dirty="0"/>
              <a:t>Primary Key </a:t>
            </a:r>
            <a:r>
              <a:rPr lang="en-US" sz="2400" dirty="0"/>
              <a:t>− A </a:t>
            </a:r>
            <a:r>
              <a:rPr lang="en-US" sz="2400" b="1" i="1" dirty="0"/>
              <a:t>Candidate Key </a:t>
            </a:r>
            <a:r>
              <a:rPr lang="en-US" sz="2400" dirty="0"/>
              <a:t>chosen to uniquely identify the </a:t>
            </a:r>
            <a:r>
              <a:rPr lang="en-US" sz="2400" b="1" i="1" dirty="0"/>
              <a:t>entity</a:t>
            </a:r>
            <a:r>
              <a:rPr lang="en-US" sz="2400" dirty="0"/>
              <a:t> set(</a:t>
            </a:r>
            <a:r>
              <a:rPr lang="en-US" sz="2400" b="1" i="1" dirty="0"/>
              <a:t>tuple</a:t>
            </a:r>
            <a:r>
              <a:rPr lang="en-US" sz="2400" dirty="0"/>
              <a:t>).</a:t>
            </a:r>
          </a:p>
          <a:p>
            <a:r>
              <a:rPr lang="en-US" sz="2400" b="1" i="1" u="sng" dirty="0"/>
              <a:t>Foreign Key</a:t>
            </a:r>
            <a:r>
              <a:rPr lang="en-US" sz="2400" u="sng" dirty="0"/>
              <a:t> </a:t>
            </a:r>
            <a:r>
              <a:rPr lang="en-US" sz="2400" dirty="0"/>
              <a:t>– The </a:t>
            </a:r>
            <a:r>
              <a:rPr lang="en-US" sz="2400" b="1" i="1" dirty="0"/>
              <a:t>Primary Key </a:t>
            </a:r>
            <a:r>
              <a:rPr lang="en-US" sz="2400" dirty="0"/>
              <a:t>of another table. Used to represent to other entity.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4979-404D-42BF-BFB7-EDC2660BE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898" y="2100778"/>
            <a:ext cx="6081311" cy="4560983"/>
          </a:xfrm>
          <a:prstGeom prst="rect">
            <a:avLst/>
          </a:prstGeom>
          <a:effectLst>
            <a:glow rad="50800">
              <a:schemeClr val="accent2">
                <a:alpha val="96000"/>
              </a:schemeClr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B11ABC-A357-4D42-A250-A04D926D6C4A}"/>
              </a:ext>
            </a:extLst>
          </p:cNvPr>
          <p:cNvSpPr/>
          <p:nvPr/>
        </p:nvSpPr>
        <p:spPr>
          <a:xfrm>
            <a:off x="6655179" y="2456761"/>
            <a:ext cx="694063" cy="3835668"/>
          </a:xfrm>
          <a:prstGeom prst="rect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98B48-3850-4D4B-8F8A-C1692A690879}"/>
              </a:ext>
            </a:extLst>
          </p:cNvPr>
          <p:cNvSpPr txBox="1"/>
          <p:nvPr/>
        </p:nvSpPr>
        <p:spPr>
          <a:xfrm>
            <a:off x="6262244" y="6292429"/>
            <a:ext cx="1505212" cy="369332"/>
          </a:xfrm>
          <a:prstGeom prst="rect">
            <a:avLst/>
          </a:prstGeom>
          <a:solidFill>
            <a:schemeClr val="accent2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A4B8C2-A3E8-438A-86B9-2343098B18B1}"/>
              </a:ext>
            </a:extLst>
          </p:cNvPr>
          <p:cNvCxnSpPr/>
          <p:nvPr/>
        </p:nvCxnSpPr>
        <p:spPr>
          <a:xfrm flipV="1">
            <a:off x="7040770" y="5805889"/>
            <a:ext cx="0" cy="451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45359E-DB83-47E0-8797-3853E317989A}"/>
              </a:ext>
            </a:extLst>
          </p:cNvPr>
          <p:cNvSpPr/>
          <p:nvPr/>
        </p:nvSpPr>
        <p:spPr>
          <a:xfrm>
            <a:off x="5210984" y="2842352"/>
            <a:ext cx="6345708" cy="58664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D764F-B161-4D09-A2A1-A7A998AB42DE}"/>
              </a:ext>
            </a:extLst>
          </p:cNvPr>
          <p:cNvSpPr txBox="1"/>
          <p:nvPr/>
        </p:nvSpPr>
        <p:spPr>
          <a:xfrm>
            <a:off x="5216542" y="2842352"/>
            <a:ext cx="150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Tuple makes up an 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14BD6-826F-47E3-8936-8FF8D8E55ABE}"/>
              </a:ext>
            </a:extLst>
          </p:cNvPr>
          <p:cNvSpPr txBox="1"/>
          <p:nvPr/>
        </p:nvSpPr>
        <p:spPr>
          <a:xfrm>
            <a:off x="8292864" y="6292429"/>
            <a:ext cx="2926818" cy="3693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Attributes / Keys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9087FF-8FF6-4ADC-A50D-8B4E13FCEE04}"/>
              </a:ext>
            </a:extLst>
          </p:cNvPr>
          <p:cNvCxnSpPr>
            <a:cxnSpLocks/>
          </p:cNvCxnSpPr>
          <p:nvPr/>
        </p:nvCxnSpPr>
        <p:spPr>
          <a:xfrm flipH="1" flipV="1">
            <a:off x="7970020" y="5823313"/>
            <a:ext cx="975677" cy="46911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7B33F-C609-4A92-B075-4F702B07DA4B}"/>
              </a:ext>
            </a:extLst>
          </p:cNvPr>
          <p:cNvCxnSpPr>
            <a:cxnSpLocks/>
          </p:cNvCxnSpPr>
          <p:nvPr/>
        </p:nvCxnSpPr>
        <p:spPr>
          <a:xfrm flipH="1" flipV="1">
            <a:off x="8962505" y="5805889"/>
            <a:ext cx="311984" cy="48654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579C0B-AB0C-4127-AE82-CF60EB307EDE}"/>
              </a:ext>
            </a:extLst>
          </p:cNvPr>
          <p:cNvCxnSpPr>
            <a:cxnSpLocks/>
          </p:cNvCxnSpPr>
          <p:nvPr/>
        </p:nvCxnSpPr>
        <p:spPr>
          <a:xfrm flipV="1">
            <a:off x="9678750" y="5805889"/>
            <a:ext cx="0" cy="48654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D19CCE-DDD5-4535-B972-72D8F9529AB7}"/>
              </a:ext>
            </a:extLst>
          </p:cNvPr>
          <p:cNvCxnSpPr>
            <a:cxnSpLocks/>
          </p:cNvCxnSpPr>
          <p:nvPr/>
        </p:nvCxnSpPr>
        <p:spPr>
          <a:xfrm flipV="1">
            <a:off x="9921374" y="5823313"/>
            <a:ext cx="311231" cy="46911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8DC89C-1472-418C-A1E1-BCA557F72BB2}"/>
              </a:ext>
            </a:extLst>
          </p:cNvPr>
          <p:cNvCxnSpPr>
            <a:cxnSpLocks/>
          </p:cNvCxnSpPr>
          <p:nvPr/>
        </p:nvCxnSpPr>
        <p:spPr>
          <a:xfrm flipV="1">
            <a:off x="10092069" y="5805889"/>
            <a:ext cx="956191" cy="48654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CD471-71CF-4433-806D-E1C2F66A12ED}"/>
              </a:ext>
            </a:extLst>
          </p:cNvPr>
          <p:cNvCxnSpPr>
            <a:cxnSpLocks/>
          </p:cNvCxnSpPr>
          <p:nvPr/>
        </p:nvCxnSpPr>
        <p:spPr>
          <a:xfrm flipH="1" flipV="1">
            <a:off x="7115605" y="5715000"/>
            <a:ext cx="1177260" cy="57742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C729B42-4891-4AC3-BB04-94B9C10C0129}"/>
              </a:ext>
            </a:extLst>
          </p:cNvPr>
          <p:cNvSpPr/>
          <p:nvPr/>
        </p:nvSpPr>
        <p:spPr>
          <a:xfrm>
            <a:off x="8648241" y="2456761"/>
            <a:ext cx="787881" cy="3349128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DB2C6-E910-4205-BC2C-C007F3FC9EB8}"/>
              </a:ext>
            </a:extLst>
          </p:cNvPr>
          <p:cNvSpPr txBox="1"/>
          <p:nvPr/>
        </p:nvSpPr>
        <p:spPr>
          <a:xfrm>
            <a:off x="8345914" y="2092039"/>
            <a:ext cx="1390928" cy="36933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556153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2148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1_RetrospectVTI</vt:lpstr>
      <vt:lpstr>Relational Databases Anomalies Normalization</vt:lpstr>
      <vt:lpstr>A database is made up of a collection of tables that stores a specific set of structured data. A table contains a collection of rows, also referred to as records or tuples, and columns, also referred to as attributes. Each column in the table is designed to store a certain type of information.</vt:lpstr>
      <vt:lpstr>Databases – Instances/Users https://docs.microsoft.com/en-us/sql/relational-databases/databases/databases?view=sql-server-ver15</vt:lpstr>
      <vt:lpstr>DBMS (Database Management System) https://www.tutorialspoint.com/dbms/dbms_overview.htm</vt:lpstr>
      <vt:lpstr>DBMS - Benefits https://www.tutorialspoint.com/dbms/dbms_overview.htm</vt:lpstr>
      <vt:lpstr>Database – Entity-Relationship Models https://www.tutorialspoint.com/dbms/dbms_data_models.htm</vt:lpstr>
      <vt:lpstr>Database – Entity-Relationship Models https://www.tutorialspoint.com/dbms/dbms_data_models.htm</vt:lpstr>
      <vt:lpstr>Database – Schema Diagram https://www.tutorialspoint.com/dbms/dbms_data_schemas.htm</vt:lpstr>
      <vt:lpstr>Databases –  Primary and Candidate Keys https://www.tutorialspoint.com/dbms/er_model_basic_concepts.htm https://docs.microsoft.com/en-us/ef/core/modeling/keys?tabs=data-annotations</vt:lpstr>
      <vt:lpstr>Database - Keys in Entity Framework https://docs.microsoft.com/en-us/ef/core/modeling/keys?tabs=data-annotations</vt:lpstr>
      <vt:lpstr>Database – Relationships https://www.tutorialspoint.com/dbms/er_model_basic_concepts.htm</vt:lpstr>
      <vt:lpstr>Relational Databases https://en.wikipedia.org/wiki/Relational_database#RDBMS</vt:lpstr>
      <vt:lpstr>Relational Databases – Concepts https://www.tutorialspoint.com/dbms/relational_data_model.htm</vt:lpstr>
      <vt:lpstr>Relational Databases – Constraints https://www.tutorialspoint.com/dbms/relational_data_model.htm</vt:lpstr>
      <vt:lpstr>Databases – Anomalies https://www.tutorialspoint.com/dbms/database_normalization.htm</vt:lpstr>
      <vt:lpstr>Normalization Assignment-  Create an unnormalized table.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Assignment-  Convert your table to a 3NF table.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2020-03-14T23:53:43Z</dcterms:created>
  <dcterms:modified xsi:type="dcterms:W3CDTF">2020-03-20T02:39:46Z</dcterms:modified>
</cp:coreProperties>
</file>