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76" r:id="rId4"/>
    <p:sldId id="283" r:id="rId5"/>
    <p:sldId id="287" r:id="rId6"/>
    <p:sldId id="266" r:id="rId7"/>
    <p:sldId id="288" r:id="rId8"/>
    <p:sldId id="305" r:id="rId9"/>
    <p:sldId id="308" r:id="rId10"/>
    <p:sldId id="307" r:id="rId11"/>
    <p:sldId id="309" r:id="rId12"/>
    <p:sldId id="310" r:id="rId13"/>
    <p:sldId id="311" r:id="rId14"/>
    <p:sldId id="312" r:id="rId15"/>
    <p:sldId id="313" r:id="rId16"/>
    <p:sldId id="291" r:id="rId17"/>
    <p:sldId id="292" r:id="rId18"/>
    <p:sldId id="293" r:id="rId19"/>
    <p:sldId id="294"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DBADD-820A-4AF9-8B7B-7BFDB77F591A}" v="93" dt="2020-03-20T01:55:49.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9" autoAdjust="0"/>
    <p:restoredTop sz="94660"/>
  </p:normalViewPr>
  <p:slideViewPr>
    <p:cSldViewPr snapToGrid="0">
      <p:cViewPr varScale="1">
        <p:scale>
          <a:sx n="72" d="100"/>
          <a:sy n="72" d="100"/>
        </p:scale>
        <p:origin x="72"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sql/t-sql/statements/alter-table-table-constraint-transact-sql?view=sql-server-ver1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sql/t-sql/statements/alter-table-transact-sql?view=sql-server-ver1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en-us/sql/t-sql/functions/checksum-agg-transact-sql?view=sql-server-ver15" TargetMode="External"/><Relationship Id="rId13" Type="http://schemas.openxmlformats.org/officeDocument/2006/relationships/hyperlink" Target="https://docs.microsoft.com/en-us/sql/t-sql/functions/sum-transact-sql?view=sql-server-ver15" TargetMode="External"/><Relationship Id="rId18" Type="http://schemas.openxmlformats.org/officeDocument/2006/relationships/hyperlink" Target="https://docs.microsoft.com/en-us/sql/t-sql/functions/max-transact-sql?view=sql-server-ver15" TargetMode="External"/><Relationship Id="rId3" Type="http://schemas.openxmlformats.org/officeDocument/2006/relationships/hyperlink" Target="https://docs.microsoft.com/en-us/sql/t-sql/functions/functions?view=sql-server-ver15#aggregate-functions" TargetMode="External"/><Relationship Id="rId7" Type="http://schemas.openxmlformats.org/officeDocument/2006/relationships/hyperlink" Target="https://docs.microsoft.com/en-us/sql/t-sql/functions/stdev-transact-sql?view=sql-server-ver15" TargetMode="External"/><Relationship Id="rId12" Type="http://schemas.openxmlformats.org/officeDocument/2006/relationships/hyperlink" Target="https://docs.microsoft.com/en-us/sql/t-sql/functions/count-big-transact-sql?view=sql-server-ver15" TargetMode="External"/><Relationship Id="rId17" Type="http://schemas.openxmlformats.org/officeDocument/2006/relationships/hyperlink" Target="https://docs.microsoft.com/en-us/sql/t-sql/functions/varp-transact-sql?view=sql-server-ver15" TargetMode="External"/><Relationship Id="rId2" Type="http://schemas.openxmlformats.org/officeDocument/2006/relationships/hyperlink" Target="https://docs.microsoft.com/en-us/sql/t-sql/functions/aggregate-functions-transact-sql?view=sql-server-ver15" TargetMode="External"/><Relationship Id="rId16" Type="http://schemas.openxmlformats.org/officeDocument/2006/relationships/hyperlink" Target="https://docs.microsoft.com/en-us/sql/t-sql/functions/grouping-id-transact-sql?view=sql-server-ver15" TargetMode="External"/><Relationship Id="rId1" Type="http://schemas.openxmlformats.org/officeDocument/2006/relationships/slideLayout" Target="../slideLayouts/slideLayout2.xml"/><Relationship Id="rId6" Type="http://schemas.openxmlformats.org/officeDocument/2006/relationships/hyperlink" Target="https://docs.microsoft.com/en-us/sql/t-sql/functions/avg-transact-sql?view=sql-server-ver15" TargetMode="External"/><Relationship Id="rId11" Type="http://schemas.openxmlformats.org/officeDocument/2006/relationships/hyperlink" Target="https://docs.microsoft.com/en-us/sql/t-sql/functions/string-agg-transact-sql?view=sql-server-ver15" TargetMode="External"/><Relationship Id="rId5" Type="http://schemas.openxmlformats.org/officeDocument/2006/relationships/hyperlink" Target="https://docs.microsoft.com/en-us/sql/t-sql/functions/min-transact-sql?view=sql-server-ver15" TargetMode="External"/><Relationship Id="rId15" Type="http://schemas.openxmlformats.org/officeDocument/2006/relationships/hyperlink" Target="https://docs.microsoft.com/en-us/sql/t-sql/functions/var-transact-sql?view=sql-server-ver15" TargetMode="External"/><Relationship Id="rId10" Type="http://schemas.openxmlformats.org/officeDocument/2006/relationships/hyperlink" Target="https://docs.microsoft.com/en-us/sql/t-sql/functions/count-transact-sql?view=sql-server-ver15" TargetMode="External"/><Relationship Id="rId4" Type="http://schemas.openxmlformats.org/officeDocument/2006/relationships/hyperlink" Target="https://docs.microsoft.com/en-us/sql/t-sql/functions/approx-count-distinct-transact-sql?view=sql-server-ver15" TargetMode="External"/><Relationship Id="rId9" Type="http://schemas.openxmlformats.org/officeDocument/2006/relationships/hyperlink" Target="https://docs.microsoft.com/en-us/sql/t-sql/functions/stdevp-transact-sql?view=sql-server-ver15" TargetMode="External"/><Relationship Id="rId14" Type="http://schemas.openxmlformats.org/officeDocument/2006/relationships/hyperlink" Target="https://docs.microsoft.com/en-us/sql/t-sql/functions/grouping-transact-sql?view=sql-server-ver15"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sql/t-sql/functions/avg-transact-sql?view=sql-server-ver1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sql/t-sql/functions/count-transact-sql?view=sql-server-ver1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ocs.microsoft.com/en-us/sql/t-sql/functions/sum-transact-sql?view=sql-server-ver15"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sql/t-sql/data-types/char-and-varchar-transact-sql?view=sql-server-ver1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sql/t-sql/data-types/data-types-transact-sql?view=sql-server-ver15#exact-numeric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sql/t-sql/data-types/data-types-transact-sql?view=sql-server-ver15#approximate-numeric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sql/t-sql/data-types/date-and-time-types?view=sql-server-ver1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sql/t-sql/language-reference?view=sql-server-ver15"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sql/t-sql/data-types/data-types-transact-sql?view=sql-server-ver15#exact-numer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en.wikipedia.org/wiki/Relational_datab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sql/t-sql/statements/alter-table-transact-sql?view=sql-server-ver15" TargetMode="External"/><Relationship Id="rId2" Type="http://schemas.openxmlformats.org/officeDocument/2006/relationships/hyperlink" Target="https://docs.microsoft.com/en-us/sql/t-sql/statements/statements?view=sql-server-ver15#data-definition-language" TargetMode="External"/><Relationship Id="rId1" Type="http://schemas.openxmlformats.org/officeDocument/2006/relationships/slideLayout" Target="../slideLayouts/slideLayout2.xml"/><Relationship Id="rId5" Type="http://schemas.openxmlformats.org/officeDocument/2006/relationships/hyperlink" Target="https://docs.microsoft.com/en-us/sql/t-sql/statements/drop-table-transact-sql?view=sql-server-ver15" TargetMode="External"/><Relationship Id="rId4" Type="http://schemas.openxmlformats.org/officeDocument/2006/relationships/hyperlink" Target="https://docs.microsoft.com/en-us/sql/t-sql/statements/create-database-transact-sql?view=sql-server-ver1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6000" dirty="0"/>
              <a:t>Data Definition Language</a:t>
            </a:r>
            <a:br>
              <a:rPr lang="en-US" sz="6000" dirty="0"/>
            </a:br>
            <a:r>
              <a:rPr lang="en-US" sz="6000" dirty="0"/>
              <a:t>SQL Data Types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.NET</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B4CE-62A9-4B0C-AEC5-17342706E575}"/>
              </a:ext>
            </a:extLst>
          </p:cNvPr>
          <p:cNvSpPr>
            <a:spLocks noGrp="1"/>
          </p:cNvSpPr>
          <p:nvPr>
            <p:ph type="title"/>
          </p:nvPr>
        </p:nvSpPr>
        <p:spPr/>
        <p:txBody>
          <a:bodyPr>
            <a:normAutofit/>
          </a:bodyPr>
          <a:lstStyle/>
          <a:p>
            <a:r>
              <a:rPr lang="en-US" dirty="0"/>
              <a:t>SQL – Attribute Constraints</a:t>
            </a:r>
            <a:br>
              <a:rPr lang="en-US" dirty="0"/>
            </a:br>
            <a:r>
              <a:rPr lang="en-US" sz="1400" dirty="0">
                <a:hlinkClick r:id="rId2"/>
              </a:rPr>
              <a:t>https://docs.microsoft.com/en-us/sql/t-sql/statements/alter-table-table-constraint-transact-sql?view=sql-server-ver15</a:t>
            </a:r>
            <a:endParaRPr lang="en-US" dirty="0"/>
          </a:p>
        </p:txBody>
      </p:sp>
      <p:graphicFrame>
        <p:nvGraphicFramePr>
          <p:cNvPr id="70" name="Table 70">
            <a:extLst>
              <a:ext uri="{FF2B5EF4-FFF2-40B4-BE49-F238E27FC236}">
                <a16:creationId xmlns:a16="http://schemas.microsoft.com/office/drawing/2014/main" id="{F83E989E-BFD3-4D13-912E-A834CF631B3D}"/>
              </a:ext>
            </a:extLst>
          </p:cNvPr>
          <p:cNvGraphicFramePr>
            <a:graphicFrameLocks noGrp="1"/>
          </p:cNvGraphicFramePr>
          <p:nvPr>
            <p:extLst>
              <p:ext uri="{D42A27DB-BD31-4B8C-83A1-F6EECF244321}">
                <p14:modId xmlns:p14="http://schemas.microsoft.com/office/powerpoint/2010/main" val="4161781117"/>
              </p:ext>
            </p:extLst>
          </p:nvPr>
        </p:nvGraphicFramePr>
        <p:xfrm>
          <a:off x="1153552" y="1737360"/>
          <a:ext cx="10058400" cy="4516120"/>
        </p:xfrm>
        <a:graphic>
          <a:graphicData uri="http://schemas.openxmlformats.org/drawingml/2006/table">
            <a:tbl>
              <a:tblPr firstRow="1" bandRow="1">
                <a:tableStyleId>{5C22544A-7EE6-4342-B048-85BDC9FD1C3A}</a:tableStyleId>
              </a:tblPr>
              <a:tblGrid>
                <a:gridCol w="2053882">
                  <a:extLst>
                    <a:ext uri="{9D8B030D-6E8A-4147-A177-3AD203B41FA5}">
                      <a16:colId xmlns:a16="http://schemas.microsoft.com/office/drawing/2014/main" val="561998697"/>
                    </a:ext>
                  </a:extLst>
                </a:gridCol>
                <a:gridCol w="8004518">
                  <a:extLst>
                    <a:ext uri="{9D8B030D-6E8A-4147-A177-3AD203B41FA5}">
                      <a16:colId xmlns:a16="http://schemas.microsoft.com/office/drawing/2014/main" val="564714596"/>
                    </a:ext>
                  </a:extLst>
                </a:gridCol>
              </a:tblGrid>
              <a:tr h="370840">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2460137476"/>
                  </a:ext>
                </a:extLst>
              </a:tr>
              <a:tr h="370840">
                <a:tc>
                  <a:txBody>
                    <a:bodyPr/>
                    <a:lstStyle/>
                    <a:p>
                      <a:r>
                        <a:rPr lang="en-US" sz="2400" b="1" i="1" u="sng" dirty="0"/>
                        <a:t>NOT NULL</a:t>
                      </a:r>
                      <a:r>
                        <a:rPr lang="en-US" sz="2400" u="sng" dirty="0"/>
                        <a:t> </a:t>
                      </a:r>
                      <a:endParaRPr lang="en-US" sz="2400" dirty="0"/>
                    </a:p>
                  </a:txBody>
                  <a:tcPr/>
                </a:tc>
                <a:tc>
                  <a:txBody>
                    <a:bodyPr/>
                    <a:lstStyle/>
                    <a:p>
                      <a:r>
                        <a:rPr lang="en-US" sz="2000" dirty="0"/>
                        <a:t>column does not accept NULL as a value</a:t>
                      </a:r>
                    </a:p>
                  </a:txBody>
                  <a:tcPr/>
                </a:tc>
                <a:extLst>
                  <a:ext uri="{0D108BD9-81ED-4DB2-BD59-A6C34878D82A}">
                    <a16:rowId xmlns:a16="http://schemas.microsoft.com/office/drawing/2014/main" val="4002435204"/>
                  </a:ext>
                </a:extLst>
              </a:tr>
              <a:tr h="370840">
                <a:tc>
                  <a:txBody>
                    <a:bodyPr/>
                    <a:lstStyle/>
                    <a:p>
                      <a:r>
                        <a:rPr lang="en-US" sz="2400" b="1" i="1" u="sng" dirty="0"/>
                        <a:t>NULL</a:t>
                      </a:r>
                      <a:r>
                        <a:rPr lang="en-US" sz="24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column explicitly accepts NULL as a value. (NULL will be the default value)</a:t>
                      </a:r>
                    </a:p>
                  </a:txBody>
                  <a:tcPr/>
                </a:tc>
                <a:extLst>
                  <a:ext uri="{0D108BD9-81ED-4DB2-BD59-A6C34878D82A}">
                    <a16:rowId xmlns:a16="http://schemas.microsoft.com/office/drawing/2014/main" val="1530331340"/>
                  </a:ext>
                </a:extLst>
              </a:tr>
              <a:tr h="370840">
                <a:tc>
                  <a:txBody>
                    <a:bodyPr/>
                    <a:lstStyle/>
                    <a:p>
                      <a:r>
                        <a:rPr lang="en-US" sz="2400" b="1" i="1" u="sng" dirty="0"/>
                        <a:t>PRIMARY KEY </a:t>
                      </a:r>
                      <a:endParaRPr lang="en-US" sz="2400" dirty="0"/>
                    </a:p>
                  </a:txBody>
                  <a:tcPr/>
                </a:tc>
                <a:tc>
                  <a:txBody>
                    <a:bodyPr/>
                    <a:lstStyle/>
                    <a:p>
                      <a:r>
                        <a:rPr lang="en-US" sz="2000" dirty="0"/>
                        <a:t>value must be unique within this column</a:t>
                      </a:r>
                    </a:p>
                  </a:txBody>
                  <a:tcPr/>
                </a:tc>
                <a:extLst>
                  <a:ext uri="{0D108BD9-81ED-4DB2-BD59-A6C34878D82A}">
                    <a16:rowId xmlns:a16="http://schemas.microsoft.com/office/drawing/2014/main" val="2427876500"/>
                  </a:ext>
                </a:extLst>
              </a:tr>
              <a:tr h="370840">
                <a:tc>
                  <a:txBody>
                    <a:bodyPr/>
                    <a:lstStyle/>
                    <a:p>
                      <a:r>
                        <a:rPr lang="en-US" sz="2400" b="1" i="1" u="sng" dirty="0"/>
                        <a:t>UNIQUE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implies NOT NULL and UNIQUE, and by default sets a </a:t>
                      </a:r>
                      <a:r>
                        <a:rPr lang="en-US" sz="2000" b="1" i="1" dirty="0"/>
                        <a:t>CLUSTERED INDEX</a:t>
                      </a:r>
                      <a:r>
                        <a:rPr lang="en-US" sz="2000" dirty="0"/>
                        <a:t>.</a:t>
                      </a:r>
                    </a:p>
                  </a:txBody>
                  <a:tcPr/>
                </a:tc>
                <a:extLst>
                  <a:ext uri="{0D108BD9-81ED-4DB2-BD59-A6C34878D82A}">
                    <a16:rowId xmlns:a16="http://schemas.microsoft.com/office/drawing/2014/main" val="3282722834"/>
                  </a:ext>
                </a:extLst>
              </a:tr>
              <a:tr h="370840">
                <a:tc>
                  <a:txBody>
                    <a:bodyPr/>
                    <a:lstStyle/>
                    <a:p>
                      <a:r>
                        <a:rPr lang="en-US" sz="2400" b="1" i="1" u="sng" dirty="0"/>
                        <a:t>FOREIGN KEY </a:t>
                      </a:r>
                      <a:endParaRPr lang="en-US" sz="2400" dirty="0"/>
                    </a:p>
                  </a:txBody>
                  <a:tcPr/>
                </a:tc>
                <a:tc>
                  <a:txBody>
                    <a:bodyPr/>
                    <a:lstStyle/>
                    <a:p>
                      <a:r>
                        <a:rPr lang="en-US" sz="2000" dirty="0"/>
                        <a:t>by default sets a NONCLUSTERED INDEX</a:t>
                      </a:r>
                    </a:p>
                  </a:txBody>
                  <a:tcPr/>
                </a:tc>
                <a:extLst>
                  <a:ext uri="{0D108BD9-81ED-4DB2-BD59-A6C34878D82A}">
                    <a16:rowId xmlns:a16="http://schemas.microsoft.com/office/drawing/2014/main" val="2154188747"/>
                  </a:ext>
                </a:extLst>
              </a:tr>
              <a:tr h="370840">
                <a:tc>
                  <a:txBody>
                    <a:bodyPr/>
                    <a:lstStyle/>
                    <a:p>
                      <a:r>
                        <a:rPr lang="en-US" sz="2400" b="1" i="1" u="sng" dirty="0"/>
                        <a:t>CHECK</a:t>
                      </a:r>
                      <a:endParaRPr lang="en-US" sz="2400" dirty="0"/>
                    </a:p>
                  </a:txBody>
                  <a:tcPr/>
                </a:tc>
                <a:tc>
                  <a:txBody>
                    <a:bodyPr/>
                    <a:lstStyle/>
                    <a:p>
                      <a:r>
                        <a:rPr lang="en-US" sz="2000" dirty="0"/>
                        <a:t>enforces that some expression is true for every row</a:t>
                      </a:r>
                    </a:p>
                  </a:txBody>
                  <a:tcPr/>
                </a:tc>
                <a:extLst>
                  <a:ext uri="{0D108BD9-81ED-4DB2-BD59-A6C34878D82A}">
                    <a16:rowId xmlns:a16="http://schemas.microsoft.com/office/drawing/2014/main" val="4091143342"/>
                  </a:ext>
                </a:extLst>
              </a:tr>
              <a:tr h="370840">
                <a:tc>
                  <a:txBody>
                    <a:bodyPr/>
                    <a:lstStyle/>
                    <a:p>
                      <a:r>
                        <a:rPr lang="en-US" sz="2400" b="1" i="1" u="sng" dirty="0"/>
                        <a:t>DEFAULT</a:t>
                      </a:r>
                      <a:endParaRPr lang="en-US" sz="2400" dirty="0"/>
                    </a:p>
                  </a:txBody>
                  <a:tcPr/>
                </a:tc>
                <a:tc>
                  <a:txBody>
                    <a:bodyPr/>
                    <a:lstStyle/>
                    <a:p>
                      <a:r>
                        <a:rPr lang="en-US" sz="2000" dirty="0"/>
                        <a:t>configures a default value for that column</a:t>
                      </a:r>
                    </a:p>
                  </a:txBody>
                  <a:tcPr/>
                </a:tc>
                <a:extLst>
                  <a:ext uri="{0D108BD9-81ED-4DB2-BD59-A6C34878D82A}">
                    <a16:rowId xmlns:a16="http://schemas.microsoft.com/office/drawing/2014/main" val="2942444370"/>
                  </a:ext>
                </a:extLst>
              </a:tr>
              <a:tr h="370840">
                <a:tc>
                  <a:txBody>
                    <a:bodyPr/>
                    <a:lstStyle/>
                    <a:p>
                      <a:r>
                        <a:rPr lang="en-US" sz="2400" b="1" i="1" u="sng" dirty="0"/>
                        <a:t>IDENTITY</a:t>
                      </a:r>
                      <a:endParaRPr lang="en-US" sz="2400" dirty="0"/>
                    </a:p>
                  </a:txBody>
                  <a:tcPr/>
                </a:tc>
                <a:tc>
                  <a:txBody>
                    <a:bodyPr/>
                    <a:lstStyle/>
                    <a:p>
                      <a:r>
                        <a:rPr lang="en-US" sz="2000" dirty="0"/>
                        <a:t>this sets up an auto-incrementing default, AND prevents anyone from inserting their own value</a:t>
                      </a:r>
                    </a:p>
                  </a:txBody>
                  <a:tcPr/>
                </a:tc>
                <a:extLst>
                  <a:ext uri="{0D108BD9-81ED-4DB2-BD59-A6C34878D82A}">
                    <a16:rowId xmlns:a16="http://schemas.microsoft.com/office/drawing/2014/main" val="3335554037"/>
                  </a:ext>
                </a:extLst>
              </a:tr>
            </a:tbl>
          </a:graphicData>
        </a:graphic>
      </p:graphicFrame>
    </p:spTree>
    <p:extLst>
      <p:ext uri="{BB962C8B-B14F-4D97-AF65-F5344CB8AC3E}">
        <p14:creationId xmlns:p14="http://schemas.microsoft.com/office/powerpoint/2010/main" val="314424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3347-6C20-45BA-A5A0-0EAFD87C0193}"/>
              </a:ext>
            </a:extLst>
          </p:cNvPr>
          <p:cNvSpPr>
            <a:spLocks noGrp="1"/>
          </p:cNvSpPr>
          <p:nvPr>
            <p:ph type="title"/>
          </p:nvPr>
        </p:nvSpPr>
        <p:spPr/>
        <p:txBody>
          <a:bodyPr>
            <a:normAutofit/>
          </a:bodyPr>
          <a:lstStyle/>
          <a:p>
            <a:r>
              <a:rPr lang="en-US" dirty="0"/>
              <a:t>ALTER Table</a:t>
            </a:r>
            <a:br>
              <a:rPr lang="en-US" dirty="0"/>
            </a:br>
            <a:r>
              <a:rPr lang="en-US" sz="1400" dirty="0">
                <a:hlinkClick r:id="rId2"/>
              </a:rPr>
              <a:t>https://docs.microsoft.com/en-us/sql/t-sql/statements/alter-table-transact-sql?view=sql-server-ver15</a:t>
            </a:r>
            <a:endParaRPr lang="en-US" dirty="0"/>
          </a:p>
        </p:txBody>
      </p:sp>
      <p:pic>
        <p:nvPicPr>
          <p:cNvPr id="4" name="Content Placeholder 3">
            <a:extLst>
              <a:ext uri="{FF2B5EF4-FFF2-40B4-BE49-F238E27FC236}">
                <a16:creationId xmlns:a16="http://schemas.microsoft.com/office/drawing/2014/main" id="{410E03D8-5C78-445A-BB06-49F9748D58D2}"/>
              </a:ext>
            </a:extLst>
          </p:cNvPr>
          <p:cNvPicPr>
            <a:picLocks noGrp="1" noChangeAspect="1"/>
          </p:cNvPicPr>
          <p:nvPr>
            <p:ph idx="1"/>
          </p:nvPr>
        </p:nvPicPr>
        <p:blipFill>
          <a:blip r:embed="rId3"/>
          <a:stretch>
            <a:fillRect/>
          </a:stretch>
        </p:blipFill>
        <p:spPr>
          <a:xfrm>
            <a:off x="540090" y="4751464"/>
            <a:ext cx="11111820" cy="1479641"/>
          </a:xfrm>
          <a:prstGeom prst="rect">
            <a:avLst/>
          </a:prstGeom>
          <a:effectLst>
            <a:glow rad="50800">
              <a:schemeClr val="accent2"/>
            </a:glow>
          </a:effectLst>
        </p:spPr>
      </p:pic>
      <p:sp>
        <p:nvSpPr>
          <p:cNvPr id="5" name="Rectangle 4">
            <a:extLst>
              <a:ext uri="{FF2B5EF4-FFF2-40B4-BE49-F238E27FC236}">
                <a16:creationId xmlns:a16="http://schemas.microsoft.com/office/drawing/2014/main" id="{7C93A6CD-474D-43C1-A1C6-E2E12E3C6E1B}"/>
              </a:ext>
            </a:extLst>
          </p:cNvPr>
          <p:cNvSpPr/>
          <p:nvPr/>
        </p:nvSpPr>
        <p:spPr>
          <a:xfrm>
            <a:off x="801858" y="1905584"/>
            <a:ext cx="10850052" cy="2677656"/>
          </a:xfrm>
          <a:prstGeom prst="rect">
            <a:avLst/>
          </a:prstGeom>
        </p:spPr>
        <p:txBody>
          <a:bodyPr wrap="square">
            <a:spAutoFit/>
          </a:bodyPr>
          <a:lstStyle/>
          <a:p>
            <a:r>
              <a:rPr lang="en-US" sz="4000" dirty="0"/>
              <a:t>ALTER TABLE </a:t>
            </a:r>
          </a:p>
          <a:p>
            <a:pPr marL="914400" lvl="1" indent="-457200">
              <a:buFont typeface="Arial" panose="020B0604020202020204" pitchFamily="34" charset="0"/>
              <a:buChar char="•"/>
            </a:pPr>
            <a:r>
              <a:rPr lang="en-US" sz="3200" dirty="0"/>
              <a:t>modifies a table definition by altering, adding, or dropping columns and constraints. </a:t>
            </a:r>
          </a:p>
          <a:p>
            <a:pPr marL="914400" lvl="1" indent="-457200">
              <a:buFont typeface="Arial" panose="020B0604020202020204" pitchFamily="34" charset="0"/>
              <a:buChar char="•"/>
            </a:pPr>
            <a:r>
              <a:rPr lang="en-US" sz="3200" dirty="0"/>
              <a:t>reassigns and rebuilds partitions or disables and enables constraints and triggers. </a:t>
            </a:r>
          </a:p>
        </p:txBody>
      </p:sp>
    </p:spTree>
    <p:extLst>
      <p:ext uri="{BB962C8B-B14F-4D97-AF65-F5344CB8AC3E}">
        <p14:creationId xmlns:p14="http://schemas.microsoft.com/office/powerpoint/2010/main" val="1464575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2525-3E5F-4A24-A0BF-8F08142022F2}"/>
              </a:ext>
            </a:extLst>
          </p:cNvPr>
          <p:cNvSpPr>
            <a:spLocks noGrp="1"/>
          </p:cNvSpPr>
          <p:nvPr>
            <p:ph type="title"/>
          </p:nvPr>
        </p:nvSpPr>
        <p:spPr/>
        <p:txBody>
          <a:bodyPr>
            <a:normAutofit/>
          </a:bodyPr>
          <a:lstStyle/>
          <a:p>
            <a:r>
              <a:rPr lang="en-US" dirty="0"/>
              <a:t>AGGREGATE Functions</a:t>
            </a:r>
            <a:br>
              <a:rPr lang="en-US" dirty="0"/>
            </a:br>
            <a:r>
              <a:rPr lang="en-US" sz="1400" dirty="0">
                <a:hlinkClick r:id="rId2"/>
              </a:rPr>
              <a:t>https://docs.microsoft.com/en-us/sql/t-sql/functions/aggregate-functions-transact-sql?view=sql-server-ver15</a:t>
            </a:r>
            <a:br>
              <a:rPr lang="en-US" sz="1400" dirty="0"/>
            </a:br>
            <a:r>
              <a:rPr lang="en-US" sz="1400" dirty="0">
                <a:hlinkClick r:id="rId3"/>
              </a:rPr>
              <a:t>https://docs.microsoft.com/en-us/sql/t-sql/functions/functions?view=sql-server-ver15#aggregate-functions</a:t>
            </a:r>
            <a:endParaRPr lang="en-US" dirty="0"/>
          </a:p>
        </p:txBody>
      </p:sp>
      <p:sp>
        <p:nvSpPr>
          <p:cNvPr id="3" name="Content Placeholder 2">
            <a:extLst>
              <a:ext uri="{FF2B5EF4-FFF2-40B4-BE49-F238E27FC236}">
                <a16:creationId xmlns:a16="http://schemas.microsoft.com/office/drawing/2014/main" id="{0D3F6A04-8FA3-4B77-844E-16FDBDF66B3D}"/>
              </a:ext>
            </a:extLst>
          </p:cNvPr>
          <p:cNvSpPr>
            <a:spLocks noGrp="1"/>
          </p:cNvSpPr>
          <p:nvPr>
            <p:ph idx="1"/>
          </p:nvPr>
        </p:nvSpPr>
        <p:spPr>
          <a:xfrm>
            <a:off x="777022" y="1899137"/>
            <a:ext cx="5146699" cy="4501663"/>
          </a:xfrm>
        </p:spPr>
        <p:txBody>
          <a:bodyPr anchor="ctr">
            <a:normAutofit/>
          </a:bodyPr>
          <a:lstStyle/>
          <a:p>
            <a:r>
              <a:rPr lang="en-US" sz="3200" dirty="0"/>
              <a:t>Aggregate functions:</a:t>
            </a:r>
          </a:p>
          <a:p>
            <a:pPr lvl="1">
              <a:buFont typeface="Arial" panose="020B0604020202020204" pitchFamily="34" charset="0"/>
              <a:buChar char="•"/>
            </a:pPr>
            <a:r>
              <a:rPr lang="en-US" sz="2400" dirty="0"/>
              <a:t>perform a calculation on a set of values and returns a single value. </a:t>
            </a:r>
          </a:p>
          <a:p>
            <a:pPr lvl="1">
              <a:buFont typeface="Arial" panose="020B0604020202020204" pitchFamily="34" charset="0"/>
              <a:buChar char="•"/>
            </a:pPr>
            <a:r>
              <a:rPr lang="en-US" sz="2400" dirty="0"/>
              <a:t>ignore null values (except for </a:t>
            </a:r>
            <a:r>
              <a:rPr lang="en-US" sz="2400" b="1" i="1" dirty="0"/>
              <a:t>COUNT</a:t>
            </a:r>
            <a:r>
              <a:rPr lang="en-US" sz="2400" dirty="0"/>
              <a:t>). </a:t>
            </a:r>
          </a:p>
          <a:p>
            <a:pPr lvl="1">
              <a:buFont typeface="Arial" panose="020B0604020202020204" pitchFamily="34" charset="0"/>
              <a:buChar char="•"/>
            </a:pPr>
            <a:r>
              <a:rPr lang="en-US" sz="2400" dirty="0"/>
              <a:t>are often used with the </a:t>
            </a:r>
            <a:r>
              <a:rPr lang="en-US" sz="2400" b="1" i="1" dirty="0"/>
              <a:t>GROUP BY</a:t>
            </a:r>
            <a:r>
              <a:rPr lang="en-US" sz="2400" dirty="0"/>
              <a:t> clause of the </a:t>
            </a:r>
            <a:r>
              <a:rPr lang="en-US" sz="2400" b="1" i="1" dirty="0"/>
              <a:t>SELECT</a:t>
            </a:r>
            <a:r>
              <a:rPr lang="en-US" sz="2400" dirty="0"/>
              <a:t> statement.</a:t>
            </a:r>
          </a:p>
          <a:p>
            <a:pPr lvl="1">
              <a:buFont typeface="Arial" panose="020B0604020202020204" pitchFamily="34" charset="0"/>
              <a:buChar char="•"/>
            </a:pPr>
            <a:r>
              <a:rPr lang="en-US" sz="2400" dirty="0"/>
              <a:t>return the same value each time they are called.</a:t>
            </a:r>
          </a:p>
        </p:txBody>
      </p:sp>
      <p:graphicFrame>
        <p:nvGraphicFramePr>
          <p:cNvPr id="4" name="Table 3">
            <a:extLst>
              <a:ext uri="{FF2B5EF4-FFF2-40B4-BE49-F238E27FC236}">
                <a16:creationId xmlns:a16="http://schemas.microsoft.com/office/drawing/2014/main" id="{DDC20237-CC77-49B3-8EA7-A5F31C635D0F}"/>
              </a:ext>
            </a:extLst>
          </p:cNvPr>
          <p:cNvGraphicFramePr>
            <a:graphicFrameLocks noGrp="1"/>
          </p:cNvGraphicFramePr>
          <p:nvPr>
            <p:extLst>
              <p:ext uri="{D42A27DB-BD31-4B8C-83A1-F6EECF244321}">
                <p14:modId xmlns:p14="http://schemas.microsoft.com/office/powerpoint/2010/main" val="2269323867"/>
              </p:ext>
            </p:extLst>
          </p:nvPr>
        </p:nvGraphicFramePr>
        <p:xfrm>
          <a:off x="5994402" y="2236763"/>
          <a:ext cx="5420576" cy="3562119"/>
        </p:xfrm>
        <a:graphic>
          <a:graphicData uri="http://schemas.openxmlformats.org/drawingml/2006/table">
            <a:tbl>
              <a:tblPr>
                <a:effectLst/>
              </a:tblPr>
              <a:tblGrid>
                <a:gridCol w="3170815">
                  <a:extLst>
                    <a:ext uri="{9D8B030D-6E8A-4147-A177-3AD203B41FA5}">
                      <a16:colId xmlns:a16="http://schemas.microsoft.com/office/drawing/2014/main" val="3384467915"/>
                    </a:ext>
                  </a:extLst>
                </a:gridCol>
                <a:gridCol w="2249761">
                  <a:extLst>
                    <a:ext uri="{9D8B030D-6E8A-4147-A177-3AD203B41FA5}">
                      <a16:colId xmlns:a16="http://schemas.microsoft.com/office/drawing/2014/main" val="2219571094"/>
                    </a:ext>
                  </a:extLst>
                </a:gridCol>
              </a:tblGrid>
              <a:tr h="422031">
                <a:tc>
                  <a:txBody>
                    <a:bodyPr/>
                    <a:lstStyle/>
                    <a:p>
                      <a:pPr algn="l" fontAlgn="t"/>
                      <a:r>
                        <a:rPr lang="en-US" sz="2000" u="none" strike="noStrike" dirty="0">
                          <a:effectLst/>
                          <a:hlinkClick r:id="rId4"/>
                        </a:rPr>
                        <a:t>APPROX_COUNT_DISTINCT</a:t>
                      </a:r>
                      <a:endParaRPr lang="en-US" sz="2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u="none" strike="noStrike" dirty="0">
                          <a:effectLst/>
                          <a:hlinkClick r:id="rId5"/>
                        </a:rPr>
                        <a:t>MIN</a:t>
                      </a:r>
                      <a:endParaRPr lang="en-US" sz="2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596847"/>
                  </a:ext>
                </a:extLst>
              </a:tr>
              <a:tr h="448584">
                <a:tc>
                  <a:txBody>
                    <a:bodyPr/>
                    <a:lstStyle/>
                    <a:p>
                      <a:pPr algn="l" fontAlgn="t"/>
                      <a:r>
                        <a:rPr lang="en-US" sz="2000" u="none" strike="noStrike" dirty="0">
                          <a:effectLst/>
                          <a:hlinkClick r:id="rId6"/>
                        </a:rPr>
                        <a:t>AVG</a:t>
                      </a:r>
                      <a:endParaRPr lang="en-US" sz="2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u="none" strike="noStrike">
                          <a:effectLst/>
                          <a:hlinkClick r:id="rId7"/>
                        </a:rPr>
                        <a:t>STDEV</a:t>
                      </a:r>
                      <a:endParaRPr lang="en-US" sz="200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49241191"/>
                  </a:ext>
                </a:extLst>
              </a:tr>
              <a:tr h="448584">
                <a:tc>
                  <a:txBody>
                    <a:bodyPr/>
                    <a:lstStyle/>
                    <a:p>
                      <a:pPr algn="l" fontAlgn="t"/>
                      <a:r>
                        <a:rPr lang="en-US" sz="2000" u="none" strike="noStrike">
                          <a:effectLst/>
                          <a:hlinkClick r:id="rId8"/>
                        </a:rPr>
                        <a:t>CHECKSUM_AGG</a:t>
                      </a:r>
                      <a:endParaRPr lang="en-US" sz="200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u="none" strike="noStrike">
                          <a:effectLst/>
                          <a:hlinkClick r:id="rId9"/>
                        </a:rPr>
                        <a:t>STDEVP</a:t>
                      </a:r>
                      <a:endParaRPr lang="en-US" sz="200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825333"/>
                  </a:ext>
                </a:extLst>
              </a:tr>
              <a:tr h="448584">
                <a:tc>
                  <a:txBody>
                    <a:bodyPr/>
                    <a:lstStyle/>
                    <a:p>
                      <a:pPr algn="l" fontAlgn="t"/>
                      <a:r>
                        <a:rPr lang="en-US" sz="2000" u="none" strike="noStrike">
                          <a:effectLst/>
                          <a:hlinkClick r:id="rId10"/>
                        </a:rPr>
                        <a:t>COUNT</a:t>
                      </a:r>
                      <a:endParaRPr lang="en-US" sz="200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u="none" strike="noStrike">
                          <a:effectLst/>
                          <a:hlinkClick r:id="rId11"/>
                        </a:rPr>
                        <a:t>STRING_AGG</a:t>
                      </a:r>
                      <a:endParaRPr lang="en-US" sz="200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38436159"/>
                  </a:ext>
                </a:extLst>
              </a:tr>
              <a:tr h="448584">
                <a:tc>
                  <a:txBody>
                    <a:bodyPr/>
                    <a:lstStyle/>
                    <a:p>
                      <a:pPr algn="l" fontAlgn="t"/>
                      <a:r>
                        <a:rPr lang="en-US" sz="2000" u="none" strike="noStrike">
                          <a:effectLst/>
                          <a:hlinkClick r:id="rId12"/>
                        </a:rPr>
                        <a:t>COUNT_BIG</a:t>
                      </a:r>
                      <a:endParaRPr lang="en-US" sz="200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u="none" strike="noStrike">
                          <a:effectLst/>
                          <a:hlinkClick r:id="rId13"/>
                        </a:rPr>
                        <a:t>SUM</a:t>
                      </a:r>
                      <a:endParaRPr lang="en-US" sz="200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2453849"/>
                  </a:ext>
                </a:extLst>
              </a:tr>
              <a:tr h="448584">
                <a:tc>
                  <a:txBody>
                    <a:bodyPr/>
                    <a:lstStyle/>
                    <a:p>
                      <a:pPr algn="l" fontAlgn="t"/>
                      <a:r>
                        <a:rPr lang="en-US" sz="2000" u="none" strike="noStrike">
                          <a:effectLst/>
                          <a:hlinkClick r:id="rId14"/>
                        </a:rPr>
                        <a:t>GROUPING</a:t>
                      </a:r>
                      <a:endParaRPr lang="en-US" sz="200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u="none" strike="noStrike" dirty="0">
                          <a:effectLst/>
                          <a:hlinkClick r:id="rId15"/>
                        </a:rPr>
                        <a:t>VAR</a:t>
                      </a:r>
                      <a:endParaRPr lang="en-US" sz="200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60625957"/>
                  </a:ext>
                </a:extLst>
              </a:tr>
              <a:tr h="448584">
                <a:tc>
                  <a:txBody>
                    <a:bodyPr/>
                    <a:lstStyle/>
                    <a:p>
                      <a:pPr algn="l" fontAlgn="t"/>
                      <a:r>
                        <a:rPr lang="en-US" sz="2000" u="none" strike="noStrike">
                          <a:effectLst/>
                          <a:hlinkClick r:id="rId16"/>
                        </a:rPr>
                        <a:t>GROUPING_ID</a:t>
                      </a:r>
                      <a:endParaRPr lang="en-US" sz="200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u="none" strike="noStrike">
                          <a:effectLst/>
                          <a:hlinkClick r:id="rId17"/>
                        </a:rPr>
                        <a:t>VARP</a:t>
                      </a:r>
                      <a:endParaRPr lang="en-US" sz="200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69984648"/>
                  </a:ext>
                </a:extLst>
              </a:tr>
              <a:tr h="448584">
                <a:tc>
                  <a:txBody>
                    <a:bodyPr/>
                    <a:lstStyle/>
                    <a:p>
                      <a:pPr algn="l" fontAlgn="t"/>
                      <a:r>
                        <a:rPr lang="en-US" sz="2000" u="none" strike="noStrike">
                          <a:effectLst/>
                          <a:hlinkClick r:id="rId18"/>
                        </a:rPr>
                        <a:t>MAX</a:t>
                      </a:r>
                      <a:endParaRPr lang="en-US" sz="200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endParaRPr lang="en-US" sz="2000" dirty="0"/>
                    </a:p>
                  </a:txBody>
                  <a:tcPr>
                    <a:lnL w="9525"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131352430"/>
                  </a:ext>
                </a:extLst>
              </a:tr>
            </a:tbl>
          </a:graphicData>
        </a:graphic>
      </p:graphicFrame>
      <p:sp>
        <p:nvSpPr>
          <p:cNvPr id="5" name="Rectangle 4">
            <a:extLst>
              <a:ext uri="{FF2B5EF4-FFF2-40B4-BE49-F238E27FC236}">
                <a16:creationId xmlns:a16="http://schemas.microsoft.com/office/drawing/2014/main" id="{49C5DA46-16E0-4BFE-A468-9886FE14E3F2}"/>
              </a:ext>
            </a:extLst>
          </p:cNvPr>
          <p:cNvSpPr/>
          <p:nvPr/>
        </p:nvSpPr>
        <p:spPr>
          <a:xfrm>
            <a:off x="6591158" y="5798882"/>
            <a:ext cx="4195187" cy="461665"/>
          </a:xfrm>
          <a:prstGeom prst="rect">
            <a:avLst/>
          </a:prstGeom>
        </p:spPr>
        <p:txBody>
          <a:bodyPr wrap="none">
            <a:spAutoFit/>
          </a:bodyPr>
          <a:lstStyle/>
          <a:p>
            <a:r>
              <a:rPr lang="en-US" sz="2400" dirty="0"/>
              <a:t>These are Aggregate functions </a:t>
            </a:r>
          </a:p>
        </p:txBody>
      </p:sp>
    </p:spTree>
    <p:extLst>
      <p:ext uri="{BB962C8B-B14F-4D97-AF65-F5344CB8AC3E}">
        <p14:creationId xmlns:p14="http://schemas.microsoft.com/office/powerpoint/2010/main" val="25286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5307-74A2-47B0-8467-BF408380C754}"/>
              </a:ext>
            </a:extLst>
          </p:cNvPr>
          <p:cNvSpPr>
            <a:spLocks noGrp="1"/>
          </p:cNvSpPr>
          <p:nvPr>
            <p:ph type="title"/>
          </p:nvPr>
        </p:nvSpPr>
        <p:spPr/>
        <p:txBody>
          <a:bodyPr>
            <a:normAutofit/>
          </a:bodyPr>
          <a:lstStyle/>
          <a:p>
            <a:r>
              <a:rPr lang="en-US" dirty="0"/>
              <a:t>AVG( ) - Average</a:t>
            </a:r>
            <a:br>
              <a:rPr lang="en-US" dirty="0"/>
            </a:br>
            <a:r>
              <a:rPr lang="en-US" sz="1400" dirty="0">
                <a:hlinkClick r:id="rId2"/>
              </a:rPr>
              <a:t>https://docs.microsoft.com/en-us/sql/t-sql/functions/avg-transact-sql?view=sql-server-ver15</a:t>
            </a:r>
            <a:endParaRPr lang="en-US" dirty="0"/>
          </a:p>
        </p:txBody>
      </p:sp>
      <p:sp>
        <p:nvSpPr>
          <p:cNvPr id="3" name="Content Placeholder 2">
            <a:extLst>
              <a:ext uri="{FF2B5EF4-FFF2-40B4-BE49-F238E27FC236}">
                <a16:creationId xmlns:a16="http://schemas.microsoft.com/office/drawing/2014/main" id="{C6F4E348-0EB0-45AE-AAB0-45A3518FD3E9}"/>
              </a:ext>
            </a:extLst>
          </p:cNvPr>
          <p:cNvSpPr>
            <a:spLocks noGrp="1"/>
          </p:cNvSpPr>
          <p:nvPr>
            <p:ph idx="1"/>
          </p:nvPr>
        </p:nvSpPr>
        <p:spPr>
          <a:xfrm>
            <a:off x="1097280" y="1897182"/>
            <a:ext cx="10058400" cy="3760891"/>
          </a:xfrm>
        </p:spPr>
        <p:txBody>
          <a:bodyPr>
            <a:normAutofit/>
          </a:bodyPr>
          <a:lstStyle/>
          <a:p>
            <a:r>
              <a:rPr lang="en-US" sz="2000" b="1" i="1" dirty="0"/>
              <a:t>AVG( ) </a:t>
            </a:r>
            <a:r>
              <a:rPr lang="en-US" sz="2000" dirty="0"/>
              <a:t>computes the average of a set of values by dividing the sum of those values by the count of nonnull values. If the sum exceeds the maximum value for the data type of the return value, </a:t>
            </a:r>
            <a:r>
              <a:rPr lang="en-US" sz="2000" b="1" i="1" dirty="0"/>
              <a:t>AVG( ) </a:t>
            </a:r>
            <a:r>
              <a:rPr lang="en-US" sz="2000" dirty="0"/>
              <a:t>will return an error. </a:t>
            </a:r>
            <a:r>
              <a:rPr lang="en-US" sz="2000" b="1" i="1" dirty="0"/>
              <a:t>AVG( ) </a:t>
            </a:r>
            <a:r>
              <a:rPr lang="en-US" sz="2000" dirty="0"/>
              <a:t>can have one of 2 arguments.</a:t>
            </a:r>
          </a:p>
          <a:p>
            <a:pPr lvl="1">
              <a:buFont typeface="Arial" panose="020B0604020202020204" pitchFamily="34" charset="0"/>
              <a:buChar char="•"/>
            </a:pPr>
            <a:r>
              <a:rPr lang="en-US" sz="1800" u="sng" dirty="0"/>
              <a:t>ALL</a:t>
            </a:r>
            <a:r>
              <a:rPr lang="en-US" sz="1800" dirty="0"/>
              <a:t> – (default) Applies the aggregate function to all values.</a:t>
            </a:r>
          </a:p>
          <a:p>
            <a:pPr lvl="1">
              <a:buFont typeface="Arial" panose="020B0604020202020204" pitchFamily="34" charset="0"/>
              <a:buChar char="•"/>
            </a:pPr>
            <a:r>
              <a:rPr lang="en-US" sz="1800" u="sng" dirty="0"/>
              <a:t>DISTINCT</a:t>
            </a:r>
            <a:r>
              <a:rPr lang="en-US" sz="1800" dirty="0"/>
              <a:t> - Specifies that AVG operates only on one unique instance of each value, regardless of how many times that value occurs.</a:t>
            </a:r>
          </a:p>
          <a:p>
            <a:r>
              <a:rPr lang="en-US" sz="2000" dirty="0"/>
              <a:t>EX. ‘ </a:t>
            </a:r>
            <a:r>
              <a:rPr lang="en-US" sz="2000" b="1" dirty="0"/>
              <a:t>SELECT AVG(ALL </a:t>
            </a:r>
            <a:r>
              <a:rPr lang="en-US" sz="2000" b="1" dirty="0" err="1"/>
              <a:t>NumbersColumn</a:t>
            </a:r>
            <a:r>
              <a:rPr lang="en-US" sz="2000" b="1" dirty="0"/>
              <a:t>) FROM </a:t>
            </a:r>
            <a:r>
              <a:rPr lang="en-US" sz="2000" b="1" dirty="0" err="1"/>
              <a:t>TableName</a:t>
            </a:r>
            <a:r>
              <a:rPr lang="en-US" sz="2000" b="1" dirty="0"/>
              <a:t>;</a:t>
            </a:r>
            <a:r>
              <a:rPr lang="en-US" sz="2000" dirty="0"/>
              <a:t> ’ returns the average of all numbers. Even duplicates.</a:t>
            </a:r>
          </a:p>
        </p:txBody>
      </p:sp>
      <p:pic>
        <p:nvPicPr>
          <p:cNvPr id="4" name="Picture 3">
            <a:extLst>
              <a:ext uri="{FF2B5EF4-FFF2-40B4-BE49-F238E27FC236}">
                <a16:creationId xmlns:a16="http://schemas.microsoft.com/office/drawing/2014/main" id="{A53148C5-86D0-4F4B-B6B0-4B75EAC670DE}"/>
              </a:ext>
            </a:extLst>
          </p:cNvPr>
          <p:cNvPicPr>
            <a:picLocks noChangeAspect="1"/>
          </p:cNvPicPr>
          <p:nvPr/>
        </p:nvPicPr>
        <p:blipFill>
          <a:blip r:embed="rId3"/>
          <a:stretch>
            <a:fillRect/>
          </a:stretch>
        </p:blipFill>
        <p:spPr>
          <a:xfrm>
            <a:off x="1265663" y="4796503"/>
            <a:ext cx="9721634" cy="1835683"/>
          </a:xfrm>
          <a:prstGeom prst="rect">
            <a:avLst/>
          </a:prstGeom>
          <a:effectLst>
            <a:glow rad="50800">
              <a:schemeClr val="accent2"/>
            </a:glow>
          </a:effectLst>
        </p:spPr>
      </p:pic>
    </p:spTree>
    <p:extLst>
      <p:ext uri="{BB962C8B-B14F-4D97-AF65-F5344CB8AC3E}">
        <p14:creationId xmlns:p14="http://schemas.microsoft.com/office/powerpoint/2010/main" val="407251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63124-374D-4DF4-9C69-E6902825FB84}"/>
              </a:ext>
            </a:extLst>
          </p:cNvPr>
          <p:cNvSpPr>
            <a:spLocks noGrp="1"/>
          </p:cNvSpPr>
          <p:nvPr>
            <p:ph type="title"/>
          </p:nvPr>
        </p:nvSpPr>
        <p:spPr/>
        <p:txBody>
          <a:bodyPr>
            <a:normAutofit/>
          </a:bodyPr>
          <a:lstStyle/>
          <a:p>
            <a:r>
              <a:rPr lang="en-US" dirty="0"/>
              <a:t>COUNT( )</a:t>
            </a:r>
            <a:br>
              <a:rPr lang="en-US" dirty="0"/>
            </a:br>
            <a:r>
              <a:rPr lang="en-US" sz="1400" dirty="0">
                <a:hlinkClick r:id="rId2"/>
              </a:rPr>
              <a:t>https://docs.microsoft.com/en-us/sql/t-sql/functions/count-transact-sql?view=sql-server-ver15</a:t>
            </a:r>
            <a:endParaRPr lang="en-US" dirty="0"/>
          </a:p>
        </p:txBody>
      </p:sp>
      <p:sp>
        <p:nvSpPr>
          <p:cNvPr id="3" name="Content Placeholder 2">
            <a:extLst>
              <a:ext uri="{FF2B5EF4-FFF2-40B4-BE49-F238E27FC236}">
                <a16:creationId xmlns:a16="http://schemas.microsoft.com/office/drawing/2014/main" id="{27785E50-2F6A-45A9-9436-2A1AE623E065}"/>
              </a:ext>
            </a:extLst>
          </p:cNvPr>
          <p:cNvSpPr>
            <a:spLocks noGrp="1"/>
          </p:cNvSpPr>
          <p:nvPr>
            <p:ph idx="1"/>
          </p:nvPr>
        </p:nvSpPr>
        <p:spPr>
          <a:xfrm>
            <a:off x="1097280" y="1909897"/>
            <a:ext cx="10058400" cy="3609553"/>
          </a:xfrm>
        </p:spPr>
        <p:txBody>
          <a:bodyPr>
            <a:normAutofit/>
          </a:bodyPr>
          <a:lstStyle/>
          <a:p>
            <a:r>
              <a:rPr lang="en-US" sz="2800" b="1" i="1" dirty="0"/>
              <a:t>COUNT( )</a:t>
            </a:r>
            <a:r>
              <a:rPr lang="en-US" sz="2800" dirty="0"/>
              <a:t> returns the number of items found in a group. </a:t>
            </a:r>
            <a:r>
              <a:rPr lang="en-US" sz="2800" b="1" i="1" dirty="0"/>
              <a:t>COUNT( )</a:t>
            </a:r>
            <a:r>
              <a:rPr lang="en-US" sz="2800" dirty="0"/>
              <a:t> always returns an int data type value. </a:t>
            </a:r>
          </a:p>
          <a:p>
            <a:r>
              <a:rPr lang="en-US" sz="2800" dirty="0"/>
              <a:t>It has two possible arguments</a:t>
            </a:r>
          </a:p>
          <a:p>
            <a:pPr lvl="1">
              <a:buFont typeface="Arial" panose="020B0604020202020204" pitchFamily="34" charset="0"/>
              <a:buChar char="•"/>
            </a:pPr>
            <a:r>
              <a:rPr lang="en-US" sz="2600" dirty="0"/>
              <a:t>ALL - Applies the aggregate function to all values. ALL serves as the default.</a:t>
            </a:r>
          </a:p>
          <a:p>
            <a:pPr lvl="1">
              <a:buFont typeface="Arial" panose="020B0604020202020204" pitchFamily="34" charset="0"/>
              <a:buChar char="•"/>
            </a:pPr>
            <a:r>
              <a:rPr lang="en-US" sz="2600" dirty="0"/>
              <a:t>DISTINCT - Specifies that COUNT returns the number of unique nonnull values.</a:t>
            </a:r>
          </a:p>
        </p:txBody>
      </p:sp>
      <p:pic>
        <p:nvPicPr>
          <p:cNvPr id="5" name="Picture 4">
            <a:extLst>
              <a:ext uri="{FF2B5EF4-FFF2-40B4-BE49-F238E27FC236}">
                <a16:creationId xmlns:a16="http://schemas.microsoft.com/office/drawing/2014/main" id="{4CC24FE7-A25B-47C8-AE82-07DC62622147}"/>
              </a:ext>
            </a:extLst>
          </p:cNvPr>
          <p:cNvPicPr>
            <a:picLocks noChangeAspect="1"/>
          </p:cNvPicPr>
          <p:nvPr/>
        </p:nvPicPr>
        <p:blipFill>
          <a:blip r:embed="rId3"/>
          <a:stretch>
            <a:fillRect/>
          </a:stretch>
        </p:blipFill>
        <p:spPr>
          <a:xfrm>
            <a:off x="4505899" y="4945209"/>
            <a:ext cx="7165573" cy="1747700"/>
          </a:xfrm>
          <a:prstGeom prst="rect">
            <a:avLst/>
          </a:prstGeom>
          <a:effectLst>
            <a:glow rad="50800">
              <a:schemeClr val="accent2"/>
            </a:glow>
          </a:effectLst>
        </p:spPr>
      </p:pic>
    </p:spTree>
    <p:extLst>
      <p:ext uri="{BB962C8B-B14F-4D97-AF65-F5344CB8AC3E}">
        <p14:creationId xmlns:p14="http://schemas.microsoft.com/office/powerpoint/2010/main" val="342216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1B46-938E-4468-957C-66038D815074}"/>
              </a:ext>
            </a:extLst>
          </p:cNvPr>
          <p:cNvSpPr>
            <a:spLocks noGrp="1"/>
          </p:cNvSpPr>
          <p:nvPr>
            <p:ph type="title"/>
          </p:nvPr>
        </p:nvSpPr>
        <p:spPr/>
        <p:txBody>
          <a:bodyPr>
            <a:normAutofit/>
          </a:bodyPr>
          <a:lstStyle/>
          <a:p>
            <a:r>
              <a:rPr lang="en-US" dirty="0"/>
              <a:t>SUM( )</a:t>
            </a:r>
            <a:br>
              <a:rPr lang="en-US" dirty="0"/>
            </a:br>
            <a:r>
              <a:rPr lang="en-US" sz="1400" dirty="0">
                <a:hlinkClick r:id="rId2"/>
              </a:rPr>
              <a:t>https://docs.microsoft.com/en-us/sql/t-sql/functions/sum-transact-sql?view=sql-server-ver15</a:t>
            </a:r>
            <a:endParaRPr lang="en-US" sz="1400" dirty="0"/>
          </a:p>
        </p:txBody>
      </p:sp>
      <p:sp>
        <p:nvSpPr>
          <p:cNvPr id="3" name="Content Placeholder 2">
            <a:extLst>
              <a:ext uri="{FF2B5EF4-FFF2-40B4-BE49-F238E27FC236}">
                <a16:creationId xmlns:a16="http://schemas.microsoft.com/office/drawing/2014/main" id="{813242CE-F7BE-43E6-8ECF-2BEF027FE7BC}"/>
              </a:ext>
            </a:extLst>
          </p:cNvPr>
          <p:cNvSpPr>
            <a:spLocks noGrp="1"/>
          </p:cNvSpPr>
          <p:nvPr>
            <p:ph idx="1"/>
          </p:nvPr>
        </p:nvSpPr>
        <p:spPr>
          <a:xfrm>
            <a:off x="1097280" y="2108202"/>
            <a:ext cx="10058400" cy="1957361"/>
          </a:xfrm>
        </p:spPr>
        <p:txBody>
          <a:bodyPr>
            <a:normAutofit/>
          </a:bodyPr>
          <a:lstStyle/>
          <a:p>
            <a:r>
              <a:rPr lang="en-US" sz="2400" dirty="0"/>
              <a:t>SUM can be used with numeric columns only. Null values are ignored.</a:t>
            </a:r>
          </a:p>
          <a:p>
            <a:r>
              <a:rPr lang="en-US" sz="2400" b="1" i="1" dirty="0"/>
              <a:t>SUM( )</a:t>
            </a:r>
            <a:r>
              <a:rPr lang="en-US" sz="2400" dirty="0"/>
              <a:t> has two possible arguments</a:t>
            </a:r>
          </a:p>
          <a:p>
            <a:pPr lvl="1">
              <a:buFont typeface="Arial" panose="020B0604020202020204" pitchFamily="34" charset="0"/>
              <a:buChar char="•"/>
            </a:pPr>
            <a:r>
              <a:rPr lang="en-US" sz="2000" dirty="0"/>
              <a:t>ALL - Applies the aggregate function to all values. ALL is the default.</a:t>
            </a:r>
          </a:p>
          <a:p>
            <a:pPr lvl="1">
              <a:buFont typeface="Arial" panose="020B0604020202020204" pitchFamily="34" charset="0"/>
              <a:buChar char="•"/>
            </a:pPr>
            <a:r>
              <a:rPr lang="en-US" sz="2000" dirty="0"/>
              <a:t>DISTINCT - Specifies that SUM returns the sum of unique values.</a:t>
            </a:r>
          </a:p>
        </p:txBody>
      </p:sp>
      <p:pic>
        <p:nvPicPr>
          <p:cNvPr id="4" name="Picture 3">
            <a:extLst>
              <a:ext uri="{FF2B5EF4-FFF2-40B4-BE49-F238E27FC236}">
                <a16:creationId xmlns:a16="http://schemas.microsoft.com/office/drawing/2014/main" id="{11DF6679-1290-4472-99FA-685304461383}"/>
              </a:ext>
            </a:extLst>
          </p:cNvPr>
          <p:cNvPicPr>
            <a:picLocks noChangeAspect="1"/>
          </p:cNvPicPr>
          <p:nvPr/>
        </p:nvPicPr>
        <p:blipFill>
          <a:blip r:embed="rId3"/>
          <a:stretch>
            <a:fillRect/>
          </a:stretch>
        </p:blipFill>
        <p:spPr>
          <a:xfrm>
            <a:off x="551848" y="4065563"/>
            <a:ext cx="6146240" cy="2569764"/>
          </a:xfrm>
          <a:prstGeom prst="rect">
            <a:avLst/>
          </a:prstGeom>
          <a:effectLst>
            <a:glow rad="50800">
              <a:schemeClr val="accent2"/>
            </a:glow>
          </a:effectLst>
        </p:spPr>
      </p:pic>
      <p:pic>
        <p:nvPicPr>
          <p:cNvPr id="5" name="Picture 4">
            <a:extLst>
              <a:ext uri="{FF2B5EF4-FFF2-40B4-BE49-F238E27FC236}">
                <a16:creationId xmlns:a16="http://schemas.microsoft.com/office/drawing/2014/main" id="{F4551352-2F6B-4C26-840F-A78F5AFF77D0}"/>
              </a:ext>
            </a:extLst>
          </p:cNvPr>
          <p:cNvPicPr>
            <a:picLocks noChangeAspect="1"/>
          </p:cNvPicPr>
          <p:nvPr/>
        </p:nvPicPr>
        <p:blipFill>
          <a:blip r:embed="rId4"/>
          <a:stretch>
            <a:fillRect/>
          </a:stretch>
        </p:blipFill>
        <p:spPr>
          <a:xfrm>
            <a:off x="5395010" y="4592881"/>
            <a:ext cx="6428022" cy="1678052"/>
          </a:xfrm>
          <a:prstGeom prst="rect">
            <a:avLst/>
          </a:prstGeom>
          <a:effectLst>
            <a:glow rad="50800">
              <a:schemeClr val="accent2"/>
            </a:glow>
          </a:effectLst>
        </p:spPr>
      </p:pic>
    </p:spTree>
    <p:extLst>
      <p:ext uri="{BB962C8B-B14F-4D97-AF65-F5344CB8AC3E}">
        <p14:creationId xmlns:p14="http://schemas.microsoft.com/office/powerpoint/2010/main" val="158000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5298-99B0-4080-8883-DE22EFF12D48}"/>
              </a:ext>
            </a:extLst>
          </p:cNvPr>
          <p:cNvSpPr>
            <a:spLocks noGrp="1"/>
          </p:cNvSpPr>
          <p:nvPr>
            <p:ph type="title"/>
          </p:nvPr>
        </p:nvSpPr>
        <p:spPr/>
        <p:txBody>
          <a:bodyPr>
            <a:normAutofit/>
          </a:bodyPr>
          <a:lstStyle/>
          <a:p>
            <a:r>
              <a:rPr lang="en-US" dirty="0"/>
              <a:t>SQL – String Data Types</a:t>
            </a:r>
            <a:br>
              <a:rPr lang="en-US" dirty="0"/>
            </a:br>
            <a:r>
              <a:rPr lang="en-US" sz="1400" dirty="0">
                <a:hlinkClick r:id="rId2"/>
              </a:rPr>
              <a:t>https://docs.microsoft.com/en-us/sql/t-sql/data-types/char-and-varchar-transact-sql?view=sql-server-ver15</a:t>
            </a:r>
            <a:endParaRPr lang="en-US" dirty="0"/>
          </a:p>
        </p:txBody>
      </p:sp>
      <p:graphicFrame>
        <p:nvGraphicFramePr>
          <p:cNvPr id="4" name="Table 4">
            <a:extLst>
              <a:ext uri="{FF2B5EF4-FFF2-40B4-BE49-F238E27FC236}">
                <a16:creationId xmlns:a16="http://schemas.microsoft.com/office/drawing/2014/main" id="{05CEFB07-6ADE-4429-B862-3A1F9577A2FB}"/>
              </a:ext>
            </a:extLst>
          </p:cNvPr>
          <p:cNvGraphicFramePr>
            <a:graphicFrameLocks noGrp="1"/>
          </p:cNvGraphicFramePr>
          <p:nvPr>
            <p:ph idx="1"/>
            <p:extLst>
              <p:ext uri="{D42A27DB-BD31-4B8C-83A1-F6EECF244321}">
                <p14:modId xmlns:p14="http://schemas.microsoft.com/office/powerpoint/2010/main" val="3662594736"/>
              </p:ext>
            </p:extLst>
          </p:nvPr>
        </p:nvGraphicFramePr>
        <p:xfrm>
          <a:off x="792480" y="2043311"/>
          <a:ext cx="10668000" cy="3200400"/>
        </p:xfrm>
        <a:graphic>
          <a:graphicData uri="http://schemas.openxmlformats.org/drawingml/2006/table">
            <a:tbl>
              <a:tblPr firstRow="1" bandRow="1">
                <a:tableStyleId>{5C22544A-7EE6-4342-B048-85BDC9FD1C3A}</a:tableStyleId>
              </a:tblPr>
              <a:tblGrid>
                <a:gridCol w="2957130">
                  <a:extLst>
                    <a:ext uri="{9D8B030D-6E8A-4147-A177-3AD203B41FA5}">
                      <a16:colId xmlns:a16="http://schemas.microsoft.com/office/drawing/2014/main" val="3393115575"/>
                    </a:ext>
                  </a:extLst>
                </a:gridCol>
                <a:gridCol w="7710870">
                  <a:extLst>
                    <a:ext uri="{9D8B030D-6E8A-4147-A177-3AD203B41FA5}">
                      <a16:colId xmlns:a16="http://schemas.microsoft.com/office/drawing/2014/main" val="3071290857"/>
                    </a:ext>
                  </a:extLst>
                </a:gridCol>
              </a:tblGrid>
              <a:tr h="370840">
                <a:tc>
                  <a:txBody>
                    <a:bodyPr/>
                    <a:lstStyle/>
                    <a:p>
                      <a:pPr algn="ctr"/>
                      <a:r>
                        <a:rPr lang="en-US" sz="4000" dirty="0"/>
                        <a:t>Data Type</a:t>
                      </a:r>
                    </a:p>
                  </a:txBody>
                  <a:tcPr/>
                </a:tc>
                <a:tc>
                  <a:txBody>
                    <a:bodyPr/>
                    <a:lstStyle/>
                    <a:p>
                      <a:pPr algn="ctr"/>
                      <a:r>
                        <a:rPr lang="en-US" sz="4000" dirty="0"/>
                        <a:t>Description</a:t>
                      </a:r>
                    </a:p>
                  </a:txBody>
                  <a:tcPr/>
                </a:tc>
                <a:extLst>
                  <a:ext uri="{0D108BD9-81ED-4DB2-BD59-A6C34878D82A}">
                    <a16:rowId xmlns:a16="http://schemas.microsoft.com/office/drawing/2014/main" val="1437229577"/>
                  </a:ext>
                </a:extLst>
              </a:tr>
              <a:tr h="370840">
                <a:tc>
                  <a:txBody>
                    <a:bodyPr/>
                    <a:lstStyle/>
                    <a:p>
                      <a:r>
                        <a:rPr lang="en-US" sz="2800" dirty="0"/>
                        <a:t>CHAR(n)</a:t>
                      </a:r>
                    </a:p>
                  </a:txBody>
                  <a:tcPr/>
                </a:tc>
                <a:tc>
                  <a:txBody>
                    <a:bodyPr/>
                    <a:lstStyle/>
                    <a:p>
                      <a:r>
                        <a:rPr lang="en-US" sz="2800" dirty="0"/>
                        <a:t>Fixed-length up to n, 0 to 255, Default 1</a:t>
                      </a:r>
                    </a:p>
                  </a:txBody>
                  <a:tcPr/>
                </a:tc>
                <a:extLst>
                  <a:ext uri="{0D108BD9-81ED-4DB2-BD59-A6C34878D82A}">
                    <a16:rowId xmlns:a16="http://schemas.microsoft.com/office/drawing/2014/main" val="1465993824"/>
                  </a:ext>
                </a:extLst>
              </a:tr>
              <a:tr h="370840">
                <a:tc>
                  <a:txBody>
                    <a:bodyPr/>
                    <a:lstStyle/>
                    <a:p>
                      <a:r>
                        <a:rPr lang="en-US" sz="2800" dirty="0"/>
                        <a:t>VARCHAR(n)</a:t>
                      </a:r>
                    </a:p>
                  </a:txBody>
                  <a:tcPr/>
                </a:tc>
                <a:tc>
                  <a:txBody>
                    <a:bodyPr/>
                    <a:lstStyle/>
                    <a:p>
                      <a:r>
                        <a:rPr lang="en-US" sz="2800" dirty="0" err="1"/>
                        <a:t>VARiable</a:t>
                      </a:r>
                      <a:r>
                        <a:rPr lang="en-US" sz="2800" dirty="0"/>
                        <a:t> length up to n. 0 to 65535</a:t>
                      </a:r>
                    </a:p>
                  </a:txBody>
                  <a:tcPr/>
                </a:tc>
                <a:extLst>
                  <a:ext uri="{0D108BD9-81ED-4DB2-BD59-A6C34878D82A}">
                    <a16:rowId xmlns:a16="http://schemas.microsoft.com/office/drawing/2014/main" val="2550057117"/>
                  </a:ext>
                </a:extLst>
              </a:tr>
              <a:tr h="370840">
                <a:tc>
                  <a:txBody>
                    <a:bodyPr/>
                    <a:lstStyle/>
                    <a:p>
                      <a:r>
                        <a:rPr lang="en-US" sz="2800" dirty="0"/>
                        <a:t>NCHAR(n)</a:t>
                      </a:r>
                    </a:p>
                  </a:txBody>
                  <a:tcPr/>
                </a:tc>
                <a:tc>
                  <a:txBody>
                    <a:bodyPr/>
                    <a:lstStyle/>
                    <a:p>
                      <a:r>
                        <a:rPr lang="en-US" sz="2800" dirty="0"/>
                        <a:t>Fixed-length, Unicode string</a:t>
                      </a:r>
                    </a:p>
                  </a:txBody>
                  <a:tcPr/>
                </a:tc>
                <a:extLst>
                  <a:ext uri="{0D108BD9-81ED-4DB2-BD59-A6C34878D82A}">
                    <a16:rowId xmlns:a16="http://schemas.microsoft.com/office/drawing/2014/main" val="616664212"/>
                  </a:ext>
                </a:extLst>
              </a:tr>
              <a:tr h="370840">
                <a:tc>
                  <a:txBody>
                    <a:bodyPr/>
                    <a:lstStyle/>
                    <a:p>
                      <a:r>
                        <a:rPr lang="en-US" sz="2800" dirty="0"/>
                        <a:t>NVARCHAR(n)</a:t>
                      </a:r>
                    </a:p>
                  </a:txBody>
                  <a:tcPr/>
                </a:tc>
                <a:tc>
                  <a:txBody>
                    <a:bodyPr/>
                    <a:lstStyle/>
                    <a:p>
                      <a:r>
                        <a:rPr lang="en-US" sz="2800" kern="1200" dirty="0">
                          <a:solidFill>
                            <a:schemeClr val="dk1"/>
                          </a:solidFill>
                          <a:latin typeface="+mn-lt"/>
                          <a:ea typeface="+mn-ea"/>
                          <a:cs typeface="+mn-cs"/>
                        </a:rPr>
                        <a:t>variable-length Unicode string. (Use this unless you nee to use something else)</a:t>
                      </a:r>
                      <a:endParaRPr lang="en-US" sz="2800" dirty="0"/>
                    </a:p>
                  </a:txBody>
                  <a:tcPr/>
                </a:tc>
                <a:extLst>
                  <a:ext uri="{0D108BD9-81ED-4DB2-BD59-A6C34878D82A}">
                    <a16:rowId xmlns:a16="http://schemas.microsoft.com/office/drawing/2014/main" val="3079583793"/>
                  </a:ext>
                </a:extLst>
              </a:tr>
            </a:tbl>
          </a:graphicData>
        </a:graphic>
      </p:graphicFrame>
      <p:sp>
        <p:nvSpPr>
          <p:cNvPr id="6" name="Rectangle 5">
            <a:extLst>
              <a:ext uri="{FF2B5EF4-FFF2-40B4-BE49-F238E27FC236}">
                <a16:creationId xmlns:a16="http://schemas.microsoft.com/office/drawing/2014/main" id="{0E253B02-0526-436D-A97B-DBDD46792689}"/>
              </a:ext>
            </a:extLst>
          </p:cNvPr>
          <p:cNvSpPr/>
          <p:nvPr/>
        </p:nvSpPr>
        <p:spPr>
          <a:xfrm>
            <a:off x="762000" y="5243711"/>
            <a:ext cx="10668000" cy="954107"/>
          </a:xfrm>
          <a:prstGeom prst="rect">
            <a:avLst/>
          </a:prstGeom>
        </p:spPr>
        <p:txBody>
          <a:bodyPr wrap="square">
            <a:spAutoFit/>
          </a:bodyPr>
          <a:lstStyle/>
          <a:p>
            <a:r>
              <a:rPr lang="en-US" sz="2800" dirty="0"/>
              <a:t>There are a variety of functions for strings e.g. LEN, SUBSTRING, CHARINDEX, REPLACE, LOWER, UPPER</a:t>
            </a:r>
          </a:p>
        </p:txBody>
      </p:sp>
    </p:spTree>
    <p:extLst>
      <p:ext uri="{BB962C8B-B14F-4D97-AF65-F5344CB8AC3E}">
        <p14:creationId xmlns:p14="http://schemas.microsoft.com/office/powerpoint/2010/main" val="973521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5298-99B0-4080-8883-DE22EFF12D48}"/>
              </a:ext>
            </a:extLst>
          </p:cNvPr>
          <p:cNvSpPr>
            <a:spLocks noGrp="1"/>
          </p:cNvSpPr>
          <p:nvPr>
            <p:ph type="title"/>
          </p:nvPr>
        </p:nvSpPr>
        <p:spPr/>
        <p:txBody>
          <a:bodyPr>
            <a:normAutofit/>
          </a:bodyPr>
          <a:lstStyle/>
          <a:p>
            <a:r>
              <a:rPr lang="en-US" dirty="0"/>
              <a:t>SQL – Integer Data Types</a:t>
            </a:r>
            <a:br>
              <a:rPr lang="en-US" dirty="0"/>
            </a:br>
            <a:r>
              <a:rPr lang="en-US" sz="1400" dirty="0">
                <a:hlinkClick r:id="rId2"/>
              </a:rPr>
              <a:t>https://docs.microsoft.com/en-us/sql/t-sql/data-types/data-types-transact-sql?view=sql-server-ver15#exact-numerics</a:t>
            </a:r>
            <a:endParaRPr lang="en-US" sz="1400" dirty="0"/>
          </a:p>
        </p:txBody>
      </p:sp>
      <p:graphicFrame>
        <p:nvGraphicFramePr>
          <p:cNvPr id="4" name="Table 4">
            <a:extLst>
              <a:ext uri="{FF2B5EF4-FFF2-40B4-BE49-F238E27FC236}">
                <a16:creationId xmlns:a16="http://schemas.microsoft.com/office/drawing/2014/main" id="{05CEFB07-6ADE-4429-B862-3A1F9577A2FB}"/>
              </a:ext>
            </a:extLst>
          </p:cNvPr>
          <p:cNvGraphicFramePr>
            <a:graphicFrameLocks noGrp="1"/>
          </p:cNvGraphicFramePr>
          <p:nvPr>
            <p:ph idx="1"/>
            <p:extLst>
              <p:ext uri="{D42A27DB-BD31-4B8C-83A1-F6EECF244321}">
                <p14:modId xmlns:p14="http://schemas.microsoft.com/office/powerpoint/2010/main" val="3809525558"/>
              </p:ext>
            </p:extLst>
          </p:nvPr>
        </p:nvGraphicFramePr>
        <p:xfrm>
          <a:off x="569343" y="1999397"/>
          <a:ext cx="10852031" cy="4084320"/>
        </p:xfrm>
        <a:graphic>
          <a:graphicData uri="http://schemas.openxmlformats.org/drawingml/2006/table">
            <a:tbl>
              <a:tblPr firstRow="1" bandRow="1">
                <a:tableStyleId>{5C22544A-7EE6-4342-B048-85BDC9FD1C3A}</a:tableStyleId>
              </a:tblPr>
              <a:tblGrid>
                <a:gridCol w="2622431">
                  <a:extLst>
                    <a:ext uri="{9D8B030D-6E8A-4147-A177-3AD203B41FA5}">
                      <a16:colId xmlns:a16="http://schemas.microsoft.com/office/drawing/2014/main" val="3393115575"/>
                    </a:ext>
                  </a:extLst>
                </a:gridCol>
                <a:gridCol w="8229600">
                  <a:extLst>
                    <a:ext uri="{9D8B030D-6E8A-4147-A177-3AD203B41FA5}">
                      <a16:colId xmlns:a16="http://schemas.microsoft.com/office/drawing/2014/main" val="3071290857"/>
                    </a:ext>
                  </a:extLst>
                </a:gridCol>
              </a:tblGrid>
              <a:tr h="370840">
                <a:tc>
                  <a:txBody>
                    <a:bodyPr/>
                    <a:lstStyle/>
                    <a:p>
                      <a:pPr algn="ctr"/>
                      <a:r>
                        <a:rPr lang="en-US" sz="3600" dirty="0"/>
                        <a:t>Data Type</a:t>
                      </a:r>
                    </a:p>
                  </a:txBody>
                  <a:tcPr/>
                </a:tc>
                <a:tc>
                  <a:txBody>
                    <a:bodyPr/>
                    <a:lstStyle/>
                    <a:p>
                      <a:pPr algn="ctr"/>
                      <a:r>
                        <a:rPr lang="en-US" sz="3600" dirty="0"/>
                        <a:t>Description</a:t>
                      </a:r>
                    </a:p>
                  </a:txBody>
                  <a:tcPr/>
                </a:tc>
                <a:extLst>
                  <a:ext uri="{0D108BD9-81ED-4DB2-BD59-A6C34878D82A}">
                    <a16:rowId xmlns:a16="http://schemas.microsoft.com/office/drawing/2014/main" val="1437229577"/>
                  </a:ext>
                </a:extLst>
              </a:tr>
              <a:tr h="370840">
                <a:tc>
                  <a:txBody>
                    <a:bodyPr/>
                    <a:lstStyle/>
                    <a:p>
                      <a:r>
                        <a:rPr lang="en-US" sz="2800" dirty="0"/>
                        <a:t>BIT</a:t>
                      </a:r>
                    </a:p>
                  </a:txBody>
                  <a:tcPr/>
                </a:tc>
                <a:tc>
                  <a:txBody>
                    <a:bodyPr/>
                    <a:lstStyle/>
                    <a:p>
                      <a:r>
                        <a:rPr lang="en-US" sz="2800" dirty="0"/>
                        <a:t>It’s a bit. 1 to 64. Default 1</a:t>
                      </a:r>
                    </a:p>
                  </a:txBody>
                  <a:tcPr/>
                </a:tc>
                <a:extLst>
                  <a:ext uri="{0D108BD9-81ED-4DB2-BD59-A6C34878D82A}">
                    <a16:rowId xmlns:a16="http://schemas.microsoft.com/office/drawing/2014/main" val="1465993824"/>
                  </a:ext>
                </a:extLst>
              </a:tr>
              <a:tr h="370840">
                <a:tc>
                  <a:txBody>
                    <a:bodyPr/>
                    <a:lstStyle/>
                    <a:p>
                      <a:r>
                        <a:rPr lang="en-US" sz="2800" dirty="0"/>
                        <a:t>TINYINT</a:t>
                      </a:r>
                    </a:p>
                  </a:txBody>
                  <a:tcPr/>
                </a:tc>
                <a:tc>
                  <a:txBody>
                    <a:bodyPr/>
                    <a:lstStyle/>
                    <a:p>
                      <a:r>
                        <a:rPr lang="en-US" sz="2800" b="0" i="0" kern="1200" dirty="0">
                          <a:solidFill>
                            <a:schemeClr val="dk1"/>
                          </a:solidFill>
                          <a:effectLst/>
                          <a:latin typeface="+mn-lt"/>
                          <a:ea typeface="+mn-ea"/>
                          <a:cs typeface="+mn-cs"/>
                        </a:rPr>
                        <a:t>Signed = -128 to 127. unsigned = 0 to 255</a:t>
                      </a:r>
                      <a:endParaRPr lang="en-US" sz="2800" dirty="0"/>
                    </a:p>
                  </a:txBody>
                  <a:tcPr/>
                </a:tc>
                <a:extLst>
                  <a:ext uri="{0D108BD9-81ED-4DB2-BD59-A6C34878D82A}">
                    <a16:rowId xmlns:a16="http://schemas.microsoft.com/office/drawing/2014/main" val="2550057117"/>
                  </a:ext>
                </a:extLst>
              </a:tr>
              <a:tr h="370840">
                <a:tc>
                  <a:txBody>
                    <a:bodyPr/>
                    <a:lstStyle/>
                    <a:p>
                      <a:r>
                        <a:rPr lang="en-US" sz="2800" dirty="0"/>
                        <a:t>BOOL</a:t>
                      </a:r>
                    </a:p>
                  </a:txBody>
                  <a:tcPr/>
                </a:tc>
                <a:tc>
                  <a:txBody>
                    <a:bodyPr/>
                    <a:lstStyle/>
                    <a:p>
                      <a:r>
                        <a:rPr lang="en-US" sz="2800" dirty="0"/>
                        <a:t>Max 255 bytes. 0 = false, 1 = true</a:t>
                      </a:r>
                    </a:p>
                  </a:txBody>
                  <a:tcPr/>
                </a:tc>
                <a:extLst>
                  <a:ext uri="{0D108BD9-81ED-4DB2-BD59-A6C34878D82A}">
                    <a16:rowId xmlns:a16="http://schemas.microsoft.com/office/drawing/2014/main" val="2110065708"/>
                  </a:ext>
                </a:extLst>
              </a:tr>
              <a:tr h="370840">
                <a:tc>
                  <a:txBody>
                    <a:bodyPr/>
                    <a:lstStyle/>
                    <a:p>
                      <a:r>
                        <a:rPr lang="en-US" sz="2800" dirty="0"/>
                        <a:t>SMALLINT</a:t>
                      </a:r>
                    </a:p>
                  </a:txBody>
                  <a:tcPr/>
                </a:tc>
                <a:tc>
                  <a:txBody>
                    <a:bodyPr/>
                    <a:lstStyle/>
                    <a:p>
                      <a:r>
                        <a:rPr lang="en-US" sz="2800" dirty="0"/>
                        <a:t>Max  65535 bytes</a:t>
                      </a:r>
                    </a:p>
                  </a:txBody>
                  <a:tcPr/>
                </a:tc>
                <a:extLst>
                  <a:ext uri="{0D108BD9-81ED-4DB2-BD59-A6C34878D82A}">
                    <a16:rowId xmlns:a16="http://schemas.microsoft.com/office/drawing/2014/main" val="2303003421"/>
                  </a:ext>
                </a:extLst>
              </a:tr>
              <a:tr h="370840">
                <a:tc>
                  <a:txBody>
                    <a:bodyPr/>
                    <a:lstStyle/>
                    <a:p>
                      <a:r>
                        <a:rPr lang="en-US" sz="2800" dirty="0"/>
                        <a:t>INT</a:t>
                      </a:r>
                    </a:p>
                  </a:txBody>
                  <a:tcPr/>
                </a:tc>
                <a:tc>
                  <a:txBody>
                    <a:bodyPr/>
                    <a:lstStyle/>
                    <a:p>
                      <a:r>
                        <a:rPr lang="en-US" sz="2800" b="0" i="0" kern="1200" dirty="0">
                          <a:solidFill>
                            <a:schemeClr val="dk1"/>
                          </a:solidFill>
                          <a:effectLst/>
                          <a:latin typeface="+mn-lt"/>
                          <a:ea typeface="+mn-ea"/>
                          <a:cs typeface="+mn-cs"/>
                        </a:rPr>
                        <a:t>signed = 2147483648 to 2147483647. </a:t>
                      </a:r>
                    </a:p>
                    <a:p>
                      <a:r>
                        <a:rPr lang="en-US" sz="2800" b="0" i="0" kern="1200" dirty="0">
                          <a:solidFill>
                            <a:schemeClr val="dk1"/>
                          </a:solidFill>
                          <a:effectLst/>
                          <a:latin typeface="+mn-lt"/>
                          <a:ea typeface="+mn-ea"/>
                          <a:cs typeface="+mn-cs"/>
                        </a:rPr>
                        <a:t>unsigned = 0 to 4294967295 (Use this unless you need something else)</a:t>
                      </a:r>
                      <a:endParaRPr lang="en-US" sz="2800" dirty="0"/>
                    </a:p>
                  </a:txBody>
                  <a:tcPr/>
                </a:tc>
                <a:extLst>
                  <a:ext uri="{0D108BD9-81ED-4DB2-BD59-A6C34878D82A}">
                    <a16:rowId xmlns:a16="http://schemas.microsoft.com/office/drawing/2014/main" val="2374845968"/>
                  </a:ext>
                </a:extLst>
              </a:tr>
            </a:tbl>
          </a:graphicData>
        </a:graphic>
      </p:graphicFrame>
    </p:spTree>
    <p:extLst>
      <p:ext uri="{BB962C8B-B14F-4D97-AF65-F5344CB8AC3E}">
        <p14:creationId xmlns:p14="http://schemas.microsoft.com/office/powerpoint/2010/main" val="1800312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5298-99B0-4080-8883-DE22EFF12D48}"/>
              </a:ext>
            </a:extLst>
          </p:cNvPr>
          <p:cNvSpPr>
            <a:spLocks noGrp="1"/>
          </p:cNvSpPr>
          <p:nvPr>
            <p:ph type="title"/>
          </p:nvPr>
        </p:nvSpPr>
        <p:spPr/>
        <p:txBody>
          <a:bodyPr>
            <a:normAutofit/>
          </a:bodyPr>
          <a:lstStyle/>
          <a:p>
            <a:r>
              <a:rPr lang="en-US" dirty="0"/>
              <a:t>SQL – Float Data Types</a:t>
            </a:r>
            <a:br>
              <a:rPr lang="en-US" dirty="0"/>
            </a:br>
            <a:r>
              <a:rPr lang="en-US" sz="1200" dirty="0">
                <a:hlinkClick r:id="rId2"/>
              </a:rPr>
              <a:t>https://docs.microsoft.com/en-us/sql/t-sql/data-types/data-types-transact-sql?view=sql-server-ver15#approximate-numerics</a:t>
            </a:r>
            <a:endParaRPr lang="en-US" dirty="0"/>
          </a:p>
        </p:txBody>
      </p:sp>
      <p:graphicFrame>
        <p:nvGraphicFramePr>
          <p:cNvPr id="4" name="Table 4">
            <a:extLst>
              <a:ext uri="{FF2B5EF4-FFF2-40B4-BE49-F238E27FC236}">
                <a16:creationId xmlns:a16="http://schemas.microsoft.com/office/drawing/2014/main" id="{05CEFB07-6ADE-4429-B862-3A1F9577A2FB}"/>
              </a:ext>
            </a:extLst>
          </p:cNvPr>
          <p:cNvGraphicFramePr>
            <a:graphicFrameLocks noGrp="1"/>
          </p:cNvGraphicFramePr>
          <p:nvPr>
            <p:ph idx="1"/>
            <p:extLst>
              <p:ext uri="{D42A27DB-BD31-4B8C-83A1-F6EECF244321}">
                <p14:modId xmlns:p14="http://schemas.microsoft.com/office/powerpoint/2010/main" val="2718835292"/>
              </p:ext>
            </p:extLst>
          </p:nvPr>
        </p:nvGraphicFramePr>
        <p:xfrm>
          <a:off x="669984" y="2137420"/>
          <a:ext cx="10852031" cy="3505200"/>
        </p:xfrm>
        <a:graphic>
          <a:graphicData uri="http://schemas.openxmlformats.org/drawingml/2006/table">
            <a:tbl>
              <a:tblPr firstRow="1" bandRow="1">
                <a:tableStyleId>{5C22544A-7EE6-4342-B048-85BDC9FD1C3A}</a:tableStyleId>
              </a:tblPr>
              <a:tblGrid>
                <a:gridCol w="2692194">
                  <a:extLst>
                    <a:ext uri="{9D8B030D-6E8A-4147-A177-3AD203B41FA5}">
                      <a16:colId xmlns:a16="http://schemas.microsoft.com/office/drawing/2014/main" val="3393115575"/>
                    </a:ext>
                  </a:extLst>
                </a:gridCol>
                <a:gridCol w="8159837">
                  <a:extLst>
                    <a:ext uri="{9D8B030D-6E8A-4147-A177-3AD203B41FA5}">
                      <a16:colId xmlns:a16="http://schemas.microsoft.com/office/drawing/2014/main" val="3071290857"/>
                    </a:ext>
                  </a:extLst>
                </a:gridCol>
              </a:tblGrid>
              <a:tr h="370840">
                <a:tc>
                  <a:txBody>
                    <a:bodyPr/>
                    <a:lstStyle/>
                    <a:p>
                      <a:pPr algn="ctr"/>
                      <a:r>
                        <a:rPr lang="en-US" sz="3200" dirty="0"/>
                        <a:t>Data Type</a:t>
                      </a:r>
                    </a:p>
                  </a:txBody>
                  <a:tcPr/>
                </a:tc>
                <a:tc>
                  <a:txBody>
                    <a:bodyPr/>
                    <a:lstStyle/>
                    <a:p>
                      <a:pPr algn="ctr"/>
                      <a:r>
                        <a:rPr lang="en-US" sz="3200" dirty="0"/>
                        <a:t>Description</a:t>
                      </a:r>
                    </a:p>
                  </a:txBody>
                  <a:tcPr/>
                </a:tc>
                <a:extLst>
                  <a:ext uri="{0D108BD9-81ED-4DB2-BD59-A6C34878D82A}">
                    <a16:rowId xmlns:a16="http://schemas.microsoft.com/office/drawing/2014/main" val="1437229577"/>
                  </a:ext>
                </a:extLst>
              </a:tr>
              <a:tr h="370840">
                <a:tc>
                  <a:txBody>
                    <a:bodyPr/>
                    <a:lstStyle/>
                    <a:p>
                      <a:r>
                        <a:rPr lang="en-US" sz="2400" dirty="0"/>
                        <a:t>FLOAT(</a:t>
                      </a:r>
                      <a:r>
                        <a:rPr lang="en-US" sz="2400" dirty="0" err="1"/>
                        <a:t>size,d</a:t>
                      </a:r>
                      <a:r>
                        <a:rPr lang="en-US" sz="2400" dirty="0"/>
                        <a:t>)</a:t>
                      </a:r>
                    </a:p>
                  </a:txBody>
                  <a:tcPr/>
                </a:tc>
                <a:tc>
                  <a:txBody>
                    <a:bodyPr/>
                    <a:lstStyle/>
                    <a:p>
                      <a:r>
                        <a:rPr lang="en-US" sz="2400" dirty="0"/>
                        <a:t>size = total digits. d = number of digits after the decimal point</a:t>
                      </a:r>
                    </a:p>
                  </a:txBody>
                  <a:tcPr/>
                </a:tc>
                <a:extLst>
                  <a:ext uri="{0D108BD9-81ED-4DB2-BD59-A6C34878D82A}">
                    <a16:rowId xmlns:a16="http://schemas.microsoft.com/office/drawing/2014/main" val="1465993824"/>
                  </a:ext>
                </a:extLst>
              </a:tr>
              <a:tr h="370840">
                <a:tc>
                  <a:txBody>
                    <a:bodyPr/>
                    <a:lstStyle/>
                    <a:p>
                      <a:r>
                        <a:rPr lang="en-US" sz="2400" dirty="0"/>
                        <a:t>FLOAT(p)</a:t>
                      </a:r>
                    </a:p>
                  </a:txBody>
                  <a:tcPr/>
                </a:tc>
                <a:tc>
                  <a:txBody>
                    <a:bodyPr/>
                    <a:lstStyle/>
                    <a:p>
                      <a:r>
                        <a:rPr lang="en-US" sz="2400" b="0" i="0" kern="1200" dirty="0">
                          <a:solidFill>
                            <a:schemeClr val="dk1"/>
                          </a:solidFill>
                          <a:effectLst/>
                          <a:latin typeface="+mn-lt"/>
                          <a:ea typeface="+mn-ea"/>
                          <a:cs typeface="+mn-cs"/>
                        </a:rPr>
                        <a:t>If </a:t>
                      </a:r>
                      <a:r>
                        <a:rPr lang="en-US" sz="2400" b="0" i="1" kern="1200" dirty="0">
                          <a:solidFill>
                            <a:schemeClr val="dk1"/>
                          </a:solidFill>
                          <a:effectLst/>
                          <a:latin typeface="+mn-lt"/>
                          <a:ea typeface="+mn-ea"/>
                          <a:cs typeface="+mn-cs"/>
                        </a:rPr>
                        <a:t>p</a:t>
                      </a:r>
                      <a:r>
                        <a:rPr lang="en-US" sz="2400" b="0" i="0" kern="1200" dirty="0">
                          <a:solidFill>
                            <a:schemeClr val="dk1"/>
                          </a:solidFill>
                          <a:effectLst/>
                          <a:latin typeface="+mn-lt"/>
                          <a:ea typeface="+mn-ea"/>
                          <a:cs typeface="+mn-cs"/>
                        </a:rPr>
                        <a:t> is from 0 to 24, the data type becomes FLOAT(). If </a:t>
                      </a:r>
                      <a:r>
                        <a:rPr lang="en-US" sz="2400" b="0" i="1" kern="1200" dirty="0">
                          <a:solidFill>
                            <a:schemeClr val="dk1"/>
                          </a:solidFill>
                          <a:effectLst/>
                          <a:latin typeface="+mn-lt"/>
                          <a:ea typeface="+mn-ea"/>
                          <a:cs typeface="+mn-cs"/>
                        </a:rPr>
                        <a:t>p</a:t>
                      </a:r>
                      <a:r>
                        <a:rPr lang="en-US" sz="2400" b="0" i="0" kern="1200" dirty="0">
                          <a:solidFill>
                            <a:schemeClr val="dk1"/>
                          </a:solidFill>
                          <a:effectLst/>
                          <a:latin typeface="+mn-lt"/>
                          <a:ea typeface="+mn-ea"/>
                          <a:cs typeface="+mn-cs"/>
                        </a:rPr>
                        <a:t> is from 25 to 53, the data type becomes DOUBLE()</a:t>
                      </a:r>
                      <a:r>
                        <a:rPr lang="en-US" sz="2400" dirty="0"/>
                        <a:t> </a:t>
                      </a:r>
                    </a:p>
                  </a:txBody>
                  <a:tcPr/>
                </a:tc>
                <a:extLst>
                  <a:ext uri="{0D108BD9-81ED-4DB2-BD59-A6C34878D82A}">
                    <a16:rowId xmlns:a16="http://schemas.microsoft.com/office/drawing/2014/main" val="2550057117"/>
                  </a:ext>
                </a:extLst>
              </a:tr>
              <a:tr h="370840">
                <a:tc>
                  <a:txBody>
                    <a:bodyPr/>
                    <a:lstStyle/>
                    <a:p>
                      <a:r>
                        <a:rPr lang="en-US" sz="2400" dirty="0"/>
                        <a:t>DOUBLE(size, d)</a:t>
                      </a:r>
                    </a:p>
                  </a:txBody>
                  <a:tcPr/>
                </a:tc>
                <a:tc>
                  <a:txBody>
                    <a:bodyPr/>
                    <a:lstStyle/>
                    <a:p>
                      <a:r>
                        <a:rPr lang="en-US" sz="2400" dirty="0"/>
                        <a:t>size = total digits. d = number of digits after the decimal point.</a:t>
                      </a:r>
                    </a:p>
                  </a:txBody>
                  <a:tcPr/>
                </a:tc>
                <a:extLst>
                  <a:ext uri="{0D108BD9-81ED-4DB2-BD59-A6C34878D82A}">
                    <a16:rowId xmlns:a16="http://schemas.microsoft.com/office/drawing/2014/main" val="2110065708"/>
                  </a:ext>
                </a:extLst>
              </a:tr>
              <a:tr h="370840">
                <a:tc>
                  <a:txBody>
                    <a:bodyPr/>
                    <a:lstStyle/>
                    <a:p>
                      <a:r>
                        <a:rPr lang="en-US" sz="2400" b="0" i="0" kern="1200" dirty="0">
                          <a:solidFill>
                            <a:schemeClr val="dk1"/>
                          </a:solidFill>
                          <a:effectLst/>
                          <a:latin typeface="+mn-lt"/>
                          <a:ea typeface="+mn-ea"/>
                          <a:cs typeface="+mn-cs"/>
                        </a:rPr>
                        <a:t>DECIMAL(</a:t>
                      </a:r>
                      <a:r>
                        <a:rPr lang="en-US" sz="2400" b="0" i="1" kern="1200" dirty="0">
                          <a:solidFill>
                            <a:schemeClr val="dk1"/>
                          </a:solidFill>
                          <a:effectLst/>
                          <a:latin typeface="+mn-lt"/>
                          <a:ea typeface="+mn-ea"/>
                          <a:cs typeface="+mn-cs"/>
                        </a:rPr>
                        <a:t>size</a:t>
                      </a:r>
                      <a:r>
                        <a:rPr lang="en-US" sz="2400" b="0" i="0" kern="1200" dirty="0">
                          <a:solidFill>
                            <a:schemeClr val="dk1"/>
                          </a:solidFill>
                          <a:effectLst/>
                          <a:latin typeface="+mn-lt"/>
                          <a:ea typeface="+mn-ea"/>
                          <a:cs typeface="+mn-cs"/>
                        </a:rPr>
                        <a:t>, </a:t>
                      </a:r>
                      <a:r>
                        <a:rPr lang="en-US" sz="2400" b="0" i="1" kern="1200" dirty="0">
                          <a:solidFill>
                            <a:schemeClr val="dk1"/>
                          </a:solidFill>
                          <a:effectLst/>
                          <a:latin typeface="+mn-lt"/>
                          <a:ea typeface="+mn-ea"/>
                          <a:cs typeface="+mn-cs"/>
                        </a:rPr>
                        <a:t>d</a:t>
                      </a:r>
                      <a:r>
                        <a:rPr lang="en-US" sz="2400" b="0" i="0" kern="1200" dirty="0">
                          <a:solidFill>
                            <a:schemeClr val="dk1"/>
                          </a:solidFill>
                          <a:effectLst/>
                          <a:latin typeface="+mn-lt"/>
                          <a:ea typeface="+mn-ea"/>
                          <a:cs typeface="+mn-cs"/>
                        </a:rPr>
                        <a: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exact fixed-point number. size = total digits(default 10, max 65). d = number of digits after the decimal point(default 0, max 30).</a:t>
                      </a:r>
                    </a:p>
                  </a:txBody>
                  <a:tcPr/>
                </a:tc>
                <a:extLst>
                  <a:ext uri="{0D108BD9-81ED-4DB2-BD59-A6C34878D82A}">
                    <a16:rowId xmlns:a16="http://schemas.microsoft.com/office/drawing/2014/main" val="2303003421"/>
                  </a:ext>
                </a:extLst>
              </a:tr>
            </a:tbl>
          </a:graphicData>
        </a:graphic>
      </p:graphicFrame>
    </p:spTree>
    <p:extLst>
      <p:ext uri="{BB962C8B-B14F-4D97-AF65-F5344CB8AC3E}">
        <p14:creationId xmlns:p14="http://schemas.microsoft.com/office/powerpoint/2010/main" val="1610981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5298-99B0-4080-8883-DE22EFF12D48}"/>
              </a:ext>
            </a:extLst>
          </p:cNvPr>
          <p:cNvSpPr>
            <a:spLocks noGrp="1"/>
          </p:cNvSpPr>
          <p:nvPr>
            <p:ph type="title"/>
          </p:nvPr>
        </p:nvSpPr>
        <p:spPr/>
        <p:txBody>
          <a:bodyPr>
            <a:normAutofit/>
          </a:bodyPr>
          <a:lstStyle/>
          <a:p>
            <a:r>
              <a:rPr lang="en-US" dirty="0"/>
              <a:t>SQL – Date and Time Data Types</a:t>
            </a:r>
            <a:br>
              <a:rPr lang="en-US" dirty="0"/>
            </a:br>
            <a:r>
              <a:rPr lang="en-US" sz="1400" dirty="0">
                <a:hlinkClick r:id="rId2"/>
              </a:rPr>
              <a:t>https://docs.microsoft.com/en-us/sql/t-sql/data-types/date-and-time-types?view=sql-server-ver15</a:t>
            </a:r>
            <a:endParaRPr lang="en-US" dirty="0"/>
          </a:p>
        </p:txBody>
      </p:sp>
      <p:graphicFrame>
        <p:nvGraphicFramePr>
          <p:cNvPr id="4" name="Table 4">
            <a:extLst>
              <a:ext uri="{FF2B5EF4-FFF2-40B4-BE49-F238E27FC236}">
                <a16:creationId xmlns:a16="http://schemas.microsoft.com/office/drawing/2014/main" id="{05CEFB07-6ADE-4429-B862-3A1F9577A2FB}"/>
              </a:ext>
            </a:extLst>
          </p:cNvPr>
          <p:cNvGraphicFramePr>
            <a:graphicFrameLocks noGrp="1"/>
          </p:cNvGraphicFramePr>
          <p:nvPr>
            <p:ph idx="1"/>
            <p:extLst>
              <p:ext uri="{D42A27DB-BD31-4B8C-83A1-F6EECF244321}">
                <p14:modId xmlns:p14="http://schemas.microsoft.com/office/powerpoint/2010/main" val="1705420827"/>
              </p:ext>
            </p:extLst>
          </p:nvPr>
        </p:nvGraphicFramePr>
        <p:xfrm>
          <a:off x="327805" y="1999397"/>
          <a:ext cx="11559396" cy="3820160"/>
        </p:xfrm>
        <a:graphic>
          <a:graphicData uri="http://schemas.openxmlformats.org/drawingml/2006/table">
            <a:tbl>
              <a:tblPr firstRow="1" bandRow="1">
                <a:tableStyleId>{5C22544A-7EE6-4342-B048-85BDC9FD1C3A}</a:tableStyleId>
              </a:tblPr>
              <a:tblGrid>
                <a:gridCol w="2035833">
                  <a:extLst>
                    <a:ext uri="{9D8B030D-6E8A-4147-A177-3AD203B41FA5}">
                      <a16:colId xmlns:a16="http://schemas.microsoft.com/office/drawing/2014/main" val="3393115575"/>
                    </a:ext>
                  </a:extLst>
                </a:gridCol>
                <a:gridCol w="9523563">
                  <a:extLst>
                    <a:ext uri="{9D8B030D-6E8A-4147-A177-3AD203B41FA5}">
                      <a16:colId xmlns:a16="http://schemas.microsoft.com/office/drawing/2014/main" val="3071290857"/>
                    </a:ext>
                  </a:extLst>
                </a:gridCol>
              </a:tblGrid>
              <a:tr h="370840">
                <a:tc>
                  <a:txBody>
                    <a:bodyPr/>
                    <a:lstStyle/>
                    <a:p>
                      <a:pPr algn="ctr"/>
                      <a:r>
                        <a:rPr lang="en-US" sz="2400" dirty="0"/>
                        <a:t>Data Type</a:t>
                      </a:r>
                    </a:p>
                  </a:txBody>
                  <a:tcPr/>
                </a:tc>
                <a:tc>
                  <a:txBody>
                    <a:bodyPr/>
                    <a:lstStyle/>
                    <a:p>
                      <a:pPr algn="ctr"/>
                      <a:r>
                        <a:rPr lang="en-US" sz="2400" dirty="0"/>
                        <a:t>Description</a:t>
                      </a:r>
                    </a:p>
                  </a:txBody>
                  <a:tcPr/>
                </a:tc>
                <a:extLst>
                  <a:ext uri="{0D108BD9-81ED-4DB2-BD59-A6C34878D82A}">
                    <a16:rowId xmlns:a16="http://schemas.microsoft.com/office/drawing/2014/main" val="1437229577"/>
                  </a:ext>
                </a:extLst>
              </a:tr>
              <a:tr h="370840">
                <a:tc>
                  <a:txBody>
                    <a:bodyPr/>
                    <a:lstStyle/>
                    <a:p>
                      <a:r>
                        <a:rPr lang="en-US" sz="1800" dirty="0"/>
                        <a:t>DATE</a:t>
                      </a:r>
                    </a:p>
                  </a:txBody>
                  <a:tcPr/>
                </a:tc>
                <a:tc>
                  <a:txBody>
                    <a:bodyPr/>
                    <a:lstStyle/>
                    <a:p>
                      <a:pPr algn="l" fontAlgn="t"/>
                      <a:r>
                        <a:rPr lang="en-US" sz="1800" dirty="0">
                          <a:effectLst/>
                        </a:rPr>
                        <a:t>Format: YYYY-MM-DD. From '1000-01-01' to '9999-12-31'</a:t>
                      </a:r>
                    </a:p>
                  </a:txBody>
                  <a:tcPr marL="76200" marR="76200" marT="76200" marB="76200"/>
                </a:tc>
                <a:extLst>
                  <a:ext uri="{0D108BD9-81ED-4DB2-BD59-A6C34878D82A}">
                    <a16:rowId xmlns:a16="http://schemas.microsoft.com/office/drawing/2014/main" val="1465993824"/>
                  </a:ext>
                </a:extLst>
              </a:tr>
              <a:tr h="370840">
                <a:tc>
                  <a:txBody>
                    <a:bodyPr/>
                    <a:lstStyle/>
                    <a:p>
                      <a:r>
                        <a:rPr lang="en-US" sz="1800" dirty="0"/>
                        <a:t>DATETIME(</a:t>
                      </a:r>
                      <a:r>
                        <a:rPr lang="en-US" sz="1800" dirty="0" err="1"/>
                        <a:t>fsp</a:t>
                      </a:r>
                      <a:r>
                        <a:rPr lang="en-US" sz="1800" dirty="0"/>
                        <a:t>)</a:t>
                      </a:r>
                    </a:p>
                  </a:txBody>
                  <a:tcPr/>
                </a:tc>
                <a:tc>
                  <a:txBody>
                    <a:bodyPr/>
                    <a:lstStyle/>
                    <a:p>
                      <a:r>
                        <a:rPr lang="en-US" sz="1800" b="0" i="0" kern="1200" dirty="0">
                          <a:solidFill>
                            <a:schemeClr val="dk1"/>
                          </a:solidFill>
                          <a:effectLst/>
                          <a:latin typeface="+mn-lt"/>
                          <a:ea typeface="+mn-ea"/>
                          <a:cs typeface="+mn-cs"/>
                        </a:rPr>
                        <a:t>Format: YYYY-MM-DD </a:t>
                      </a:r>
                      <a:r>
                        <a:rPr lang="en-US" sz="1800" b="0" i="0" kern="1200" dirty="0" err="1">
                          <a:solidFill>
                            <a:schemeClr val="dk1"/>
                          </a:solidFill>
                          <a:effectLst/>
                          <a:latin typeface="+mn-lt"/>
                          <a:ea typeface="+mn-ea"/>
                          <a:cs typeface="+mn-cs"/>
                        </a:rPr>
                        <a:t>hh:mm:ss</a:t>
                      </a:r>
                      <a:r>
                        <a:rPr lang="en-US" sz="1800" b="0" i="0" kern="1200" dirty="0">
                          <a:solidFill>
                            <a:schemeClr val="dk1"/>
                          </a:solidFill>
                          <a:effectLst/>
                          <a:latin typeface="+mn-lt"/>
                          <a:ea typeface="+mn-ea"/>
                          <a:cs typeface="+mn-cs"/>
                        </a:rPr>
                        <a:t>. Add </a:t>
                      </a:r>
                      <a:r>
                        <a:rPr lang="en-US" sz="1800" b="1" i="1" kern="1200" dirty="0">
                          <a:solidFill>
                            <a:schemeClr val="dk1"/>
                          </a:solidFill>
                          <a:effectLst/>
                          <a:latin typeface="+mn-lt"/>
                          <a:ea typeface="+mn-ea"/>
                          <a:cs typeface="+mn-cs"/>
                        </a:rPr>
                        <a:t>DEFAULT</a:t>
                      </a:r>
                      <a:r>
                        <a:rPr lang="en-US" sz="1800" b="0" i="0" kern="1200" dirty="0">
                          <a:solidFill>
                            <a:schemeClr val="dk1"/>
                          </a:solidFill>
                          <a:effectLst/>
                          <a:latin typeface="+mn-lt"/>
                          <a:ea typeface="+mn-ea"/>
                          <a:cs typeface="+mn-cs"/>
                        </a:rPr>
                        <a:t> and </a:t>
                      </a:r>
                      <a:r>
                        <a:rPr lang="en-US" sz="1800" b="1" i="1" kern="1200" dirty="0">
                          <a:solidFill>
                            <a:schemeClr val="dk1"/>
                          </a:solidFill>
                          <a:effectLst/>
                          <a:latin typeface="+mn-lt"/>
                          <a:ea typeface="+mn-ea"/>
                          <a:cs typeface="+mn-cs"/>
                        </a:rPr>
                        <a:t>ON UPDATE </a:t>
                      </a:r>
                      <a:r>
                        <a:rPr lang="en-US" sz="1800" b="0" i="0" kern="1200" dirty="0">
                          <a:solidFill>
                            <a:schemeClr val="dk1"/>
                          </a:solidFill>
                          <a:effectLst/>
                          <a:latin typeface="+mn-lt"/>
                          <a:ea typeface="+mn-ea"/>
                          <a:cs typeface="+mn-cs"/>
                        </a:rPr>
                        <a:t>in the column definition to get automatic initialization and updating to the current date and time</a:t>
                      </a:r>
                      <a:endParaRPr lang="en-US" sz="1800" dirty="0"/>
                    </a:p>
                  </a:txBody>
                  <a:tcPr/>
                </a:tc>
                <a:extLst>
                  <a:ext uri="{0D108BD9-81ED-4DB2-BD59-A6C34878D82A}">
                    <a16:rowId xmlns:a16="http://schemas.microsoft.com/office/drawing/2014/main" val="2550057117"/>
                  </a:ext>
                </a:extLst>
              </a:tr>
              <a:tr h="370840">
                <a:tc>
                  <a:txBody>
                    <a:bodyPr/>
                    <a:lstStyle/>
                    <a:p>
                      <a:r>
                        <a:rPr lang="en-US" sz="1800" dirty="0"/>
                        <a:t>TIMESTAMP(</a:t>
                      </a:r>
                      <a:r>
                        <a:rPr lang="en-US" sz="1800" dirty="0" err="1"/>
                        <a:t>fsp</a:t>
                      </a:r>
                      <a:r>
                        <a:rPr lang="en-US" sz="1800" dirty="0"/>
                        <a:t>)</a:t>
                      </a:r>
                    </a:p>
                  </a:txBody>
                  <a:tcPr/>
                </a:tc>
                <a:tc>
                  <a:txBody>
                    <a:bodyPr/>
                    <a:lstStyle/>
                    <a:p>
                      <a:r>
                        <a:rPr lang="en-US" sz="1800" b="0" i="0" kern="1200" dirty="0">
                          <a:solidFill>
                            <a:schemeClr val="dk1"/>
                          </a:solidFill>
                          <a:effectLst/>
                          <a:latin typeface="+mn-lt"/>
                          <a:ea typeface="+mn-ea"/>
                          <a:cs typeface="+mn-cs"/>
                        </a:rPr>
                        <a:t>The number of seconds since the Unix epoch. Format: YYYY-MM-DD </a:t>
                      </a:r>
                      <a:r>
                        <a:rPr lang="en-US" sz="1800" b="0" i="0" kern="1200" dirty="0" err="1">
                          <a:solidFill>
                            <a:schemeClr val="dk1"/>
                          </a:solidFill>
                          <a:effectLst/>
                          <a:latin typeface="+mn-lt"/>
                          <a:ea typeface="+mn-ea"/>
                          <a:cs typeface="+mn-cs"/>
                        </a:rPr>
                        <a:t>hh:mm:ss</a:t>
                      </a:r>
                      <a:r>
                        <a:rPr lang="en-US" sz="1800" b="0" i="0" kern="1200" dirty="0">
                          <a:solidFill>
                            <a:schemeClr val="dk1"/>
                          </a:solidFill>
                          <a:effectLst/>
                          <a:latin typeface="+mn-lt"/>
                          <a:ea typeface="+mn-ea"/>
                          <a:cs typeface="+mn-cs"/>
                        </a:rPr>
                        <a:t>. Automatic initialization and updating with DEFAULT CURRENT_TIMESTAMP and ON UPDATE CURRENT_TIMESTAMP in the column definition.</a:t>
                      </a:r>
                      <a:endParaRPr lang="en-US" sz="1800" dirty="0"/>
                    </a:p>
                  </a:txBody>
                  <a:tcPr/>
                </a:tc>
                <a:extLst>
                  <a:ext uri="{0D108BD9-81ED-4DB2-BD59-A6C34878D82A}">
                    <a16:rowId xmlns:a16="http://schemas.microsoft.com/office/drawing/2014/main" val="2110065708"/>
                  </a:ext>
                </a:extLst>
              </a:tr>
              <a:tr h="370840">
                <a:tc>
                  <a:txBody>
                    <a:bodyPr/>
                    <a:lstStyle/>
                    <a:p>
                      <a:r>
                        <a:rPr lang="en-US" sz="1800" dirty="0"/>
                        <a:t>TIME(</a:t>
                      </a:r>
                      <a:r>
                        <a:rPr lang="en-US" sz="1800" dirty="0" err="1"/>
                        <a:t>fsp</a:t>
                      </a:r>
                      <a:r>
                        <a:rPr lang="en-US" sz="1800" dirty="0"/>
                        <a:t>)</a:t>
                      </a:r>
                    </a:p>
                  </a:txBody>
                  <a:tcPr/>
                </a:tc>
                <a:tc>
                  <a:txBody>
                    <a:bodyPr/>
                    <a:lstStyle/>
                    <a:p>
                      <a:r>
                        <a:rPr lang="en-US" sz="1800" b="0" i="0" kern="1200" dirty="0" err="1">
                          <a:solidFill>
                            <a:schemeClr val="dk1"/>
                          </a:solidFill>
                          <a:effectLst/>
                          <a:latin typeface="+mn-lt"/>
                          <a:ea typeface="+mn-ea"/>
                          <a:cs typeface="+mn-cs"/>
                        </a:rPr>
                        <a:t>hh:mm:ss</a:t>
                      </a:r>
                      <a:r>
                        <a:rPr lang="en-US" sz="1800" b="0" i="0" kern="1200" dirty="0">
                          <a:solidFill>
                            <a:schemeClr val="dk1"/>
                          </a:solidFill>
                          <a:effectLst/>
                          <a:latin typeface="+mn-lt"/>
                          <a:ea typeface="+mn-ea"/>
                          <a:cs typeface="+mn-cs"/>
                        </a:rPr>
                        <a:t>. From '-838:59:59' to '838:59:59’</a:t>
                      </a:r>
                    </a:p>
                  </a:txBody>
                  <a:tcPr/>
                </a:tc>
                <a:extLst>
                  <a:ext uri="{0D108BD9-81ED-4DB2-BD59-A6C34878D82A}">
                    <a16:rowId xmlns:a16="http://schemas.microsoft.com/office/drawing/2014/main" val="2303003421"/>
                  </a:ext>
                </a:extLst>
              </a:tr>
              <a:tr h="370840">
                <a:tc>
                  <a:txBody>
                    <a:bodyPr/>
                    <a:lstStyle/>
                    <a:p>
                      <a:r>
                        <a:rPr lang="en-US" sz="1800" dirty="0"/>
                        <a:t>YEAR</a:t>
                      </a:r>
                    </a:p>
                  </a:txBody>
                  <a:tcPr/>
                </a:tc>
                <a:tc>
                  <a:txBody>
                    <a:bodyPr/>
                    <a:lstStyle/>
                    <a:p>
                      <a:r>
                        <a:rPr lang="en-US" sz="1800" b="0" i="0" kern="1200" dirty="0">
                          <a:solidFill>
                            <a:schemeClr val="dk1"/>
                          </a:solidFill>
                          <a:effectLst/>
                          <a:latin typeface="+mn-lt"/>
                          <a:ea typeface="+mn-ea"/>
                          <a:cs typeface="+mn-cs"/>
                        </a:rPr>
                        <a:t>1901 to 2155, and 0000. MySQL 8.0 does not support year in two-digit format.</a:t>
                      </a:r>
                    </a:p>
                  </a:txBody>
                  <a:tcPr/>
                </a:tc>
                <a:extLst>
                  <a:ext uri="{0D108BD9-81ED-4DB2-BD59-A6C34878D82A}">
                    <a16:rowId xmlns:a16="http://schemas.microsoft.com/office/drawing/2014/main" val="3248776764"/>
                  </a:ext>
                </a:extLst>
              </a:tr>
              <a:tr h="370840">
                <a:tc>
                  <a:txBody>
                    <a:bodyPr/>
                    <a:lstStyle/>
                    <a:p>
                      <a:r>
                        <a:rPr lang="en-US" sz="1800" kern="1200" dirty="0">
                          <a:solidFill>
                            <a:schemeClr val="dk1"/>
                          </a:solidFill>
                          <a:latin typeface="+mn-lt"/>
                          <a:ea typeface="+mn-ea"/>
                          <a:cs typeface="+mn-cs"/>
                        </a:rPr>
                        <a:t>DATETIMEOFFSET</a:t>
                      </a:r>
                      <a:endParaRPr lang="en-US" sz="1800" dirty="0"/>
                    </a:p>
                  </a:txBody>
                  <a:tcPr/>
                </a:tc>
                <a:tc>
                  <a:txBody>
                    <a:bodyPr/>
                    <a:lstStyle/>
                    <a:p>
                      <a:r>
                        <a:rPr lang="en-US" sz="1800" kern="1200" dirty="0">
                          <a:solidFill>
                            <a:schemeClr val="dk1"/>
                          </a:solidFill>
                          <a:latin typeface="+mn-lt"/>
                          <a:ea typeface="+mn-ea"/>
                          <a:cs typeface="+mn-cs"/>
                        </a:rPr>
                        <a:t>For storing intervals of time. Use </a:t>
                      </a:r>
                      <a:r>
                        <a:rPr lang="en-US" sz="1800" b="1" i="1" kern="1200" dirty="0">
                          <a:solidFill>
                            <a:schemeClr val="dk1"/>
                          </a:solidFill>
                          <a:latin typeface="+mn-lt"/>
                          <a:ea typeface="+mn-ea"/>
                          <a:cs typeface="+mn-cs"/>
                        </a:rPr>
                        <a:t>YEAR()</a:t>
                      </a:r>
                      <a:r>
                        <a:rPr lang="en-US" sz="1800" kern="1200" dirty="0">
                          <a:solidFill>
                            <a:schemeClr val="dk1"/>
                          </a:solidFill>
                          <a:latin typeface="+mn-lt"/>
                          <a:ea typeface="+mn-ea"/>
                          <a:cs typeface="+mn-cs"/>
                        </a:rPr>
                        <a:t> to extract parts of the dates/times, DATEPART(YEAR FROM '2019-01-01') or DATEPART(YEAR, '2019-01-01')</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3881767141"/>
                  </a:ext>
                </a:extLst>
              </a:tr>
            </a:tbl>
          </a:graphicData>
        </a:graphic>
      </p:graphicFrame>
    </p:spTree>
    <p:extLst>
      <p:ext uri="{BB962C8B-B14F-4D97-AF65-F5344CB8AC3E}">
        <p14:creationId xmlns:p14="http://schemas.microsoft.com/office/powerpoint/2010/main" val="209159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dirty="0"/>
              <a:t>A software system used to maintain relational databases is a Relational Database Management System (RDBMS). Many relational database systems use </a:t>
            </a:r>
            <a:r>
              <a:rPr lang="en-US" sz="4800" b="1" i="1" dirty="0"/>
              <a:t>SQL</a:t>
            </a:r>
            <a:r>
              <a:rPr lang="en-US" sz="4800" dirty="0"/>
              <a:t> (</a:t>
            </a:r>
            <a:r>
              <a:rPr lang="en-US" sz="4800" b="1" i="1" dirty="0"/>
              <a:t>Structured Query Language</a:t>
            </a:r>
            <a:r>
              <a:rPr lang="en-US" sz="4800" dirty="0"/>
              <a:t>) for querying and maintaining the database.</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https://docs.microsoft.com/en-us/sql/t-sql/language-reference?view=sql-server-ver15</a:t>
            </a:r>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5298-99B0-4080-8883-DE22EFF12D48}"/>
              </a:ext>
            </a:extLst>
          </p:cNvPr>
          <p:cNvSpPr>
            <a:spLocks noGrp="1"/>
          </p:cNvSpPr>
          <p:nvPr>
            <p:ph type="title"/>
          </p:nvPr>
        </p:nvSpPr>
        <p:spPr/>
        <p:txBody>
          <a:bodyPr>
            <a:normAutofit/>
          </a:bodyPr>
          <a:lstStyle/>
          <a:p>
            <a:r>
              <a:rPr lang="en-US" dirty="0"/>
              <a:t>SQL – Currency Data Types</a:t>
            </a:r>
            <a:br>
              <a:rPr lang="en-US" dirty="0"/>
            </a:br>
            <a:r>
              <a:rPr lang="en-US" sz="1400" dirty="0">
                <a:hlinkClick r:id="rId2"/>
              </a:rPr>
              <a:t>https://docs.microsoft.com/en-us/sql/t-sql/data-types/data-types-transact-sql?view=sql-server-ver15#exact-numerics</a:t>
            </a:r>
            <a:endParaRPr lang="en-US" dirty="0"/>
          </a:p>
        </p:txBody>
      </p:sp>
      <p:graphicFrame>
        <p:nvGraphicFramePr>
          <p:cNvPr id="4" name="Table 4">
            <a:extLst>
              <a:ext uri="{FF2B5EF4-FFF2-40B4-BE49-F238E27FC236}">
                <a16:creationId xmlns:a16="http://schemas.microsoft.com/office/drawing/2014/main" id="{05CEFB07-6ADE-4429-B862-3A1F9577A2FB}"/>
              </a:ext>
            </a:extLst>
          </p:cNvPr>
          <p:cNvGraphicFramePr>
            <a:graphicFrameLocks noGrp="1"/>
          </p:cNvGraphicFramePr>
          <p:nvPr>
            <p:ph idx="1"/>
            <p:extLst>
              <p:ext uri="{D42A27DB-BD31-4B8C-83A1-F6EECF244321}">
                <p14:modId xmlns:p14="http://schemas.microsoft.com/office/powerpoint/2010/main" val="3325599496"/>
              </p:ext>
            </p:extLst>
          </p:nvPr>
        </p:nvGraphicFramePr>
        <p:xfrm>
          <a:off x="1066800" y="2399005"/>
          <a:ext cx="10058400" cy="2956560"/>
        </p:xfrm>
        <a:graphic>
          <a:graphicData uri="http://schemas.openxmlformats.org/drawingml/2006/table">
            <a:tbl>
              <a:tblPr firstRow="1" bandRow="1">
                <a:tableStyleId>{5C22544A-7EE6-4342-B048-85BDC9FD1C3A}</a:tableStyleId>
              </a:tblPr>
              <a:tblGrid>
                <a:gridCol w="2731477">
                  <a:extLst>
                    <a:ext uri="{9D8B030D-6E8A-4147-A177-3AD203B41FA5}">
                      <a16:colId xmlns:a16="http://schemas.microsoft.com/office/drawing/2014/main" val="3393115575"/>
                    </a:ext>
                  </a:extLst>
                </a:gridCol>
                <a:gridCol w="7326923">
                  <a:extLst>
                    <a:ext uri="{9D8B030D-6E8A-4147-A177-3AD203B41FA5}">
                      <a16:colId xmlns:a16="http://schemas.microsoft.com/office/drawing/2014/main" val="3071290857"/>
                    </a:ext>
                  </a:extLst>
                </a:gridCol>
              </a:tblGrid>
              <a:tr h="370840">
                <a:tc>
                  <a:txBody>
                    <a:bodyPr/>
                    <a:lstStyle/>
                    <a:p>
                      <a:pPr algn="ctr"/>
                      <a:r>
                        <a:rPr lang="en-US" sz="4000" dirty="0"/>
                        <a:t>Data Type</a:t>
                      </a:r>
                    </a:p>
                  </a:txBody>
                  <a:tcPr/>
                </a:tc>
                <a:tc>
                  <a:txBody>
                    <a:bodyPr/>
                    <a:lstStyle/>
                    <a:p>
                      <a:pPr algn="ctr"/>
                      <a:r>
                        <a:rPr lang="en-US" sz="4000" dirty="0"/>
                        <a:t>Description</a:t>
                      </a:r>
                    </a:p>
                  </a:txBody>
                  <a:tcPr/>
                </a:tc>
                <a:extLst>
                  <a:ext uri="{0D108BD9-81ED-4DB2-BD59-A6C34878D82A}">
                    <a16:rowId xmlns:a16="http://schemas.microsoft.com/office/drawing/2014/main" val="1437229577"/>
                  </a:ext>
                </a:extLst>
              </a:tr>
              <a:tr h="370840">
                <a:tc>
                  <a:txBody>
                    <a:bodyPr/>
                    <a:lstStyle/>
                    <a:p>
                      <a:r>
                        <a:rPr lang="en-US" sz="3200" dirty="0"/>
                        <a:t>MONEY</a:t>
                      </a:r>
                    </a:p>
                  </a:txBody>
                  <a:tcPr/>
                </a:tc>
                <a:tc>
                  <a:txBody>
                    <a:bodyPr/>
                    <a:lstStyle/>
                    <a:p>
                      <a:pPr algn="l" fontAlgn="t"/>
                      <a:r>
                        <a:rPr lang="en-US" sz="3200" dirty="0">
                          <a:effectLst/>
                        </a:rPr>
                        <a:t>From -922,337,203,685,477.5808 to 922,337,203,685,477.5807 with ‘$’</a:t>
                      </a:r>
                    </a:p>
                  </a:txBody>
                  <a:tcPr marL="76200" marR="76200" marT="76200" marB="76200"/>
                </a:tc>
                <a:extLst>
                  <a:ext uri="{0D108BD9-81ED-4DB2-BD59-A6C34878D82A}">
                    <a16:rowId xmlns:a16="http://schemas.microsoft.com/office/drawing/2014/main" val="1465993824"/>
                  </a:ext>
                </a:extLst>
              </a:tr>
              <a:tr h="370840">
                <a:tc>
                  <a:txBody>
                    <a:bodyPr/>
                    <a:lstStyle/>
                    <a:p>
                      <a:r>
                        <a:rPr lang="en-US" sz="3200" dirty="0"/>
                        <a:t>SMALLMONEY</a:t>
                      </a:r>
                    </a:p>
                  </a:txBody>
                  <a:tcPr/>
                </a:tc>
                <a:tc>
                  <a:txBody>
                    <a:bodyPr/>
                    <a:lstStyle/>
                    <a:p>
                      <a:pPr algn="l" fontAlgn="t"/>
                      <a:r>
                        <a:rPr lang="en-US" sz="3200" dirty="0">
                          <a:effectLst/>
                        </a:rPr>
                        <a:t>From -214,748.3648 to 214,748.3647 with ‘$’</a:t>
                      </a:r>
                    </a:p>
                  </a:txBody>
                  <a:tcPr marL="76200" marR="76200" marT="76200" marB="76200"/>
                </a:tc>
                <a:extLst>
                  <a:ext uri="{0D108BD9-81ED-4DB2-BD59-A6C34878D82A}">
                    <a16:rowId xmlns:a16="http://schemas.microsoft.com/office/drawing/2014/main" val="2550057117"/>
                  </a:ext>
                </a:extLst>
              </a:tr>
            </a:tbl>
          </a:graphicData>
        </a:graphic>
      </p:graphicFrame>
    </p:spTree>
    <p:extLst>
      <p:ext uri="{BB962C8B-B14F-4D97-AF65-F5344CB8AC3E}">
        <p14:creationId xmlns:p14="http://schemas.microsoft.com/office/powerpoint/2010/main" val="217205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17D5-CF7E-4E9D-885C-184EB0691587}"/>
              </a:ext>
            </a:extLst>
          </p:cNvPr>
          <p:cNvSpPr>
            <a:spLocks noGrp="1"/>
          </p:cNvSpPr>
          <p:nvPr>
            <p:ph type="title"/>
          </p:nvPr>
        </p:nvSpPr>
        <p:spPr/>
        <p:txBody>
          <a:bodyPr>
            <a:normAutofit fontScale="90000"/>
          </a:bodyPr>
          <a:lstStyle/>
          <a:p>
            <a:r>
              <a:rPr lang="en-US" dirty="0"/>
              <a:t>(RDBMS) Relational Database Management System – History</a:t>
            </a:r>
            <a:br>
              <a:rPr lang="en-US" dirty="0"/>
            </a:br>
            <a:r>
              <a:rPr lang="en-US" sz="1600" dirty="0">
                <a:hlinkClick r:id="rId2"/>
              </a:rPr>
              <a:t>https://en.wikipedia.org/wiki/Relational_database</a:t>
            </a:r>
            <a:endParaRPr lang="en-US" dirty="0"/>
          </a:p>
        </p:txBody>
      </p:sp>
      <p:sp>
        <p:nvSpPr>
          <p:cNvPr id="3" name="Content Placeholder 2">
            <a:extLst>
              <a:ext uri="{FF2B5EF4-FFF2-40B4-BE49-F238E27FC236}">
                <a16:creationId xmlns:a16="http://schemas.microsoft.com/office/drawing/2014/main" id="{916504AD-D0D2-4B73-9414-B5A2262ACEE0}"/>
              </a:ext>
            </a:extLst>
          </p:cNvPr>
          <p:cNvSpPr>
            <a:spLocks noGrp="1"/>
          </p:cNvSpPr>
          <p:nvPr>
            <p:ph idx="1"/>
          </p:nvPr>
        </p:nvSpPr>
        <p:spPr>
          <a:xfrm>
            <a:off x="1097280" y="2108201"/>
            <a:ext cx="6625544" cy="4236974"/>
          </a:xfrm>
        </p:spPr>
        <p:txBody>
          <a:bodyPr anchor="ctr">
            <a:normAutofit/>
          </a:bodyPr>
          <a:lstStyle/>
          <a:p>
            <a:pPr marL="0" indent="0">
              <a:buNone/>
            </a:pPr>
            <a:r>
              <a:rPr lang="en-US" sz="2800" dirty="0"/>
              <a:t>Relational databases are based on the relational model of data, as proposed by E. F. Codd in 1970. </a:t>
            </a:r>
          </a:p>
          <a:p>
            <a:pPr marL="0" indent="0">
              <a:buNone/>
            </a:pPr>
            <a:r>
              <a:rPr lang="en-US" sz="2800" dirty="0"/>
              <a:t>Edgar Frank "Ted" Codd (August 23, 1923 – April 18, 2003) was a British computer scientist and winner of the 1981 Turing Award.</a:t>
            </a:r>
          </a:p>
        </p:txBody>
      </p:sp>
      <p:pic>
        <p:nvPicPr>
          <p:cNvPr id="1026" name="Picture 2" descr="Image result for e.f. codd">
            <a:extLst>
              <a:ext uri="{FF2B5EF4-FFF2-40B4-BE49-F238E27FC236}">
                <a16:creationId xmlns:a16="http://schemas.microsoft.com/office/drawing/2014/main" id="{A27BB445-7277-4212-8833-A9ADB788F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69802" y="2020606"/>
            <a:ext cx="3024918" cy="4236974"/>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9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42B8-8699-4A42-8907-DE8FC495C4BD}"/>
              </a:ext>
            </a:extLst>
          </p:cNvPr>
          <p:cNvSpPr>
            <a:spLocks noGrp="1"/>
          </p:cNvSpPr>
          <p:nvPr>
            <p:ph type="title"/>
          </p:nvPr>
        </p:nvSpPr>
        <p:spPr/>
        <p:txBody>
          <a:bodyPr>
            <a:normAutofit/>
          </a:bodyPr>
          <a:lstStyle/>
          <a:p>
            <a:r>
              <a:rPr lang="en-US" dirty="0"/>
              <a:t>SQL (Structured Query Language)</a:t>
            </a:r>
            <a:br>
              <a:rPr lang="en-US" dirty="0"/>
            </a:br>
            <a:r>
              <a:rPr lang="en-US" sz="1400" dirty="0">
                <a:hlinkClick r:id="rId2"/>
              </a:rPr>
              <a:t>https://en.wikipedia.org/wiki/SQL</a:t>
            </a:r>
            <a:endParaRPr lang="en-US" dirty="0"/>
          </a:p>
        </p:txBody>
      </p:sp>
      <p:sp>
        <p:nvSpPr>
          <p:cNvPr id="4" name="AutoShape 2" descr="{\displaystyle \left.{\begin{array}{rl}\textstyle {\mathtt {UPDATE~clause}}&amp;\{{\mathtt {UPDATE\ country}}\\\textstyle {\mathtt {SET~clause}}&amp;\{{\mathtt {SET\ population=~}}\overbrace {\mathtt {population+1}} ^{\mathtt {expression}}\\\textstyle {\mathtt {WHERE~clause}}&amp;\{{\mathtt {WHERE\ \underbrace {{name=}\overbrace {'USA'} ^{expression}} _{predicate};}}\end{array}}\right\}{\textstyle {\texttt {statement}}}}">
            <a:extLst>
              <a:ext uri="{FF2B5EF4-FFF2-40B4-BE49-F238E27FC236}">
                <a16:creationId xmlns:a16="http://schemas.microsoft.com/office/drawing/2014/main" id="{5807BF5A-A856-4B01-B3A1-F53E2C46EDF1}"/>
              </a:ext>
            </a:extLst>
          </p:cNvPr>
          <p:cNvSpPr>
            <a:spLocks noChangeAspect="1" noChangeArrowheads="1"/>
          </p:cNvSpPr>
          <p:nvPr/>
        </p:nvSpPr>
        <p:spPr bwMode="auto">
          <a:xfrm>
            <a:off x="5943600" y="3276600"/>
            <a:ext cx="2066544" cy="2066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5FA93D15-064B-4F5F-BB16-B498D9834D66}"/>
              </a:ext>
            </a:extLst>
          </p:cNvPr>
          <p:cNvSpPr/>
          <p:nvPr/>
        </p:nvSpPr>
        <p:spPr>
          <a:xfrm>
            <a:off x="1066800" y="1861629"/>
            <a:ext cx="10058400" cy="2585323"/>
          </a:xfrm>
          <a:prstGeom prst="rect">
            <a:avLst/>
          </a:prstGeom>
        </p:spPr>
        <p:txBody>
          <a:bodyPr wrap="square" anchor="ctr">
            <a:spAutoFit/>
          </a:bodyPr>
          <a:lstStyle/>
          <a:p>
            <a:r>
              <a:rPr lang="en-US" dirty="0"/>
              <a:t>Originally based upon relational algebra and tuple relational calculus, SQL consists of many types of statements which may be informally classed as sublanguages. </a:t>
            </a:r>
          </a:p>
          <a:p>
            <a:r>
              <a:rPr lang="en-US" dirty="0"/>
              <a:t>The most important sublanguages (for our usage) are:</a:t>
            </a:r>
          </a:p>
          <a:p>
            <a:pPr marL="742950" lvl="1" indent="-285750">
              <a:buFont typeface="Arial" panose="020B0604020202020204" pitchFamily="34" charset="0"/>
              <a:buChar char="•"/>
            </a:pPr>
            <a:r>
              <a:rPr lang="en-US" dirty="0"/>
              <a:t>Data Definition Language (DDL) </a:t>
            </a:r>
          </a:p>
          <a:p>
            <a:pPr marL="742950" lvl="1" indent="-285750">
              <a:buFont typeface="Arial" panose="020B0604020202020204" pitchFamily="34" charset="0"/>
              <a:buChar char="•"/>
            </a:pPr>
            <a:r>
              <a:rPr lang="en-US" dirty="0"/>
              <a:t>Data Manipulation Language (DML). </a:t>
            </a:r>
          </a:p>
          <a:p>
            <a:r>
              <a:rPr lang="en-US" dirty="0"/>
              <a:t>The scope of SQL includes data query, data manipulation (insert, update and delete), data definition (schema creation and modification), and data access control. </a:t>
            </a:r>
          </a:p>
          <a:p>
            <a:r>
              <a:rPr lang="en-US" dirty="0"/>
              <a:t>SQL is a declarative language. We say what data we want, not how to get it. We cannot manage </a:t>
            </a:r>
            <a:r>
              <a:rPr lang="en-US" u="sng" dirty="0"/>
              <a:t>how</a:t>
            </a:r>
            <a:r>
              <a:rPr lang="en-US" dirty="0"/>
              <a:t> SQL obtains the data.</a:t>
            </a:r>
          </a:p>
        </p:txBody>
      </p:sp>
      <p:pic>
        <p:nvPicPr>
          <p:cNvPr id="8" name="Picture 7">
            <a:extLst>
              <a:ext uri="{FF2B5EF4-FFF2-40B4-BE49-F238E27FC236}">
                <a16:creationId xmlns:a16="http://schemas.microsoft.com/office/drawing/2014/main" id="{2DC3C64A-D9AF-4198-A808-62E433E35AD7}"/>
              </a:ext>
            </a:extLst>
          </p:cNvPr>
          <p:cNvPicPr>
            <a:picLocks noChangeAspect="1"/>
          </p:cNvPicPr>
          <p:nvPr/>
        </p:nvPicPr>
        <p:blipFill>
          <a:blip r:embed="rId3"/>
          <a:stretch>
            <a:fillRect/>
          </a:stretch>
        </p:blipFill>
        <p:spPr>
          <a:xfrm>
            <a:off x="2301435" y="4571222"/>
            <a:ext cx="7284329" cy="2141185"/>
          </a:xfrm>
          <a:prstGeom prst="rect">
            <a:avLst/>
          </a:prstGeom>
          <a:effectLst>
            <a:glow rad="50800">
              <a:schemeClr val="accent2"/>
            </a:glow>
          </a:effectLst>
        </p:spPr>
      </p:pic>
    </p:spTree>
    <p:extLst>
      <p:ext uri="{BB962C8B-B14F-4D97-AF65-F5344CB8AC3E}">
        <p14:creationId xmlns:p14="http://schemas.microsoft.com/office/powerpoint/2010/main" val="365415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09D84C6-622D-414B-BE63-09257D6EA3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4956" y="163552"/>
            <a:ext cx="7562087" cy="6530895"/>
          </a:xfrm>
          <a:prstGeom prst="rect">
            <a:avLst/>
          </a:prstGeom>
          <a:noFill/>
          <a:effectLst>
            <a:glow rad="50800">
              <a:schemeClr val="accent2"/>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50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64C4-9183-4428-950A-F5E72EA8F877}"/>
              </a:ext>
            </a:extLst>
          </p:cNvPr>
          <p:cNvSpPr>
            <a:spLocks noGrp="1"/>
          </p:cNvSpPr>
          <p:nvPr>
            <p:ph type="title"/>
          </p:nvPr>
        </p:nvSpPr>
        <p:spPr/>
        <p:txBody>
          <a:bodyPr>
            <a:normAutofit/>
          </a:bodyPr>
          <a:lstStyle/>
          <a:p>
            <a:r>
              <a:rPr lang="en-US" dirty="0"/>
              <a:t>Data Definition Language</a:t>
            </a:r>
            <a:br>
              <a:rPr lang="en-US" dirty="0"/>
            </a:br>
            <a:r>
              <a:rPr lang="en-US" sz="1400" dirty="0">
                <a:hlinkClick r:id="rId2"/>
              </a:rPr>
              <a:t>https://docs.microsoft.com/en-us/sql/t-sql/statements/statements?view=sql-server-ver15#data-definition-language</a:t>
            </a:r>
            <a:endParaRPr lang="en-US" dirty="0"/>
          </a:p>
        </p:txBody>
      </p:sp>
      <p:sp>
        <p:nvSpPr>
          <p:cNvPr id="3" name="Content Placeholder 2">
            <a:extLst>
              <a:ext uri="{FF2B5EF4-FFF2-40B4-BE49-F238E27FC236}">
                <a16:creationId xmlns:a16="http://schemas.microsoft.com/office/drawing/2014/main" id="{B465AB63-A29E-424C-A4FF-BE264E28E396}"/>
              </a:ext>
            </a:extLst>
          </p:cNvPr>
          <p:cNvSpPr>
            <a:spLocks noGrp="1"/>
          </p:cNvSpPr>
          <p:nvPr>
            <p:ph idx="1"/>
          </p:nvPr>
        </p:nvSpPr>
        <p:spPr>
          <a:xfrm>
            <a:off x="1097280" y="1972020"/>
            <a:ext cx="10058400" cy="4527933"/>
          </a:xfrm>
        </p:spPr>
        <p:txBody>
          <a:bodyPr>
            <a:normAutofit/>
          </a:bodyPr>
          <a:lstStyle/>
          <a:p>
            <a:r>
              <a:rPr lang="en-US" sz="2800" dirty="0"/>
              <a:t>Data Definition Language (DDL) statements </a:t>
            </a:r>
            <a:r>
              <a:rPr lang="en-US" sz="2800" b="1" i="1" dirty="0"/>
              <a:t>defines</a:t>
            </a:r>
            <a:r>
              <a:rPr lang="en-US" sz="2800" dirty="0"/>
              <a:t> the data structure. Use these statements (and others) to create, alter, or drop data </a:t>
            </a:r>
            <a:r>
              <a:rPr lang="en-US" sz="2800" u="sng" dirty="0"/>
              <a:t>structures</a:t>
            </a:r>
            <a:r>
              <a:rPr lang="en-US" sz="2800" dirty="0"/>
              <a:t> in a database.</a:t>
            </a:r>
          </a:p>
          <a:p>
            <a:pPr lvl="1">
              <a:buFont typeface="Arial" panose="020B0604020202020204" pitchFamily="34" charset="0"/>
              <a:buChar char="•"/>
            </a:pPr>
            <a:r>
              <a:rPr lang="en-US" sz="2400" u="sng" dirty="0">
                <a:hlinkClick r:id="rId3"/>
              </a:rPr>
              <a:t>ALTER</a:t>
            </a:r>
            <a:r>
              <a:rPr lang="en-US" sz="2400" dirty="0"/>
              <a:t> - Modifies a table definition by altering, adding, or dropping columns and constraints.</a:t>
            </a:r>
          </a:p>
          <a:p>
            <a:pPr lvl="1">
              <a:buFont typeface="Arial" panose="020B0604020202020204" pitchFamily="34" charset="0"/>
              <a:buChar char="•"/>
            </a:pPr>
            <a:r>
              <a:rPr lang="en-US" sz="2400" u="sng" dirty="0">
                <a:hlinkClick r:id="rId4"/>
              </a:rPr>
              <a:t>CREATE</a:t>
            </a:r>
            <a:r>
              <a:rPr lang="en-US" sz="2400" dirty="0"/>
              <a:t> - This statement creates a new database</a:t>
            </a:r>
          </a:p>
          <a:p>
            <a:pPr lvl="1">
              <a:buFont typeface="Arial" panose="020B0604020202020204" pitchFamily="34" charset="0"/>
              <a:buChar char="•"/>
            </a:pPr>
            <a:r>
              <a:rPr lang="en-US" sz="2400" u="sng" dirty="0">
                <a:hlinkClick r:id="rId5"/>
              </a:rPr>
              <a:t>DROP</a:t>
            </a:r>
            <a:r>
              <a:rPr lang="en-US" sz="2400" dirty="0"/>
              <a:t> - Removes one or more table definitions and all data, indexes, triggers, constraints, and permission specifications for those tables.</a:t>
            </a:r>
          </a:p>
        </p:txBody>
      </p:sp>
    </p:spTree>
    <p:extLst>
      <p:ext uri="{BB962C8B-B14F-4D97-AF65-F5344CB8AC3E}">
        <p14:creationId xmlns:p14="http://schemas.microsoft.com/office/powerpoint/2010/main" val="353419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3A97-3172-46D6-9BDF-45A7BBE9EEBD}"/>
              </a:ext>
            </a:extLst>
          </p:cNvPr>
          <p:cNvSpPr>
            <a:spLocks noGrp="1"/>
          </p:cNvSpPr>
          <p:nvPr>
            <p:ph type="title"/>
          </p:nvPr>
        </p:nvSpPr>
        <p:spPr/>
        <p:txBody>
          <a:bodyPr/>
          <a:lstStyle/>
          <a:p>
            <a:r>
              <a:rPr lang="en-US" dirty="0"/>
              <a:t>SQL – </a:t>
            </a:r>
            <a:r>
              <a:rPr lang="en-US" b="1" i="1" dirty="0"/>
              <a:t>Create</a:t>
            </a:r>
            <a:r>
              <a:rPr lang="en-US" dirty="0"/>
              <a:t> and </a:t>
            </a:r>
            <a:r>
              <a:rPr lang="en-US" b="1" i="1" dirty="0"/>
              <a:t>Drop</a:t>
            </a:r>
            <a:r>
              <a:rPr lang="en-US" dirty="0"/>
              <a:t> a DB</a:t>
            </a:r>
          </a:p>
        </p:txBody>
      </p:sp>
      <p:pic>
        <p:nvPicPr>
          <p:cNvPr id="4" name="Content Placeholder 3">
            <a:extLst>
              <a:ext uri="{FF2B5EF4-FFF2-40B4-BE49-F238E27FC236}">
                <a16:creationId xmlns:a16="http://schemas.microsoft.com/office/drawing/2014/main" id="{06463507-81A1-4B21-8F63-61C7BDB3CA74}"/>
              </a:ext>
            </a:extLst>
          </p:cNvPr>
          <p:cNvPicPr>
            <a:picLocks noGrp="1" noChangeAspect="1"/>
          </p:cNvPicPr>
          <p:nvPr>
            <p:ph idx="1"/>
          </p:nvPr>
        </p:nvPicPr>
        <p:blipFill>
          <a:blip r:embed="rId2"/>
          <a:stretch>
            <a:fillRect/>
          </a:stretch>
        </p:blipFill>
        <p:spPr>
          <a:xfrm>
            <a:off x="1871708" y="2628111"/>
            <a:ext cx="8344027" cy="812680"/>
          </a:xfrm>
          <a:prstGeom prst="rect">
            <a:avLst/>
          </a:prstGeom>
          <a:ln>
            <a:solidFill>
              <a:schemeClr val="accent2"/>
            </a:solidFill>
          </a:ln>
          <a:effectLst>
            <a:glow rad="50800">
              <a:schemeClr val="accent2"/>
            </a:glow>
          </a:effectLst>
        </p:spPr>
      </p:pic>
      <p:pic>
        <p:nvPicPr>
          <p:cNvPr id="5" name="Picture 4">
            <a:extLst>
              <a:ext uri="{FF2B5EF4-FFF2-40B4-BE49-F238E27FC236}">
                <a16:creationId xmlns:a16="http://schemas.microsoft.com/office/drawing/2014/main" id="{7BE0023C-28D5-43CC-B00F-5BBEB3D1267A}"/>
              </a:ext>
            </a:extLst>
          </p:cNvPr>
          <p:cNvPicPr>
            <a:picLocks noChangeAspect="1"/>
          </p:cNvPicPr>
          <p:nvPr/>
        </p:nvPicPr>
        <p:blipFill>
          <a:blip r:embed="rId3"/>
          <a:stretch>
            <a:fillRect/>
          </a:stretch>
        </p:blipFill>
        <p:spPr>
          <a:xfrm>
            <a:off x="1892454" y="3817946"/>
            <a:ext cx="8344027" cy="876206"/>
          </a:xfrm>
          <a:prstGeom prst="rect">
            <a:avLst/>
          </a:prstGeom>
          <a:ln>
            <a:solidFill>
              <a:schemeClr val="accent2"/>
            </a:solidFill>
          </a:ln>
          <a:effectLst>
            <a:glow rad="50800">
              <a:schemeClr val="accent2"/>
            </a:glow>
          </a:effectLst>
        </p:spPr>
      </p:pic>
      <p:sp>
        <p:nvSpPr>
          <p:cNvPr id="6" name="Rectangle 5">
            <a:extLst>
              <a:ext uri="{FF2B5EF4-FFF2-40B4-BE49-F238E27FC236}">
                <a16:creationId xmlns:a16="http://schemas.microsoft.com/office/drawing/2014/main" id="{5368D3EB-D9E5-49AC-A673-4C4C8DAEA7AC}"/>
              </a:ext>
            </a:extLst>
          </p:cNvPr>
          <p:cNvSpPr/>
          <p:nvPr/>
        </p:nvSpPr>
        <p:spPr>
          <a:xfrm>
            <a:off x="386687" y="5260033"/>
            <a:ext cx="11687031" cy="1077218"/>
          </a:xfrm>
          <a:prstGeom prst="rect">
            <a:avLst/>
          </a:prstGeom>
        </p:spPr>
        <p:txBody>
          <a:bodyPr wrap="square">
            <a:spAutoFit/>
          </a:bodyPr>
          <a:lstStyle/>
          <a:p>
            <a:r>
              <a:rPr lang="en-US" sz="3200" dirty="0"/>
              <a:t>*Deleting a database will result in complete loss of information stored in the database! Create a DB inside Azure to avoid costs.</a:t>
            </a:r>
          </a:p>
        </p:txBody>
      </p:sp>
    </p:spTree>
    <p:extLst>
      <p:ext uri="{BB962C8B-B14F-4D97-AF65-F5344CB8AC3E}">
        <p14:creationId xmlns:p14="http://schemas.microsoft.com/office/powerpoint/2010/main" val="56116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3A97-3172-46D6-9BDF-45A7BBE9EEBD}"/>
              </a:ext>
            </a:extLst>
          </p:cNvPr>
          <p:cNvSpPr>
            <a:spLocks noGrp="1"/>
          </p:cNvSpPr>
          <p:nvPr>
            <p:ph type="title"/>
          </p:nvPr>
        </p:nvSpPr>
        <p:spPr/>
        <p:txBody>
          <a:bodyPr/>
          <a:lstStyle/>
          <a:p>
            <a:r>
              <a:rPr lang="en-US" dirty="0"/>
              <a:t>SQL – </a:t>
            </a:r>
            <a:r>
              <a:rPr lang="en-US" b="1" i="1" dirty="0"/>
              <a:t>Create</a:t>
            </a:r>
            <a:r>
              <a:rPr lang="en-US" dirty="0"/>
              <a:t> and </a:t>
            </a:r>
            <a:r>
              <a:rPr lang="en-US" b="1" i="1" dirty="0"/>
              <a:t>Drop</a:t>
            </a:r>
            <a:r>
              <a:rPr lang="en-US" dirty="0"/>
              <a:t> a table</a:t>
            </a:r>
          </a:p>
        </p:txBody>
      </p:sp>
      <p:sp>
        <p:nvSpPr>
          <p:cNvPr id="6" name="Content Placeholder 5">
            <a:extLst>
              <a:ext uri="{FF2B5EF4-FFF2-40B4-BE49-F238E27FC236}">
                <a16:creationId xmlns:a16="http://schemas.microsoft.com/office/drawing/2014/main" id="{EFE33C32-A7C8-43F7-BCD1-0119EC1119D7}"/>
              </a:ext>
            </a:extLst>
          </p:cNvPr>
          <p:cNvSpPr>
            <a:spLocks noGrp="1"/>
          </p:cNvSpPr>
          <p:nvPr>
            <p:ph idx="1"/>
          </p:nvPr>
        </p:nvSpPr>
        <p:spPr>
          <a:xfrm>
            <a:off x="1097280" y="5821795"/>
            <a:ext cx="9591741" cy="477285"/>
          </a:xfrm>
        </p:spPr>
        <p:txBody>
          <a:bodyPr>
            <a:normAutofit fontScale="92500"/>
          </a:bodyPr>
          <a:lstStyle/>
          <a:p>
            <a:r>
              <a:rPr lang="en-US" sz="2400" dirty="0"/>
              <a:t>*Deleting a table will result in loss of complete information stored in the table!</a:t>
            </a:r>
          </a:p>
        </p:txBody>
      </p:sp>
      <p:pic>
        <p:nvPicPr>
          <p:cNvPr id="7" name="Picture 6">
            <a:extLst>
              <a:ext uri="{FF2B5EF4-FFF2-40B4-BE49-F238E27FC236}">
                <a16:creationId xmlns:a16="http://schemas.microsoft.com/office/drawing/2014/main" id="{134253EB-A9B9-4BD0-B2DA-3A416E06B7DA}"/>
              </a:ext>
            </a:extLst>
          </p:cNvPr>
          <p:cNvPicPr>
            <a:picLocks noChangeAspect="1"/>
          </p:cNvPicPr>
          <p:nvPr/>
        </p:nvPicPr>
        <p:blipFill>
          <a:blip r:embed="rId2"/>
          <a:stretch>
            <a:fillRect/>
          </a:stretch>
        </p:blipFill>
        <p:spPr>
          <a:xfrm>
            <a:off x="1896095" y="2415941"/>
            <a:ext cx="3602913" cy="2239647"/>
          </a:xfrm>
          <a:prstGeom prst="rect">
            <a:avLst/>
          </a:prstGeom>
          <a:effectLst>
            <a:glow rad="50800">
              <a:schemeClr val="accent2"/>
            </a:glow>
          </a:effectLst>
        </p:spPr>
      </p:pic>
      <p:pic>
        <p:nvPicPr>
          <p:cNvPr id="8" name="Picture 7">
            <a:extLst>
              <a:ext uri="{FF2B5EF4-FFF2-40B4-BE49-F238E27FC236}">
                <a16:creationId xmlns:a16="http://schemas.microsoft.com/office/drawing/2014/main" id="{73FC2F02-2143-4122-9FFD-B73B5E2D8456}"/>
              </a:ext>
            </a:extLst>
          </p:cNvPr>
          <p:cNvPicPr>
            <a:picLocks noChangeAspect="1"/>
          </p:cNvPicPr>
          <p:nvPr/>
        </p:nvPicPr>
        <p:blipFill>
          <a:blip r:embed="rId3"/>
          <a:stretch>
            <a:fillRect/>
          </a:stretch>
        </p:blipFill>
        <p:spPr>
          <a:xfrm>
            <a:off x="6355349" y="2415941"/>
            <a:ext cx="3602913" cy="2239647"/>
          </a:xfrm>
          <a:prstGeom prst="rect">
            <a:avLst/>
          </a:prstGeom>
          <a:effectLst>
            <a:glow rad="50800">
              <a:schemeClr val="accent2"/>
            </a:glow>
          </a:effectLst>
        </p:spPr>
      </p:pic>
      <p:pic>
        <p:nvPicPr>
          <p:cNvPr id="10" name="Picture 9">
            <a:extLst>
              <a:ext uri="{FF2B5EF4-FFF2-40B4-BE49-F238E27FC236}">
                <a16:creationId xmlns:a16="http://schemas.microsoft.com/office/drawing/2014/main" id="{55CA272F-AE30-4352-A735-990698559B10}"/>
              </a:ext>
            </a:extLst>
          </p:cNvPr>
          <p:cNvPicPr>
            <a:picLocks noChangeAspect="1"/>
          </p:cNvPicPr>
          <p:nvPr/>
        </p:nvPicPr>
        <p:blipFill>
          <a:blip r:embed="rId4"/>
          <a:stretch>
            <a:fillRect/>
          </a:stretch>
        </p:blipFill>
        <p:spPr>
          <a:xfrm>
            <a:off x="1222867" y="5237362"/>
            <a:ext cx="4276141" cy="565627"/>
          </a:xfrm>
          <a:prstGeom prst="rect">
            <a:avLst/>
          </a:prstGeom>
          <a:effectLst>
            <a:glow rad="50800">
              <a:schemeClr val="accent2"/>
            </a:glow>
          </a:effectLst>
        </p:spPr>
      </p:pic>
      <p:pic>
        <p:nvPicPr>
          <p:cNvPr id="11" name="Picture 10">
            <a:extLst>
              <a:ext uri="{FF2B5EF4-FFF2-40B4-BE49-F238E27FC236}">
                <a16:creationId xmlns:a16="http://schemas.microsoft.com/office/drawing/2014/main" id="{0FE5BC20-8371-4804-9582-D85195F1B93C}"/>
              </a:ext>
            </a:extLst>
          </p:cNvPr>
          <p:cNvPicPr>
            <a:picLocks noChangeAspect="1"/>
          </p:cNvPicPr>
          <p:nvPr/>
        </p:nvPicPr>
        <p:blipFill>
          <a:blip r:embed="rId5"/>
          <a:stretch>
            <a:fillRect/>
          </a:stretch>
        </p:blipFill>
        <p:spPr>
          <a:xfrm>
            <a:off x="6355349" y="5237362"/>
            <a:ext cx="4276145" cy="565627"/>
          </a:xfrm>
          <a:prstGeom prst="rect">
            <a:avLst/>
          </a:prstGeom>
          <a:effectLst>
            <a:glow rad="50800">
              <a:schemeClr val="accent2"/>
            </a:glow>
          </a:effectLst>
        </p:spPr>
      </p:pic>
    </p:spTree>
    <p:extLst>
      <p:ext uri="{BB962C8B-B14F-4D97-AF65-F5344CB8AC3E}">
        <p14:creationId xmlns:p14="http://schemas.microsoft.com/office/powerpoint/2010/main" val="422317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506606-A465-47A2-9EF4-32911D748A57}"/>
              </a:ext>
            </a:extLst>
          </p:cNvPr>
          <p:cNvPicPr>
            <a:picLocks noChangeAspect="1"/>
          </p:cNvPicPr>
          <p:nvPr/>
        </p:nvPicPr>
        <p:blipFill>
          <a:blip r:embed="rId2"/>
          <a:stretch>
            <a:fillRect/>
          </a:stretch>
        </p:blipFill>
        <p:spPr>
          <a:xfrm>
            <a:off x="1617944" y="3680436"/>
            <a:ext cx="4053386" cy="926311"/>
          </a:xfrm>
          <a:prstGeom prst="rect">
            <a:avLst/>
          </a:prstGeom>
          <a:effectLst>
            <a:glow rad="50800">
              <a:schemeClr val="accent2"/>
            </a:glow>
          </a:effectLst>
        </p:spPr>
      </p:pic>
      <p:sp>
        <p:nvSpPr>
          <p:cNvPr id="2" name="Title 1">
            <a:extLst>
              <a:ext uri="{FF2B5EF4-FFF2-40B4-BE49-F238E27FC236}">
                <a16:creationId xmlns:a16="http://schemas.microsoft.com/office/drawing/2014/main" id="{38BB37B2-1789-4BF8-8459-FF65B5D1C8CD}"/>
              </a:ext>
            </a:extLst>
          </p:cNvPr>
          <p:cNvSpPr>
            <a:spLocks noGrp="1"/>
          </p:cNvSpPr>
          <p:nvPr>
            <p:ph type="title"/>
          </p:nvPr>
        </p:nvSpPr>
        <p:spPr/>
        <p:txBody>
          <a:bodyPr/>
          <a:lstStyle/>
          <a:p>
            <a:r>
              <a:rPr lang="en-US" dirty="0"/>
              <a:t>SQL with SQL Server</a:t>
            </a:r>
          </a:p>
        </p:txBody>
      </p:sp>
      <p:sp>
        <p:nvSpPr>
          <p:cNvPr id="3" name="Content Placeholder 2">
            <a:extLst>
              <a:ext uri="{FF2B5EF4-FFF2-40B4-BE49-F238E27FC236}">
                <a16:creationId xmlns:a16="http://schemas.microsoft.com/office/drawing/2014/main" id="{11D8AD4F-F745-47B2-A406-0E39B30C5EEA}"/>
              </a:ext>
            </a:extLst>
          </p:cNvPr>
          <p:cNvSpPr>
            <a:spLocks noGrp="1"/>
          </p:cNvSpPr>
          <p:nvPr>
            <p:ph idx="1"/>
          </p:nvPr>
        </p:nvSpPr>
        <p:spPr>
          <a:xfrm>
            <a:off x="1066800" y="1902416"/>
            <a:ext cx="10058400" cy="1916550"/>
          </a:xfrm>
        </p:spPr>
        <p:txBody>
          <a:bodyPr>
            <a:normAutofit/>
          </a:bodyPr>
          <a:lstStyle/>
          <a:p>
            <a:pPr lvl="1">
              <a:buFont typeface="Arial" panose="020B0604020202020204" pitchFamily="34" charset="0"/>
              <a:buChar char="•"/>
            </a:pPr>
            <a:r>
              <a:rPr lang="en-US" sz="3200" dirty="0"/>
              <a:t>In SQL, every object (e.g. table) must be in a schema.</a:t>
            </a:r>
          </a:p>
          <a:p>
            <a:pPr lvl="1">
              <a:buFont typeface="Arial" panose="020B0604020202020204" pitchFamily="34" charset="0"/>
              <a:buChar char="•"/>
            </a:pPr>
            <a:r>
              <a:rPr lang="en-US" sz="3200" dirty="0"/>
              <a:t>SQL Server has a </a:t>
            </a:r>
            <a:r>
              <a:rPr lang="en-US" sz="3200" u="sng" dirty="0"/>
              <a:t>default</a:t>
            </a:r>
            <a:r>
              <a:rPr lang="en-US" sz="3200" dirty="0"/>
              <a:t> schema named </a:t>
            </a:r>
            <a:r>
              <a:rPr lang="en-US" sz="3200" b="1" i="1" dirty="0" err="1"/>
              <a:t>dbo</a:t>
            </a:r>
            <a:r>
              <a:rPr lang="en-US" sz="3200" dirty="0"/>
              <a:t>.</a:t>
            </a:r>
          </a:p>
          <a:p>
            <a:pPr lvl="1">
              <a:buFont typeface="Arial" panose="020B0604020202020204" pitchFamily="34" charset="0"/>
              <a:buChar char="•"/>
            </a:pPr>
            <a:r>
              <a:rPr lang="en-US" sz="3200" dirty="0"/>
              <a:t>You can create a Schema.</a:t>
            </a:r>
          </a:p>
        </p:txBody>
      </p:sp>
      <p:pic>
        <p:nvPicPr>
          <p:cNvPr id="4" name="Picture 3">
            <a:extLst>
              <a:ext uri="{FF2B5EF4-FFF2-40B4-BE49-F238E27FC236}">
                <a16:creationId xmlns:a16="http://schemas.microsoft.com/office/drawing/2014/main" id="{6FF319D4-0C5F-49B6-8B58-3D450888E021}"/>
              </a:ext>
            </a:extLst>
          </p:cNvPr>
          <p:cNvPicPr>
            <a:picLocks noChangeAspect="1"/>
          </p:cNvPicPr>
          <p:nvPr/>
        </p:nvPicPr>
        <p:blipFill>
          <a:blip r:embed="rId3"/>
          <a:stretch>
            <a:fillRect/>
          </a:stretch>
        </p:blipFill>
        <p:spPr>
          <a:xfrm>
            <a:off x="3306871" y="4200355"/>
            <a:ext cx="8759868" cy="2541030"/>
          </a:xfrm>
          <a:prstGeom prst="rect">
            <a:avLst/>
          </a:prstGeom>
          <a:effectLst>
            <a:glow rad="50800">
              <a:schemeClr val="accent2"/>
            </a:glow>
          </a:effectLst>
        </p:spPr>
      </p:pic>
    </p:spTree>
    <p:extLst>
      <p:ext uri="{BB962C8B-B14F-4D97-AF65-F5344CB8AC3E}">
        <p14:creationId xmlns:p14="http://schemas.microsoft.com/office/powerpoint/2010/main" val="419780492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1642</Words>
  <Application>Microsoft Office PowerPoint</Application>
  <PresentationFormat>Widescreen</PresentationFormat>
  <Paragraphs>144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Calibri</vt:lpstr>
      <vt:lpstr>Franklin Gothic Book</vt:lpstr>
      <vt:lpstr>1_RetrospectVTI</vt:lpstr>
      <vt:lpstr>Data Definition Language SQL Data Types</vt:lpstr>
      <vt:lpstr>A software system used to maintain relational databases is a Relational Database Management System (RDBMS). Many relational database systems use SQL (Structured Query Language) for querying and maintaining the database.</vt:lpstr>
      <vt:lpstr>(RDBMS) Relational Database Management System – History https://en.wikipedia.org/wiki/Relational_database</vt:lpstr>
      <vt:lpstr>SQL (Structured Query Language) https://en.wikipedia.org/wiki/SQL</vt:lpstr>
      <vt:lpstr>PowerPoint Presentation</vt:lpstr>
      <vt:lpstr>Data Definition Language https://docs.microsoft.com/en-us/sql/t-sql/statements/statements?view=sql-server-ver15#data-definition-language</vt:lpstr>
      <vt:lpstr>SQL – Create and Drop a DB</vt:lpstr>
      <vt:lpstr>SQL – Create and Drop a table</vt:lpstr>
      <vt:lpstr>SQL with SQL Server</vt:lpstr>
      <vt:lpstr>SQL – Attribute Constraints https://docs.microsoft.com/en-us/sql/t-sql/statements/alter-table-table-constraint-transact-sql?view=sql-server-ver15</vt:lpstr>
      <vt:lpstr>ALTER Table https://docs.microsoft.com/en-us/sql/t-sql/statements/alter-table-transact-sql?view=sql-server-ver15</vt:lpstr>
      <vt:lpstr>AGGREGATE Functions https://docs.microsoft.com/en-us/sql/t-sql/functions/aggregate-functions-transact-sql?view=sql-server-ver15 https://docs.microsoft.com/en-us/sql/t-sql/functions/functions?view=sql-server-ver15#aggregate-functions</vt:lpstr>
      <vt:lpstr>AVG( ) - Average https://docs.microsoft.com/en-us/sql/t-sql/functions/avg-transact-sql?view=sql-server-ver15</vt:lpstr>
      <vt:lpstr>COUNT( ) https://docs.microsoft.com/en-us/sql/t-sql/functions/count-transact-sql?view=sql-server-ver15</vt:lpstr>
      <vt:lpstr>SUM( ) https://docs.microsoft.com/en-us/sql/t-sql/functions/sum-transact-sql?view=sql-server-ver15</vt:lpstr>
      <vt:lpstr>SQL – String Data Types https://docs.microsoft.com/en-us/sql/t-sql/data-types/char-and-varchar-transact-sql?view=sql-server-ver15</vt:lpstr>
      <vt:lpstr>SQL – Integer Data Types https://docs.microsoft.com/en-us/sql/t-sql/data-types/data-types-transact-sql?view=sql-server-ver15#exact-numerics</vt:lpstr>
      <vt:lpstr>SQL – Float Data Types https://docs.microsoft.com/en-us/sql/t-sql/data-types/data-types-transact-sql?view=sql-server-ver15#approximate-numerics</vt:lpstr>
      <vt:lpstr>SQL – Date and Time Data Types https://docs.microsoft.com/en-us/sql/t-sql/data-types/date-and-time-types?view=sql-server-ver15</vt:lpstr>
      <vt:lpstr>SQL – Currency Data Types https://docs.microsoft.com/en-us/sql/t-sql/data-types/data-types-transact-sql?view=sql-server-ver15#exact-numerics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2020-03-19T20:10:35Z</dcterms:created>
  <dcterms:modified xsi:type="dcterms:W3CDTF">2020-03-20T01:55:59Z</dcterms:modified>
</cp:coreProperties>
</file>