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77" r:id="rId5"/>
    <p:sldId id="283" r:id="rId6"/>
    <p:sldId id="287" r:id="rId7"/>
    <p:sldId id="265" r:id="rId8"/>
    <p:sldId id="263" r:id="rId9"/>
    <p:sldId id="289" r:id="rId10"/>
    <p:sldId id="290" r:id="rId11"/>
    <p:sldId id="306" r:id="rId12"/>
    <p:sldId id="278" r:id="rId13"/>
    <p:sldId id="279" r:id="rId14"/>
    <p:sldId id="281" r:id="rId15"/>
    <p:sldId id="282" r:id="rId16"/>
    <p:sldId id="280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29098-6B37-46B5-95D0-63EC3E6DF76A}" v="601" dt="2020-03-20T02:22:01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14:48:37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15512,'0'0'0,"0"0"0,0 0 0,0 0 0,0 0 0,0 0 0,0 0 0,0 0-512,0 0 512,0 0-10648,0 0 10648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14:50:55.9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17303,'0'1'132,"1"0"0,-1 0 0,1 0 0,0 0 0,-1 0 0,1 0-1,0 0 1,0 0 0,0 0 0,0 0 0,0-1 0,0 1-1,0 0 1,0 0 0,0-1 0,0 1 0,0-1 0,1 1 0,-1-1-1,0 0 1,0 1 0,0-1 0,1 0 0,-1 0 0,0 0 0,0 0-1,2 0-131,15-1-363,0-1-1,0 0 0,16-5 364,-18 3-47,9 0-2475,23-5-6803,-112 21 7007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14:52:11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0 18375,'-8'74'264,"5"-50"1157,1 0 0,2 8-1421,0-9 142,-1 26 585,1-15-1660,0-34 915,0 1 0,0-1 0,0 0 0,0 0 0,0 0 0,0 0 1,0 0-1,0 0 0,0 0 0,0 1 0,0-1 0,0 0 0,0 0 1,0 0-1,0 0 0,0 0 0,0 0 0,0 0 0,0 1 0,0-1 0,0 0 1,0 0-1,0 0 0,0 0 0,1 0 0,-1 0 0,0 0 0,0 0 0,0 0 1,0 1-1,0-1 0,0 0 0,0 0 0,0 0 0,0 0 0,0 0 1,1 0-1,-1 0 0,0 0 0,0 0 0,0 0 0,0 0 0,0 0 0,0 0 1,0 0-1,1 0 0,-1 0 0,0 0 18,0-1-45,0 0 0,0-1-1,0 1 1,0 0 0,0-1 0,0 1 0,0 0-1,0 0 1,0-1 0,-1 1 0,1 0 0,-1-1 45,-27-115-2751,2 6-9035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15:01:50.3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47 146 5744,'0'0'0,"-9"-27"0,-6-19 0,-8-27-3832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sql/t-sql/statements/insert-transact-sql?view=sql-server-ver15#BasicSynta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delete-transact-sql?view=sql-server-ver15#BasicSyntax" TargetMode="External"/><Relationship Id="rId2" Type="http://schemas.openxmlformats.org/officeDocument/2006/relationships/hyperlink" Target="https://docs.microsoft.com/en-us/sql/t-sql/statements/delete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1.xml"/><Relationship Id="rId10" Type="http://schemas.openxmlformats.org/officeDocument/2006/relationships/image" Target="../media/image120.png"/><Relationship Id="rId4" Type="http://schemas.openxmlformats.org/officeDocument/2006/relationships/image" Target="../media/image14.png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sql/t-sql/language-reference?view=sql-server-ver15#tools-that-use-t-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insert-transact-sql?view=sql-server-ver15" TargetMode="External"/><Relationship Id="rId2" Type="http://schemas.openxmlformats.org/officeDocument/2006/relationships/hyperlink" Target="https://docs.microsoft.com/en-us/sql/t-sql/statements/statements?view=sql-server-ver15#data-manipulation-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t-sql/statements/truncate-table-transact-sql?view=sql-server-ver15" TargetMode="External"/><Relationship Id="rId5" Type="http://schemas.openxmlformats.org/officeDocument/2006/relationships/hyperlink" Target="https://docs.microsoft.com/en-us/sql/t-sql/queries/update-transact-sql?view=sql-server-ver15" TargetMode="External"/><Relationship Id="rId4" Type="http://schemas.openxmlformats.org/officeDocument/2006/relationships/hyperlink" Target="https://docs.microsoft.com/en-us/sql/t-sql/statements/delete-transact-sql?view=sql-server-ver1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sql/t-sql/queries/select-transact-sql?view=sql-server-ver15#logical-processing-order-of-the-select-state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update-transact-sql?view=sql-server-ver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ocs.microsoft.com/en-us/sql/t-sql/queries/update-transact-sql?view=sql-server-ver15#a-using-a-simple-update-stat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Relational Database Management System, DML, DDL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E5D-929B-40A7-8128-B5CEED63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– INSERT into a table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https://docs.microsoft.com/en-us/sql/t-sql/statements/insert-transact-sql?view=sql-server-ver15#BasicSyntax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https://docs.microsoft.com/en-us/sql/t-sql/statements/insert-transact-sql?view=sql-server-ver15#BasicSyntax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C661-60D7-43F2-B43A-E3F4CEAA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one or more rows to a table or a view in SQL Server.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97892-EC38-4029-A0BA-8C3F3E64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3" y="2695699"/>
            <a:ext cx="10669273" cy="308064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414268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E5D-929B-40A7-8128-B5CEED63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– DELETE from a table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https://docs.microsoft.com/en-us/sql/t-sql/statements/delete-transact-sql?view=sql-server-ver15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https://docs.microsoft.com/en-us/sql/t-sql/statements/delete-transact-sql?view=sql-server-ver15#BasicSyntax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C661-60D7-43F2-B43A-E3F4CEAA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057030"/>
          </a:xfrm>
        </p:spPr>
        <p:txBody>
          <a:bodyPr>
            <a:normAutofit/>
          </a:bodyPr>
          <a:lstStyle/>
          <a:p>
            <a:r>
              <a:rPr lang="en-US" sz="2800" dirty="0"/>
              <a:t>Removes one or more rows from a table or view in SQL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0123-CEA5-438D-A2C1-4C08BE3D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84" y="3165232"/>
            <a:ext cx="8651631" cy="2958265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31230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1A38-1CBF-4470-9D85-107C520B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04EE-E6A0-4975-A939-21C5039A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075674"/>
          </a:xfrm>
        </p:spPr>
        <p:txBody>
          <a:bodyPr>
            <a:normAutofit/>
          </a:bodyPr>
          <a:lstStyle/>
          <a:p>
            <a:r>
              <a:rPr lang="en-US" sz="2800" dirty="0"/>
              <a:t>Queries are used to insert, retrieve, modify, and delete data in a SQL Database. SQL Queries have a specific syntax and structure.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DEA0-820C-4B56-9E2F-4E79E9CF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3" y="3365540"/>
            <a:ext cx="3436777" cy="107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62A6B-EFD4-4108-B345-26872154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03" y="4818500"/>
            <a:ext cx="5344958" cy="116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AFC8E-6590-456B-A11D-1EC99C0E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611" y="3365540"/>
            <a:ext cx="4740180" cy="2474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62FB61-FCAE-41C3-A5A1-2FD9C44D6A5B}"/>
                  </a:ext>
                </a:extLst>
              </p14:cNvPr>
              <p14:cNvContentPartPr/>
              <p14:nvPr/>
            </p14:nvContentPartPr>
            <p14:xfrm>
              <a:off x="2652724" y="432728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62FB61-FCAE-41C3-A5A1-2FD9C44D6A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4084" y="43186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DCD78B-D693-49FC-9009-E3D63A9D06FD}"/>
                  </a:ext>
                </a:extLst>
              </p14:cNvPr>
              <p14:cNvContentPartPr/>
              <p14:nvPr/>
            </p14:nvContentPartPr>
            <p14:xfrm>
              <a:off x="2953684" y="4656687"/>
              <a:ext cx="74880" cy="10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DCD78B-D693-49FC-9009-E3D63A9D06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044" y="4648047"/>
                <a:ext cx="92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28348B-F9D2-481E-9371-96091003A7B5}"/>
                  </a:ext>
                </a:extLst>
              </p14:cNvPr>
              <p14:cNvContentPartPr/>
              <p14:nvPr/>
            </p14:nvContentPartPr>
            <p14:xfrm>
              <a:off x="134884" y="5122887"/>
              <a:ext cx="24480" cy="95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28348B-F9D2-481E-9371-96091003A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244" y="5113887"/>
                <a:ext cx="4212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4F2-268F-4BAE-BA21-E1AC09D1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E92E-E0EE-4267-93B4-08A4F764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63285"/>
            <a:ext cx="3849293" cy="1595133"/>
          </a:xfrm>
        </p:spPr>
        <p:txBody>
          <a:bodyPr/>
          <a:lstStyle/>
          <a:p>
            <a:r>
              <a:rPr lang="en-US" dirty="0"/>
              <a:t>What do these queries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E1F71-724B-41A5-99DC-466CBDCE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39" y="2258159"/>
            <a:ext cx="5382841" cy="150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72921-FB6D-457E-BF66-E95C66EE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47" y="4294309"/>
            <a:ext cx="4920133" cy="157478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DB85F5-A5BF-4E1B-B175-FFFD768225CB}"/>
              </a:ext>
            </a:extLst>
          </p:cNvPr>
          <p:cNvSpPr txBox="1">
            <a:spLocks/>
          </p:cNvSpPr>
          <p:nvPr/>
        </p:nvSpPr>
        <p:spPr>
          <a:xfrm>
            <a:off x="1205611" y="4323074"/>
            <a:ext cx="3849293" cy="15951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these queries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398-CFB3-4046-86A4-8BEE0EE6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 – </a:t>
            </a:r>
            <a:br>
              <a:rPr lang="en-US" dirty="0"/>
            </a:br>
            <a:r>
              <a:rPr lang="en-US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19EE0-6441-4FBB-83AC-6AD56F9F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0" y="4499387"/>
            <a:ext cx="4376190" cy="137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C1C28-766A-4C2E-A14A-3782D540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03" y="2242983"/>
            <a:ext cx="4497247" cy="12367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C7B1E2-BAC9-4C30-88C2-D01191F303C9}"/>
              </a:ext>
            </a:extLst>
          </p:cNvPr>
          <p:cNvSpPr txBox="1">
            <a:spLocks/>
          </p:cNvSpPr>
          <p:nvPr/>
        </p:nvSpPr>
        <p:spPr>
          <a:xfrm>
            <a:off x="1097280" y="215892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these queries do?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5A9DDE-518E-479B-8D63-E057F17BE6CF}"/>
              </a:ext>
            </a:extLst>
          </p:cNvPr>
          <p:cNvSpPr txBox="1">
            <a:spLocks/>
          </p:cNvSpPr>
          <p:nvPr/>
        </p:nvSpPr>
        <p:spPr>
          <a:xfrm>
            <a:off x="1097280" y="409881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these queries do?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B26221-F7B5-40DE-B01E-DC738BCCF6B2}"/>
                  </a:ext>
                </a:extLst>
              </p14:cNvPr>
              <p14:cNvContentPartPr/>
              <p14:nvPr/>
            </p14:nvContentPartPr>
            <p14:xfrm>
              <a:off x="5240404" y="2387967"/>
              <a:ext cx="17280" cy="5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B26221-F7B5-40DE-B01E-DC738BCCF6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1404" y="2378967"/>
                <a:ext cx="3492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65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63A-8A6A-417E-8A64-9F42FE2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 – </a:t>
            </a:r>
            <a:br>
              <a:rPr lang="en-US" dirty="0"/>
            </a:br>
            <a:r>
              <a:rPr lang="en-US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944D7-BDEC-435C-821A-EC53B592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8408"/>
            <a:ext cx="5256798" cy="1210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3C5E9-5F54-4C0E-81AD-D28D4D5C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15" y="2412874"/>
            <a:ext cx="4802909" cy="1320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85BBB-24D9-4195-8F92-101D851D99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5892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these queries do?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D4FEC9-0566-47CD-AD29-F899DC9904ED}"/>
              </a:ext>
            </a:extLst>
          </p:cNvPr>
          <p:cNvSpPr txBox="1">
            <a:spLocks/>
          </p:cNvSpPr>
          <p:nvPr/>
        </p:nvSpPr>
        <p:spPr>
          <a:xfrm>
            <a:off x="1097280" y="409881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these queries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8C63-4028-4306-9722-650299FF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 – </a:t>
            </a:r>
            <a:br>
              <a:rPr lang="en-US" dirty="0"/>
            </a:br>
            <a:r>
              <a:rPr lang="en-US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94F51-344E-4B5E-A6D9-8FC330A3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91" y="2209655"/>
            <a:ext cx="5111029" cy="1219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4D175-6BEA-4472-A907-659810D4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1295"/>
            <a:ext cx="5162139" cy="1715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8480AE-931C-4EC0-9A22-5E2A36ABA4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5892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these queries do?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D265FD-FF7B-47CD-9D75-831FADBA0134}"/>
              </a:ext>
            </a:extLst>
          </p:cNvPr>
          <p:cNvSpPr txBox="1">
            <a:spLocks/>
          </p:cNvSpPr>
          <p:nvPr/>
        </p:nvSpPr>
        <p:spPr>
          <a:xfrm>
            <a:off x="1097280" y="4098817"/>
            <a:ext cx="4333875" cy="132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these queries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ABD2-52E9-457B-ACB8-7EFBF72C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4521-BEE0-40FB-AC0F-9D1F76F4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 basic exercises in groups of 3 (Chinook database)</a:t>
            </a:r>
          </a:p>
          <a:p>
            <a:r>
              <a:rPr lang="en-US" dirty="0"/>
              <a:t>-- 1. List all customers (full names, customer ID, and country) who are not in the US</a:t>
            </a:r>
          </a:p>
          <a:p>
            <a:r>
              <a:rPr lang="en-US" dirty="0"/>
              <a:t>-- 2. List all customers from brazil</a:t>
            </a:r>
          </a:p>
          <a:p>
            <a:r>
              <a:rPr lang="en-US" dirty="0"/>
              <a:t>-- 3. List all sales agents</a:t>
            </a:r>
          </a:p>
          <a:p>
            <a:r>
              <a:rPr lang="en-US" dirty="0"/>
              <a:t>-- 4. Show a list of all countries in billing addresses on invoices.</a:t>
            </a:r>
          </a:p>
          <a:p>
            <a:r>
              <a:rPr lang="en-US" dirty="0"/>
              <a:t>-- 5. How many invoices were there in 2009, and what was the sales total for that year?</a:t>
            </a:r>
          </a:p>
          <a:p>
            <a:r>
              <a:rPr lang="en-US" dirty="0"/>
              <a:t>-- 6. How many line items were there for invoice #37?</a:t>
            </a:r>
          </a:p>
          <a:p>
            <a:r>
              <a:rPr lang="en-US" dirty="0"/>
              <a:t>-- 7. How many invoices per country?</a:t>
            </a:r>
          </a:p>
          <a:p>
            <a:r>
              <a:rPr lang="en-US" dirty="0"/>
              <a:t>-- 8. Show total sales per country, ordered by highest sales first.</a:t>
            </a:r>
          </a:p>
        </p:txBody>
      </p:sp>
    </p:spTree>
    <p:extLst>
      <p:ext uri="{BB962C8B-B14F-4D97-AF65-F5344CB8AC3E}">
        <p14:creationId xmlns:p14="http://schemas.microsoft.com/office/powerpoint/2010/main" val="117204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A17-FB32-437E-9D9D-F5BF1CA6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Activity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3A21-E4E1-429C-9054-01C16068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960812"/>
            <a:ext cx="5109072" cy="442106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100" dirty="0"/>
              <a:t>SELECT * FROM Customer;</a:t>
            </a:r>
          </a:p>
          <a:p>
            <a:pPr marL="201168" lvl="1" indent="0">
              <a:buNone/>
            </a:pPr>
            <a:r>
              <a:rPr lang="en-US" sz="1100" dirty="0"/>
              <a:t>-- 1. list all customers (full names, customer ID, and country) who are not in the US</a:t>
            </a:r>
          </a:p>
          <a:p>
            <a:pPr marL="201168" lvl="1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CustomerId</a:t>
            </a:r>
            <a:r>
              <a:rPr lang="en-US" sz="1100" dirty="0"/>
              <a:t>, FirstName, </a:t>
            </a:r>
            <a:r>
              <a:rPr lang="en-US" sz="1100" dirty="0" err="1"/>
              <a:t>LastName</a:t>
            </a:r>
            <a:r>
              <a:rPr lang="en-US" sz="1100" dirty="0"/>
              <a:t>, Country</a:t>
            </a:r>
          </a:p>
          <a:p>
            <a:pPr marL="201168" lvl="1" indent="0">
              <a:buNone/>
            </a:pPr>
            <a:r>
              <a:rPr lang="en-US" sz="1100" dirty="0"/>
              <a:t>FROM Customer</a:t>
            </a:r>
          </a:p>
          <a:p>
            <a:pPr marL="201168" lvl="1" indent="0">
              <a:buNone/>
            </a:pPr>
            <a:r>
              <a:rPr lang="en-US" sz="1100" dirty="0"/>
              <a:t>WHERE Country != 'USA';</a:t>
            </a:r>
          </a:p>
          <a:p>
            <a:pPr marL="201168" lvl="1" indent="0">
              <a:buNone/>
            </a:pPr>
            <a:r>
              <a:rPr lang="en-US" sz="1100" dirty="0"/>
              <a:t>-- 2. list all customers from brazil</a:t>
            </a:r>
          </a:p>
          <a:p>
            <a:pPr marL="201168" lvl="1" indent="0">
              <a:buNone/>
            </a:pPr>
            <a:r>
              <a:rPr lang="en-US" sz="1100" dirty="0"/>
              <a:t>-- 3. list all sales agents</a:t>
            </a:r>
          </a:p>
          <a:p>
            <a:pPr marL="201168" lvl="1" indent="0">
              <a:buNone/>
            </a:pPr>
            <a:r>
              <a:rPr lang="en-US" sz="1100" dirty="0"/>
              <a:t>SELECT *</a:t>
            </a:r>
          </a:p>
          <a:p>
            <a:pPr marL="201168" lvl="1" indent="0">
              <a:buNone/>
            </a:pPr>
            <a:r>
              <a:rPr lang="en-US" sz="1100" dirty="0"/>
              <a:t>FROM Employee</a:t>
            </a:r>
          </a:p>
          <a:p>
            <a:pPr marL="201168" lvl="1" indent="0">
              <a:buNone/>
            </a:pPr>
            <a:r>
              <a:rPr lang="en-US" sz="1100" dirty="0"/>
              <a:t>WHERE Title LIKE '%</a:t>
            </a:r>
            <a:r>
              <a:rPr lang="en-US" sz="1100" dirty="0" err="1"/>
              <a:t>Sales%Agen</a:t>
            </a:r>
            <a:r>
              <a:rPr lang="en-US" sz="1100" dirty="0"/>
              <a:t>?%';</a:t>
            </a:r>
          </a:p>
          <a:p>
            <a:pPr marL="201168" lvl="1" indent="0">
              <a:buNone/>
            </a:pPr>
            <a:r>
              <a:rPr lang="en-US" sz="1100" dirty="0"/>
              <a:t>-- pattern matching with the LIKE operator</a:t>
            </a:r>
          </a:p>
          <a:p>
            <a:pPr marL="201168" lvl="1" indent="0">
              <a:buNone/>
            </a:pPr>
            <a:r>
              <a:rPr lang="en-US" sz="1100" dirty="0"/>
              <a:t>-- % - 0 to many of any character</a:t>
            </a:r>
          </a:p>
          <a:p>
            <a:pPr marL="201168" lvl="1" indent="0">
              <a:buNone/>
            </a:pPr>
            <a:r>
              <a:rPr lang="en-US" sz="1100" dirty="0"/>
              <a:t>-- [</a:t>
            </a:r>
            <a:r>
              <a:rPr lang="en-US" sz="1100" dirty="0" err="1"/>
              <a:t>abc</a:t>
            </a:r>
            <a:r>
              <a:rPr lang="en-US" sz="1100" dirty="0"/>
              <a:t>] - one of a, b, or c</a:t>
            </a:r>
          </a:p>
          <a:p>
            <a:pPr marL="201168" lvl="1" indent="0">
              <a:buNone/>
            </a:pPr>
            <a:r>
              <a:rPr lang="en-US" sz="1100" dirty="0"/>
              <a:t>-- _ - one of any character</a:t>
            </a:r>
          </a:p>
          <a:p>
            <a:pPr marL="201168" lvl="1" indent="0">
              <a:buNone/>
            </a:pPr>
            <a:r>
              <a:rPr lang="en-US" sz="1100" dirty="0"/>
              <a:t>-- 4. show a list of all countries in billing addresses on invoices.</a:t>
            </a:r>
          </a:p>
          <a:p>
            <a:pPr marL="201168" lvl="1" indent="0">
              <a:buNone/>
            </a:pPr>
            <a:r>
              <a:rPr lang="en-US" sz="1100" dirty="0"/>
              <a:t>SELECT DISTINCT </a:t>
            </a:r>
            <a:r>
              <a:rPr lang="en-US" sz="1100" dirty="0" err="1"/>
              <a:t>BillingCountry</a:t>
            </a:r>
            <a:endParaRPr lang="en-US" sz="1100" dirty="0"/>
          </a:p>
          <a:p>
            <a:pPr marL="201168" lvl="1" indent="0">
              <a:buNone/>
            </a:pPr>
            <a:r>
              <a:rPr lang="en-US" sz="1100" dirty="0"/>
              <a:t>FROM Invoice;</a:t>
            </a:r>
          </a:p>
          <a:p>
            <a:pPr marL="201168" lvl="1" indent="0">
              <a:buNone/>
            </a:pPr>
            <a:r>
              <a:rPr lang="en-US" sz="1100" dirty="0"/>
              <a:t>ESC, </a:t>
            </a:r>
            <a:r>
              <a:rPr lang="en-US" sz="1100" dirty="0" err="1"/>
              <a:t>BillingCountry</a:t>
            </a:r>
            <a:r>
              <a:rPr lang="en-US" sz="1100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2E5E8-1671-4EA1-BF55-8D411F2F8379}"/>
              </a:ext>
            </a:extLst>
          </p:cNvPr>
          <p:cNvSpPr/>
          <p:nvPr/>
        </p:nvSpPr>
        <p:spPr>
          <a:xfrm>
            <a:off x="5971546" y="2073334"/>
            <a:ext cx="55864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 SELECT DISTINCT means, after you get all the result rows, </a:t>
            </a:r>
          </a:p>
          <a:p>
            <a:r>
              <a:rPr lang="en-US" sz="1200" dirty="0"/>
              <a:t>--    remove duplicate rows (where ALL column values match)</a:t>
            </a:r>
          </a:p>
          <a:p>
            <a:r>
              <a:rPr lang="en-US" sz="1200" dirty="0"/>
              <a:t>-- 5. how many invoices were there in 2009, and what was the sales total for that year?</a:t>
            </a:r>
          </a:p>
          <a:p>
            <a:r>
              <a:rPr lang="en-US" sz="1200" dirty="0"/>
              <a:t>--    (extra challenge: find the invoice count sales total for every year, using one query)</a:t>
            </a:r>
          </a:p>
          <a:p>
            <a:r>
              <a:rPr lang="en-US" sz="1200" dirty="0"/>
              <a:t>SELECT SUM(Total) AS </a:t>
            </a:r>
            <a:r>
              <a:rPr lang="en-US" sz="1200" dirty="0" err="1"/>
              <a:t>TotalAmount</a:t>
            </a:r>
            <a:r>
              <a:rPr lang="en-US" sz="1200" dirty="0"/>
              <a:t>, COUNT(</a:t>
            </a:r>
            <a:r>
              <a:rPr lang="en-US" sz="1200" dirty="0" err="1"/>
              <a:t>InvoiceId</a:t>
            </a:r>
            <a:r>
              <a:rPr lang="en-US" sz="1200" dirty="0"/>
              <a:t>) AS InvoicesIn2009</a:t>
            </a:r>
          </a:p>
          <a:p>
            <a:r>
              <a:rPr lang="en-US" sz="1200" dirty="0"/>
              <a:t>FROM Invoice</a:t>
            </a:r>
          </a:p>
          <a:p>
            <a:r>
              <a:rPr lang="en-US" sz="1200" dirty="0"/>
              <a:t>--WHERE </a:t>
            </a:r>
            <a:r>
              <a:rPr lang="en-US" sz="1200" dirty="0" err="1"/>
              <a:t>InvoiceDate</a:t>
            </a:r>
            <a:r>
              <a:rPr lang="en-US" sz="1200" dirty="0"/>
              <a:t> BETWEEN '2009-01-01' AND '2010-01-01';</a:t>
            </a:r>
          </a:p>
          <a:p>
            <a:r>
              <a:rPr lang="en-US" sz="1200" dirty="0"/>
              <a:t>WHERE YEAR(</a:t>
            </a:r>
            <a:r>
              <a:rPr lang="en-US" sz="1200" dirty="0" err="1"/>
              <a:t>InvoiceDate</a:t>
            </a:r>
            <a:r>
              <a:rPr lang="en-US" sz="1200" dirty="0"/>
              <a:t>) = 2009;</a:t>
            </a:r>
          </a:p>
          <a:p>
            <a:r>
              <a:rPr lang="en-US" sz="1200" dirty="0"/>
              <a:t>SELECT YEAR(</a:t>
            </a:r>
            <a:r>
              <a:rPr lang="en-US" sz="1200" dirty="0" err="1"/>
              <a:t>InvoiceDate</a:t>
            </a:r>
            <a:r>
              <a:rPr lang="en-US" sz="1200" dirty="0"/>
              <a:t>) AS Year, SUM(Total) AS </a:t>
            </a:r>
            <a:r>
              <a:rPr lang="en-US" sz="1200" dirty="0" err="1"/>
              <a:t>TotalAmount</a:t>
            </a:r>
            <a:r>
              <a:rPr lang="en-US" sz="1200" dirty="0"/>
              <a:t>, COUNT(</a:t>
            </a:r>
            <a:r>
              <a:rPr lang="en-US" sz="1200" dirty="0" err="1"/>
              <a:t>InvoiceId</a:t>
            </a:r>
            <a:r>
              <a:rPr lang="en-US" sz="1200" dirty="0"/>
              <a:t>) AS Invoices</a:t>
            </a:r>
          </a:p>
          <a:p>
            <a:r>
              <a:rPr lang="en-US" sz="1200" dirty="0"/>
              <a:t>FROM Invoice</a:t>
            </a:r>
          </a:p>
          <a:p>
            <a:r>
              <a:rPr lang="en-US" sz="1200" dirty="0"/>
              <a:t>GROUP BY YEAR(</a:t>
            </a:r>
            <a:r>
              <a:rPr lang="en-US" sz="1200" dirty="0" err="1"/>
              <a:t>InvoiceDate</a:t>
            </a:r>
            <a:r>
              <a:rPr lang="en-US" sz="1200" dirty="0"/>
              <a:t>);</a:t>
            </a:r>
          </a:p>
          <a:p>
            <a:r>
              <a:rPr lang="en-US" sz="1200" dirty="0"/>
              <a:t>-- 6. how many line items were there for invoice #37?</a:t>
            </a:r>
          </a:p>
          <a:p>
            <a:r>
              <a:rPr lang="en-US" sz="1200" dirty="0"/>
              <a:t>-- 7. how many invoices per country?</a:t>
            </a:r>
          </a:p>
          <a:p>
            <a:r>
              <a:rPr lang="en-US" sz="1200" dirty="0"/>
              <a:t>-- 8. show total sales per country, ordered by highest sales first.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BillingCountry</a:t>
            </a:r>
            <a:r>
              <a:rPr lang="en-US" sz="1200" dirty="0"/>
              <a:t>, SUM(Total)</a:t>
            </a:r>
          </a:p>
          <a:p>
            <a:r>
              <a:rPr lang="en-US" sz="1200" dirty="0"/>
              <a:t>FROM Invoice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BillingCountry</a:t>
            </a:r>
            <a:endParaRPr lang="en-US" sz="1200" dirty="0"/>
          </a:p>
          <a:p>
            <a:r>
              <a:rPr lang="en-US" sz="1200" dirty="0"/>
              <a:t>ORDER BY SUM(Total) D</a:t>
            </a:r>
          </a:p>
        </p:txBody>
      </p:sp>
    </p:spTree>
    <p:extLst>
      <p:ext uri="{BB962C8B-B14F-4D97-AF65-F5344CB8AC3E}">
        <p14:creationId xmlns:p14="http://schemas.microsoft.com/office/powerpoint/2010/main" val="4982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4000" dirty="0"/>
              <a:t>A software system used to maintain relational databases is a Relational Database Management System (RDBMS). Many relational database systems use </a:t>
            </a:r>
            <a:r>
              <a:rPr lang="en-US" sz="4000" b="1" i="1" dirty="0"/>
              <a:t>SQL</a:t>
            </a:r>
            <a:r>
              <a:rPr lang="en-US" sz="4000" dirty="0"/>
              <a:t> (</a:t>
            </a:r>
            <a:r>
              <a:rPr lang="en-US" sz="4000" b="1" i="1" dirty="0"/>
              <a:t>Structured Query Language</a:t>
            </a:r>
            <a:r>
              <a:rPr lang="en-US" sz="4000" dirty="0"/>
              <a:t>) for querying and maintaining the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https://docs.microsoft.com/en-us/sql/t-sql/language-reference?view=sql-server-ver15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7D5-CF7E-4E9D-885C-184EB06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(RDBMS) Relational Database Management System – History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https://en.wikipedia.org/wiki/Relational_database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4AD-D0D2-4B73-9414-B5A2262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25544" cy="42369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Relational databases are based on the relational model of data, as proposed by E. F. Codd in 1970. </a:t>
            </a:r>
          </a:p>
          <a:p>
            <a:pPr marL="0" indent="0">
              <a:buNone/>
            </a:pPr>
            <a:r>
              <a:rPr lang="en-US" sz="2800" dirty="0"/>
              <a:t>Edgar Frank "Ted" Codd (August 23, 1923 – April 18, 2003) was a British computer scientist and winner of the 1981 Turing Award.</a:t>
            </a:r>
          </a:p>
        </p:txBody>
      </p:sp>
      <p:pic>
        <p:nvPicPr>
          <p:cNvPr id="1026" name="Picture 2" descr="Image result for e.f. codd">
            <a:extLst>
              <a:ext uri="{FF2B5EF4-FFF2-40B4-BE49-F238E27FC236}">
                <a16:creationId xmlns:a16="http://schemas.microsoft.com/office/drawing/2014/main" id="{A27BB445-7277-4212-8833-A9ADB788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9802" y="2020606"/>
            <a:ext cx="3024918" cy="423697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487-3069-47C0-BE27-120A534B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400" dirty="0">
                <a:hlinkClick r:id="rId2"/>
              </a:rPr>
            </a:br>
            <a:r>
              <a:rPr lang="en-US" sz="4800" dirty="0"/>
              <a:t>Tools That Use T-SQL 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https://docs.microsoft.com/en-us/sql/t-sql/language-reference?view=sql-server-ver15#tools-that-use-t-sql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79B3-7B09-4C49-B3A8-EC6F6655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5918"/>
            <a:ext cx="5083183" cy="448386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T-SQL is central to using Microsoft SQL products and services. All tools and that communicate with a SQL database send T-SQL commands. SQL works on top off T-SQL. </a:t>
            </a:r>
          </a:p>
          <a:p>
            <a:r>
              <a:rPr lang="en-US" sz="2400" dirty="0"/>
              <a:t>Some of the Microsoft tools that issue T-SQL commands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SQL Server Management Studio (SSMS)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SQL Server Data Tools (SSDT)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Azure Data Studio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r>
              <a:rPr lang="en-US" sz="2400" dirty="0"/>
              <a:t>*You can type a T-SQL keyword in the SSMS Query Editor window and press F1 to get data about any T-SQL Keyword.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4B2A-1D24-49A9-8B70-92594D57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96" y="2108201"/>
            <a:ext cx="5223596" cy="4619981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43332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42B8-8699-4A42-8907-DE8FC495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(Structured Query Language)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https://en.wikipedia.org/wiki/SQL</a:t>
            </a:r>
            <a:endParaRPr lang="en-US" dirty="0"/>
          </a:p>
        </p:txBody>
      </p:sp>
      <p:sp>
        <p:nvSpPr>
          <p:cNvPr id="4" name="AutoShape 2" descr="{\displaystyle \left.{\begin{array}{rl}\textstyle {\mathtt {UPDATE~clause}}&amp;\{{\mathtt {UPDATE\ country}}\\\textstyle {\mathtt {SET~clause}}&amp;\{{\mathtt {SET\ population=~}}\overbrace {\mathtt {population+1}} ^{\mathtt {expression}}\\\textstyle {\mathtt {WHERE~clause}}&amp;\{{\mathtt {WHERE\ \underbrace {{name=}\overbrace {'USA'} ^{expression}} _{predicate};}}\end{array}}\right\}{\textstyle {\texttt {statement}}}}">
            <a:extLst>
              <a:ext uri="{FF2B5EF4-FFF2-40B4-BE49-F238E27FC236}">
                <a16:creationId xmlns:a16="http://schemas.microsoft.com/office/drawing/2014/main" id="{5807BF5A-A856-4B01-B3A1-F53E2C46E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6654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93D15-064B-4F5F-BB16-B498D9834D66}"/>
              </a:ext>
            </a:extLst>
          </p:cNvPr>
          <p:cNvSpPr/>
          <p:nvPr/>
        </p:nvSpPr>
        <p:spPr>
          <a:xfrm>
            <a:off x="1066800" y="1861629"/>
            <a:ext cx="100584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/>
              <a:t>Originally based upon relational algebra and tuple relational calculus, SQL consists of many types of statements which may be informally classed as sublanguages. </a:t>
            </a:r>
          </a:p>
          <a:p>
            <a:r>
              <a:rPr lang="en-US" dirty="0"/>
              <a:t>The most important sublanguages (for our usage)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Definition Language (DDL)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Language (DML). </a:t>
            </a:r>
          </a:p>
          <a:p>
            <a:r>
              <a:rPr lang="en-US" dirty="0"/>
              <a:t>The scope of SQL includes data query, data manipulation (insert, update and delete), data definition (schema creation and modification), and data access control. </a:t>
            </a:r>
          </a:p>
          <a:p>
            <a:r>
              <a:rPr lang="en-US" dirty="0"/>
              <a:t>SQL is a declarative language. We say what data we want, not how to get it. We cannot manage </a:t>
            </a:r>
            <a:r>
              <a:rPr lang="en-US" u="sng" dirty="0"/>
              <a:t>how</a:t>
            </a:r>
            <a:r>
              <a:rPr lang="en-US" dirty="0"/>
              <a:t> SQL obtains the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3C64A-D9AF-4198-A808-62E433E3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35" y="4571222"/>
            <a:ext cx="7284329" cy="2141185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36541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9D84C6-622D-414B-BE63-09257D6EA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163552"/>
            <a:ext cx="7562087" cy="6530895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289B-52AC-4A91-9089-89A6D8DF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https://docs.microsoft.com/en-us/sql/t-sql/statements/statements?view=sql-server-ver15#data-manipulation-language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D55F-D84C-4492-A884-1913DF44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 (DML) is vocabulary used to query a Database to retrieve and modify data from an SQL Database. Use </a:t>
            </a:r>
            <a:r>
              <a:rPr lang="en-US" b="1" i="1" dirty="0"/>
              <a:t>Data Manipulation Language</a:t>
            </a:r>
            <a:r>
              <a:rPr lang="en-US" dirty="0"/>
              <a:t> statements to </a:t>
            </a:r>
            <a:r>
              <a:rPr lang="en-US" b="1" i="1" dirty="0"/>
              <a:t>INSERT</a:t>
            </a:r>
            <a:r>
              <a:rPr lang="en-US" dirty="0"/>
              <a:t>, </a:t>
            </a:r>
            <a:r>
              <a:rPr lang="en-US" b="1" i="1" dirty="0"/>
              <a:t>UPDATE</a:t>
            </a:r>
            <a:r>
              <a:rPr lang="en-US" dirty="0"/>
              <a:t>, </a:t>
            </a:r>
            <a:r>
              <a:rPr lang="en-US" b="1" i="1" dirty="0"/>
              <a:t>DELETE</a:t>
            </a:r>
            <a:r>
              <a:rPr lang="en-US" dirty="0"/>
              <a:t>, </a:t>
            </a:r>
            <a:r>
              <a:rPr lang="en-US" b="1" i="1" dirty="0"/>
              <a:t>TRUNCATE</a:t>
            </a:r>
            <a:r>
              <a:rPr lang="en-US" dirty="0"/>
              <a:t>, and query the rows in the database. </a:t>
            </a:r>
          </a:p>
          <a:p>
            <a:r>
              <a:rPr lang="en-US" dirty="0">
                <a:hlinkClick r:id="rId3"/>
              </a:rPr>
              <a:t>INSERT</a:t>
            </a:r>
            <a:r>
              <a:rPr lang="en-US" dirty="0"/>
              <a:t> – Adds one or more rows to a table or a view.</a:t>
            </a:r>
          </a:p>
          <a:p>
            <a:r>
              <a:rPr lang="en-US" dirty="0">
                <a:hlinkClick r:id="rId4"/>
              </a:rPr>
              <a:t>DELETE</a:t>
            </a:r>
            <a:r>
              <a:rPr lang="en-US" dirty="0"/>
              <a:t> – Removes one or more rows from a table or view in SQL Server.</a:t>
            </a:r>
          </a:p>
          <a:p>
            <a:r>
              <a:rPr lang="en-US" dirty="0">
                <a:hlinkClick r:id="rId5"/>
              </a:rPr>
              <a:t>UPDATE</a:t>
            </a:r>
            <a:r>
              <a:rPr lang="en-US" dirty="0"/>
              <a:t> – Changes existing data in a table. </a:t>
            </a:r>
          </a:p>
          <a:p>
            <a:r>
              <a:rPr lang="en-US" dirty="0">
                <a:hlinkClick r:id="rId6"/>
              </a:rPr>
              <a:t>TRUNCATE</a:t>
            </a:r>
            <a:r>
              <a:rPr lang="en-US" dirty="0"/>
              <a:t> - Removes all rows from a table without deleting the table. Similar to the </a:t>
            </a:r>
            <a:r>
              <a:rPr lang="en-US" b="1" i="1" dirty="0"/>
              <a:t>DELETE</a:t>
            </a:r>
            <a:r>
              <a:rPr lang="en-US" dirty="0"/>
              <a:t> statement with no </a:t>
            </a:r>
            <a:r>
              <a:rPr lang="en-US" b="1" i="1" dirty="0"/>
              <a:t>WHERE</a:t>
            </a:r>
            <a:r>
              <a:rPr lang="en-US" dirty="0"/>
              <a:t> clause, but faster.</a:t>
            </a:r>
          </a:p>
        </p:txBody>
      </p:sp>
    </p:spTree>
    <p:extLst>
      <p:ext uri="{BB962C8B-B14F-4D97-AF65-F5344CB8AC3E}">
        <p14:creationId xmlns:p14="http://schemas.microsoft.com/office/powerpoint/2010/main" val="343777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D302-C42E-4B75-B006-03DF3B81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- SELECT, FROM, WHERE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https://docs.microsoft.com/en-us/sql/t-sql/queries/select-transact-sql?view=sql-server-ver15#logical-processing-order-of-the-select-statement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E894-E520-4E3B-862A-E89CB003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80" y="2108202"/>
            <a:ext cx="10752462" cy="22086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three most common keywords in SQL Queries are </a:t>
            </a:r>
            <a:r>
              <a:rPr lang="en-US" sz="2800" b="1" i="1" dirty="0"/>
              <a:t>SELECT</a:t>
            </a:r>
            <a:r>
              <a:rPr lang="en-US" sz="2800" dirty="0"/>
              <a:t>, </a:t>
            </a:r>
            <a:r>
              <a:rPr lang="en-US" sz="2800" b="1" i="1" dirty="0"/>
              <a:t>FROM</a:t>
            </a:r>
            <a:r>
              <a:rPr lang="en-US" sz="2800" dirty="0"/>
              <a:t>, and </a:t>
            </a:r>
            <a:r>
              <a:rPr lang="en-US" sz="2800" b="1" i="1" dirty="0"/>
              <a:t>WHERE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SELECT</a:t>
            </a:r>
            <a:r>
              <a:rPr lang="en-US" sz="2400" dirty="0"/>
              <a:t> - Retrieves rows from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FROM</a:t>
            </a:r>
            <a:r>
              <a:rPr lang="en-US" sz="2400" dirty="0"/>
              <a:t> – Usually required on the </a:t>
            </a:r>
            <a:r>
              <a:rPr lang="en-US" sz="2400" b="1" i="1" dirty="0"/>
              <a:t>SELECT</a:t>
            </a:r>
            <a:r>
              <a:rPr lang="en-US" sz="2400" dirty="0"/>
              <a:t> statement. Specifies from which table(s) the results will come.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WHERE</a:t>
            </a:r>
            <a:r>
              <a:rPr lang="en-US" sz="2400" dirty="0"/>
              <a:t> - Specifies the search </a:t>
            </a:r>
            <a:r>
              <a:rPr lang="en-US" sz="2400" u="sng" dirty="0"/>
              <a:t>conditions</a:t>
            </a:r>
            <a:r>
              <a:rPr lang="en-US" sz="2400" dirty="0"/>
              <a:t> for the rows returned by the query.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FC705-2CD4-4BF8-9FE5-510EA733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24" y="4316827"/>
            <a:ext cx="8172312" cy="174974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90098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A6BAB4-12A2-439B-A02C-56DB34F5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1" y="4667643"/>
            <a:ext cx="9204980" cy="195006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77DF3-E62E-4214-9298-D601E92A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– UPDATE a table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https://docs.microsoft.com/en-us/sql/t-sql/queries/update-transact-sql?view=sql-server-ver15</a:t>
            </a:r>
            <a:br>
              <a:rPr lang="en-US" sz="1400" dirty="0"/>
            </a:br>
            <a:r>
              <a:rPr lang="en-US" sz="1200" dirty="0">
                <a:hlinkClick r:id="rId4"/>
              </a:rPr>
              <a:t>https://docs.microsoft.com/en-us/sql/t-sql/queries/update-transact-sql?view=sql-server-ver15#a-using-a-simple-update-statement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FB341-8F5E-4DCA-A9CA-463A5CC49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620897"/>
            <a:ext cx="5867017" cy="192142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9836F6-ECE6-4C04-9269-18FE45D07214}"/>
              </a:ext>
            </a:extLst>
          </p:cNvPr>
          <p:cNvSpPr/>
          <p:nvPr/>
        </p:nvSpPr>
        <p:spPr>
          <a:xfrm>
            <a:off x="703386" y="1920202"/>
            <a:ext cx="1069146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Changes existing data in a table or view in SQL Server 2019. There are many variations to UPDATE. Check the Docs for more detail.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AC2EB-C673-4A0F-A747-337B55145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902" y="3561303"/>
            <a:ext cx="5734949" cy="192488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79E6B-64B3-47E8-88D3-86675CA2847A}"/>
              </a:ext>
            </a:extLst>
          </p:cNvPr>
          <p:cNvSpPr txBox="1"/>
          <p:nvPr/>
        </p:nvSpPr>
        <p:spPr>
          <a:xfrm>
            <a:off x="1842868" y="6386731"/>
            <a:ext cx="396708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multiple rows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7999996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1356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1_RetrospectVTI</vt:lpstr>
      <vt:lpstr>Relational Database Management System, DML, DDL</vt:lpstr>
      <vt:lpstr>A software system used to maintain relational databases is a Relational Database Management System (RDBMS). Many relational database systems use SQL (Structured Query Language) for querying and maintaining the database.</vt:lpstr>
      <vt:lpstr>(RDBMS) Relational Database Management System – History https://en.wikipedia.org/wiki/Relational_database</vt:lpstr>
      <vt:lpstr> Tools That Use T-SQL  https://docs.microsoft.com/en-us/sql/t-sql/language-reference?view=sql-server-ver15#tools-that-use-t-sql</vt:lpstr>
      <vt:lpstr>SQL (Structured Query Language) https://en.wikipedia.org/wiki/SQL</vt:lpstr>
      <vt:lpstr>PowerPoint Presentation</vt:lpstr>
      <vt:lpstr>Data Manipulation Language https://docs.microsoft.com/en-us/sql/t-sql/statements/statements?view=sql-server-ver15#data-manipulation-language</vt:lpstr>
      <vt:lpstr>SQL - SELECT, FROM, WHERE https://docs.microsoft.com/en-us/sql/t-sql/queries/select-transact-sql?view=sql-server-ver15#logical-processing-order-of-the-select-statement</vt:lpstr>
      <vt:lpstr>SQL – UPDATE a table https://docs.microsoft.com/en-us/sql/t-sql/queries/update-transact-sql?view=sql-server-ver15 https://docs.microsoft.com/en-us/sql/t-sql/queries/update-transact-sql?view=sql-server-ver15#a-using-a-simple-update-statement</vt:lpstr>
      <vt:lpstr>SQL – INSERT into a table https://docs.microsoft.com/en-us/sql/t-sql/statements/insert-transact-sql?view=sql-server-ver15#BasicSyntax https://docs.microsoft.com/en-us/sql/t-sql/statements/insert-transact-sql?view=sql-server-ver15#BasicSyntax</vt:lpstr>
      <vt:lpstr>SQL – DELETE from a table https://docs.microsoft.com/en-us/sql/t-sql/statements/delete-transact-sql?view=sql-server-ver15 https://docs.microsoft.com/en-us/sql/t-sql/statements/delete-transact-sql?view=sql-server-ver15#BasicSyntax</vt:lpstr>
      <vt:lpstr>SQL - Queries</vt:lpstr>
      <vt:lpstr>Query Examples</vt:lpstr>
      <vt:lpstr>Query Examples –  Aggregate Functions</vt:lpstr>
      <vt:lpstr>Query Examples –  Aggregate Functions</vt:lpstr>
      <vt:lpstr>Query Examples –  Aggregate Functions</vt:lpstr>
      <vt:lpstr>DML Activity</vt:lpstr>
      <vt:lpstr>DML Activity -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2020-03-15T00:01:54Z</dcterms:created>
  <dcterms:modified xsi:type="dcterms:W3CDTF">2020-03-20T02:22:38Z</dcterms:modified>
</cp:coreProperties>
</file>