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4" r:id="rId4"/>
    <p:sldId id="271" r:id="rId5"/>
    <p:sldId id="272" r:id="rId6"/>
    <p:sldId id="259" r:id="rId7"/>
    <p:sldId id="260"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1D3044-6C40-47EA-BCF0-E4E7CBE8DCE2}" v="167" dt="2020-04-01T18:28:26.0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23" autoAdjust="0"/>
    <p:restoredTop sz="94660"/>
  </p:normalViewPr>
  <p:slideViewPr>
    <p:cSldViewPr snapToGrid="0">
      <p:cViewPr varScale="1">
        <p:scale>
          <a:sx n="56" d="100"/>
          <a:sy n="56" d="100"/>
        </p:scale>
        <p:origin x="1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zure.microsoft.com/en-us/overview/what-is-saa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google.com/present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zure.microsoft.com/en-us/overview/what-is-cloud-computin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azure.microsoft.com/en-us/overview/what-is-cloud-computing/#benefi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implicable.com/new/cloud-scal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loud.google.com/docs/geography-and-regions" TargetMode="External"/><Relationship Id="rId2" Type="http://schemas.openxmlformats.org/officeDocument/2006/relationships/hyperlink" Target="https://en.wikipedia.org/wiki/Service-level_agreement" TargetMode="External"/><Relationship Id="rId1" Type="http://schemas.openxmlformats.org/officeDocument/2006/relationships/slideLayout" Target="../slideLayouts/slideLayout2.xml"/><Relationship Id="rId4" Type="http://schemas.openxmlformats.org/officeDocument/2006/relationships/hyperlink" Target="https://azure.microsoft.com/en-us/support/legal/sla/dns/v1_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 TargetMode="External"/><Relationship Id="rId2" Type="http://schemas.openxmlformats.org/officeDocument/2006/relationships/hyperlink" Target="https://azure.microsoft.com/en-us/overview/what-is-cloud-computing/#cloud-deployment-types" TargetMode="External"/><Relationship Id="rId1" Type="http://schemas.openxmlformats.org/officeDocument/2006/relationships/slideLayout" Target="../slideLayouts/slideLayout2.xml"/><Relationship Id="rId5" Type="http://schemas.openxmlformats.org/officeDocument/2006/relationships/hyperlink" Target="https://cloud.google.com/gcp/?utm_source=google&amp;utm_medium=cpc&amp;utm_campaign=na-US-all-en-dr-bkws-all-all-trial-e-dr-1008076&amp;utm_content=text-ad-lpsitelinkCCexp2-any-DEV_c-CRE_118775680927-ADGP_Hybrid+%7C+AW+SEM+%7C+BKWS+%7C+US+%7C+en+%7C+Multi+~+GCP-KWID_43700017656474397-kwd-87853815&amp;utm_term=KW_gcp-ST_gcp&amp;gclid=EAIaIQobChMIvN_P2-bH6AIVg4CfCh3hVgGaEAAYASAAEgI5zfD_BwE" TargetMode="External"/><Relationship Id="rId4" Type="http://schemas.openxmlformats.org/officeDocument/2006/relationships/hyperlink" Target="https://aws.amazon.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zure.microsoft.com/en-us/overview/what-is-cloud-computing/#cloud-computing-model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zure.microsoft.com/en-us/overview/what-is-iaa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zure.microsoft.com/en-us/overview/what-is-paa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700685" cy="3686015"/>
          </a:xfrm>
        </p:spPr>
        <p:txBody>
          <a:bodyPr>
            <a:normAutofit/>
          </a:bodyPr>
          <a:lstStyle/>
          <a:p>
            <a:r>
              <a:rPr lang="en-US" sz="8000"/>
              <a:t>Cloud Computing</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EA80-0D13-42A9-8128-47173186B2E2}"/>
              </a:ext>
            </a:extLst>
          </p:cNvPr>
          <p:cNvSpPr>
            <a:spLocks noGrp="1"/>
          </p:cNvSpPr>
          <p:nvPr>
            <p:ph type="title"/>
          </p:nvPr>
        </p:nvSpPr>
        <p:spPr/>
        <p:txBody>
          <a:bodyPr>
            <a:normAutofit/>
          </a:bodyPr>
          <a:lstStyle/>
          <a:p>
            <a:r>
              <a:rPr lang="en-US" dirty="0"/>
              <a:t>SaaS (Software as a Service)</a:t>
            </a:r>
            <a:br>
              <a:rPr lang="en-US" dirty="0"/>
            </a:br>
            <a:r>
              <a:rPr lang="en-US" sz="1400" dirty="0">
                <a:hlinkClick r:id="rId2"/>
              </a:rPr>
              <a:t>https://azure.microsoft.com/en-us/overview/what-is-saas/</a:t>
            </a:r>
            <a:endParaRPr lang="en-US" sz="1400" dirty="0"/>
          </a:p>
        </p:txBody>
      </p:sp>
      <p:sp>
        <p:nvSpPr>
          <p:cNvPr id="3" name="Content Placeholder 2">
            <a:extLst>
              <a:ext uri="{FF2B5EF4-FFF2-40B4-BE49-F238E27FC236}">
                <a16:creationId xmlns:a16="http://schemas.microsoft.com/office/drawing/2014/main" id="{9D56C877-79CE-4A61-9B8E-DA905BBCF31A}"/>
              </a:ext>
            </a:extLst>
          </p:cNvPr>
          <p:cNvSpPr>
            <a:spLocks noGrp="1"/>
          </p:cNvSpPr>
          <p:nvPr>
            <p:ph idx="1"/>
          </p:nvPr>
        </p:nvSpPr>
        <p:spPr>
          <a:xfrm>
            <a:off x="1066800" y="1946836"/>
            <a:ext cx="10058400" cy="2032198"/>
          </a:xfrm>
        </p:spPr>
        <p:txBody>
          <a:bodyPr/>
          <a:lstStyle/>
          <a:p>
            <a:r>
              <a:rPr lang="en-US" dirty="0"/>
              <a:t>Software as a service is a method for delivering software applications over the Internet, on demand and typically on a subscription basis. With SaaS, cloud providers host and manage the software application and underlying infrastructure, and handle any maintenance, like software upgrades and security patching. Users connect to the application over the Internet, usually with a web browser on their phone, tablet, or PC.</a:t>
            </a:r>
          </a:p>
        </p:txBody>
      </p:sp>
      <p:pic>
        <p:nvPicPr>
          <p:cNvPr id="1026" name="Picture 2" descr="Software as a Service — IaaS includes servers and storage, networking firewalls and security, and datacenter (physical plant/building). PaaS includes IaaS elements plus operating systems, development tools, database management, and business analytics. SaaS includes PaaS elements plus hosted apps.">
            <a:extLst>
              <a:ext uri="{FF2B5EF4-FFF2-40B4-BE49-F238E27FC236}">
                <a16:creationId xmlns:a16="http://schemas.microsoft.com/office/drawing/2014/main" id="{3AE2BF83-D6CE-4238-B55D-04A955391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218" y="3830004"/>
            <a:ext cx="10074982" cy="2479675"/>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006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3288-2072-43A7-8755-2C0E00B5D90E}"/>
              </a:ext>
            </a:extLst>
          </p:cNvPr>
          <p:cNvSpPr>
            <a:spLocks noGrp="1"/>
          </p:cNvSpPr>
          <p:nvPr>
            <p:ph type="title"/>
          </p:nvPr>
        </p:nvSpPr>
        <p:spPr/>
        <p:txBody>
          <a:bodyPr>
            <a:normAutofit/>
          </a:bodyPr>
          <a:lstStyle/>
          <a:p>
            <a:r>
              <a:rPr lang="en-US" dirty="0"/>
              <a:t>Activity (Groups)</a:t>
            </a:r>
            <a:br>
              <a:rPr lang="en-US" dirty="0"/>
            </a:br>
            <a:r>
              <a:rPr lang="en-US" sz="2000" dirty="0">
                <a:hlinkClick r:id="rId2"/>
              </a:rPr>
              <a:t>https://docs.google.com/presentation</a:t>
            </a:r>
            <a:endParaRPr lang="en-US" dirty="0"/>
          </a:p>
        </p:txBody>
      </p:sp>
      <p:sp>
        <p:nvSpPr>
          <p:cNvPr id="3" name="Content Placeholder 2">
            <a:extLst>
              <a:ext uri="{FF2B5EF4-FFF2-40B4-BE49-F238E27FC236}">
                <a16:creationId xmlns:a16="http://schemas.microsoft.com/office/drawing/2014/main" id="{7FE6C350-5FC3-460E-A6FB-C6C840E5BD1F}"/>
              </a:ext>
            </a:extLst>
          </p:cNvPr>
          <p:cNvSpPr>
            <a:spLocks noGrp="1"/>
          </p:cNvSpPr>
          <p:nvPr>
            <p:ph idx="1"/>
          </p:nvPr>
        </p:nvSpPr>
        <p:spPr>
          <a:xfrm>
            <a:off x="846667" y="1981200"/>
            <a:ext cx="10701866" cy="4351867"/>
          </a:xfrm>
        </p:spPr>
        <p:txBody>
          <a:bodyPr>
            <a:normAutofit/>
          </a:bodyPr>
          <a:lstStyle/>
          <a:p>
            <a:pPr marL="0" indent="0">
              <a:buNone/>
            </a:pPr>
            <a:r>
              <a:rPr lang="en-US" sz="3200" dirty="0"/>
              <a:t>Create a Google Slides or PPT presentation. </a:t>
            </a:r>
          </a:p>
          <a:p>
            <a:pPr marL="749808" lvl="1" indent="-457200">
              <a:buFont typeface="+mj-lt"/>
              <a:buAutoNum type="arabicPeriod"/>
            </a:pPr>
            <a:r>
              <a:rPr lang="en-US" sz="3000" dirty="0"/>
              <a:t>Explain your understanding of the three different types of Services. </a:t>
            </a:r>
          </a:p>
          <a:p>
            <a:pPr marL="749808" lvl="1" indent="-457200">
              <a:buFont typeface="+mj-lt"/>
              <a:buAutoNum type="arabicPeriod"/>
            </a:pPr>
            <a:r>
              <a:rPr lang="en-US" sz="3000" dirty="0"/>
              <a:t>Give at least 1 example of a real-life situation using each type of service.</a:t>
            </a:r>
          </a:p>
          <a:p>
            <a:pPr marL="749808" lvl="1" indent="-457200">
              <a:buFont typeface="+mj-lt"/>
              <a:buAutoNum type="arabicPeriod"/>
            </a:pPr>
            <a:r>
              <a:rPr lang="en-US" sz="3000" dirty="0"/>
              <a:t>Explain WHY that service is best for each situation.</a:t>
            </a:r>
          </a:p>
          <a:p>
            <a:pPr marL="749808" lvl="1" indent="-457200">
              <a:buFont typeface="+mj-lt"/>
              <a:buAutoNum type="arabicPeriod"/>
            </a:pPr>
            <a:r>
              <a:rPr lang="en-US" sz="3000" dirty="0"/>
              <a:t>Explain which type of cloud (private, public, hybrid) is best for each situation.</a:t>
            </a:r>
          </a:p>
        </p:txBody>
      </p:sp>
    </p:spTree>
    <p:extLst>
      <p:ext uri="{BB962C8B-B14F-4D97-AF65-F5344CB8AC3E}">
        <p14:creationId xmlns:p14="http://schemas.microsoft.com/office/powerpoint/2010/main" val="299795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631952"/>
            <a:ext cx="10058400" cy="3892168"/>
          </a:xfrm>
        </p:spPr>
        <p:txBody>
          <a:bodyPr anchor="ctr">
            <a:normAutofit fontScale="90000"/>
          </a:bodyPr>
          <a:lstStyle/>
          <a:p>
            <a:pPr lvl="0"/>
            <a:r>
              <a:rPr lang="en-US" sz="4800" i="1" dirty="0">
                <a:solidFill>
                  <a:srgbClr val="FFFFFF"/>
                </a:solidFill>
              </a:rPr>
              <a:t>Cloud computing is the delivery of computing services (servers, storage, databases, networking, software, analytics, intelligence) over the Internet (“the cloud”) to offer faster innovation, flexible resources, and economies of scale.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hlinkClick r:id="rId2"/>
              </a:rPr>
              <a:t>https://azure.microsoft.com/en-us/overview/what-is-cloud-computing/</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96FAB-76C7-4905-9BD1-544301EA935A}"/>
              </a:ext>
            </a:extLst>
          </p:cNvPr>
          <p:cNvSpPr>
            <a:spLocks noGrp="1"/>
          </p:cNvSpPr>
          <p:nvPr>
            <p:ph type="title"/>
          </p:nvPr>
        </p:nvSpPr>
        <p:spPr/>
        <p:txBody>
          <a:bodyPr>
            <a:normAutofit/>
          </a:bodyPr>
          <a:lstStyle/>
          <a:p>
            <a:r>
              <a:rPr lang="en-US" dirty="0"/>
              <a:t>Cloud Computing – Benefits</a:t>
            </a:r>
            <a:br>
              <a:rPr lang="en-US" dirty="0"/>
            </a:br>
            <a:r>
              <a:rPr lang="en-US" sz="1400" dirty="0">
                <a:hlinkClick r:id="rId2"/>
              </a:rPr>
              <a:t>https://azure.microsoft.com/en-us/overview/what-is-cloud-computing/#benefits</a:t>
            </a:r>
            <a:endParaRPr lang="en-US" dirty="0"/>
          </a:p>
        </p:txBody>
      </p:sp>
      <p:sp>
        <p:nvSpPr>
          <p:cNvPr id="3" name="Content Placeholder 2">
            <a:extLst>
              <a:ext uri="{FF2B5EF4-FFF2-40B4-BE49-F238E27FC236}">
                <a16:creationId xmlns:a16="http://schemas.microsoft.com/office/drawing/2014/main" id="{E62BDC3F-D106-43D9-B494-A93AF3277986}"/>
              </a:ext>
            </a:extLst>
          </p:cNvPr>
          <p:cNvSpPr>
            <a:spLocks noGrp="1"/>
          </p:cNvSpPr>
          <p:nvPr>
            <p:ph idx="1"/>
          </p:nvPr>
        </p:nvSpPr>
        <p:spPr>
          <a:xfrm>
            <a:off x="647700" y="2108201"/>
            <a:ext cx="10934700" cy="4305299"/>
          </a:xfrm>
        </p:spPr>
        <p:txBody>
          <a:bodyPr>
            <a:normAutofit/>
          </a:bodyPr>
          <a:lstStyle/>
          <a:p>
            <a:pPr marL="0" indent="0" algn="ctr">
              <a:buNone/>
            </a:pPr>
            <a:r>
              <a:rPr lang="en-US" sz="2800" u="sng" dirty="0"/>
              <a:t>Three primary reasons why Cloud Computing is beneficial for businesses.</a:t>
            </a:r>
          </a:p>
          <a:p>
            <a:pPr>
              <a:buFont typeface="Arial" panose="020B0604020202020204" pitchFamily="34" charset="0"/>
              <a:buChar char="•"/>
            </a:pPr>
            <a:r>
              <a:rPr lang="en-US" sz="2000" u="sng" dirty="0"/>
              <a:t>Cost</a:t>
            </a:r>
            <a:r>
              <a:rPr lang="en-US" sz="2000" dirty="0"/>
              <a:t> - Eliminate the expense of hardware and software, the inefficiencies of setting up data centers, the payment for electricity for power and cooling, and the hiring of additional IT experts for managing infrastructure. IT teams can be more productive while achieving more important business goals.</a:t>
            </a:r>
          </a:p>
          <a:p>
            <a:pPr>
              <a:buFont typeface="Arial" panose="020B0604020202020204" pitchFamily="34" charset="0"/>
              <a:buChar char="•"/>
            </a:pPr>
            <a:r>
              <a:rPr lang="en-US" sz="2000" u="sng" dirty="0"/>
              <a:t>Global </a:t>
            </a:r>
            <a:r>
              <a:rPr lang="en-US" sz="2000" b="1" i="1" u="sng" dirty="0"/>
              <a:t>Scaling</a:t>
            </a:r>
            <a:r>
              <a:rPr lang="en-US" sz="2000" u="sng" dirty="0"/>
              <a:t> and Speed</a:t>
            </a:r>
            <a:r>
              <a:rPr lang="en-US" sz="2000" dirty="0"/>
              <a:t> – Reduce latency by running on a network of secure, updated datacenters that can be scaled elastically. This means applying more (or less) computing power, storage, or bandwidth right when it’s needed, with just a few mouse clicks.</a:t>
            </a:r>
          </a:p>
          <a:p>
            <a:pPr>
              <a:buFont typeface="Arial" panose="020B0604020202020204" pitchFamily="34" charset="0"/>
              <a:buChar char="•"/>
            </a:pPr>
            <a:r>
              <a:rPr lang="en-US" sz="2000" u="sng" dirty="0"/>
              <a:t>Security</a:t>
            </a:r>
            <a:r>
              <a:rPr lang="en-US" sz="2000" dirty="0"/>
              <a:t> – Gain access to the most robust security possible, helping protect your data, apps, and infrastructure from threats.</a:t>
            </a:r>
          </a:p>
        </p:txBody>
      </p:sp>
    </p:spTree>
    <p:extLst>
      <p:ext uri="{BB962C8B-B14F-4D97-AF65-F5344CB8AC3E}">
        <p14:creationId xmlns:p14="http://schemas.microsoft.com/office/powerpoint/2010/main" val="414163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B15E-F5B9-436E-A9AD-1CC48E179F19}"/>
              </a:ext>
            </a:extLst>
          </p:cNvPr>
          <p:cNvSpPr>
            <a:spLocks noGrp="1"/>
          </p:cNvSpPr>
          <p:nvPr>
            <p:ph type="title"/>
          </p:nvPr>
        </p:nvSpPr>
        <p:spPr/>
        <p:txBody>
          <a:bodyPr>
            <a:normAutofit/>
          </a:bodyPr>
          <a:lstStyle/>
          <a:p>
            <a:r>
              <a:rPr lang="en-US" dirty="0"/>
              <a:t>Scaling – Types</a:t>
            </a:r>
            <a:br>
              <a:rPr lang="en-US" dirty="0"/>
            </a:br>
            <a:r>
              <a:rPr lang="en-US" sz="1400" dirty="0">
                <a:hlinkClick r:id="rId2"/>
              </a:rPr>
              <a:t>https://simplicable.com/new/cloud-scaling</a:t>
            </a:r>
            <a:endParaRPr lang="en-US" dirty="0"/>
          </a:p>
        </p:txBody>
      </p:sp>
      <p:graphicFrame>
        <p:nvGraphicFramePr>
          <p:cNvPr id="4" name="Table 4">
            <a:extLst>
              <a:ext uri="{FF2B5EF4-FFF2-40B4-BE49-F238E27FC236}">
                <a16:creationId xmlns:a16="http://schemas.microsoft.com/office/drawing/2014/main" id="{55F134DE-A265-464E-9FBE-9B6397A174D9}"/>
              </a:ext>
            </a:extLst>
          </p:cNvPr>
          <p:cNvGraphicFramePr>
            <a:graphicFrameLocks noGrp="1"/>
          </p:cNvGraphicFramePr>
          <p:nvPr>
            <p:extLst>
              <p:ext uri="{D42A27DB-BD31-4B8C-83A1-F6EECF244321}">
                <p14:modId xmlns:p14="http://schemas.microsoft.com/office/powerpoint/2010/main" val="1555330064"/>
              </p:ext>
            </p:extLst>
          </p:nvPr>
        </p:nvGraphicFramePr>
        <p:xfrm>
          <a:off x="621102" y="2163665"/>
          <a:ext cx="10952831" cy="3474720"/>
        </p:xfrm>
        <a:graphic>
          <a:graphicData uri="http://schemas.openxmlformats.org/drawingml/2006/table">
            <a:tbl>
              <a:tblPr firstRow="1" bandRow="1">
                <a:tableStyleId>{5C22544A-7EE6-4342-B048-85BDC9FD1C3A}</a:tableStyleId>
              </a:tblPr>
              <a:tblGrid>
                <a:gridCol w="3502324">
                  <a:extLst>
                    <a:ext uri="{9D8B030D-6E8A-4147-A177-3AD203B41FA5}">
                      <a16:colId xmlns:a16="http://schemas.microsoft.com/office/drawing/2014/main" val="3697024208"/>
                    </a:ext>
                  </a:extLst>
                </a:gridCol>
                <a:gridCol w="7450507">
                  <a:extLst>
                    <a:ext uri="{9D8B030D-6E8A-4147-A177-3AD203B41FA5}">
                      <a16:colId xmlns:a16="http://schemas.microsoft.com/office/drawing/2014/main" val="3442869753"/>
                    </a:ext>
                  </a:extLst>
                </a:gridCol>
              </a:tblGrid>
              <a:tr h="370840">
                <a:tc>
                  <a:txBody>
                    <a:bodyPr/>
                    <a:lstStyle/>
                    <a:p>
                      <a:pPr algn="ctr"/>
                      <a:r>
                        <a:rPr lang="en-US" sz="3600" dirty="0"/>
                        <a:t>Category</a:t>
                      </a:r>
                    </a:p>
                  </a:txBody>
                  <a:tcPr anchor="ctr"/>
                </a:tc>
                <a:tc>
                  <a:txBody>
                    <a:bodyPr/>
                    <a:lstStyle/>
                    <a:p>
                      <a:pPr algn="ctr"/>
                      <a:r>
                        <a:rPr lang="en-US" sz="3600" dirty="0"/>
                        <a:t>Explanation</a:t>
                      </a:r>
                    </a:p>
                  </a:txBody>
                  <a:tcPr/>
                </a:tc>
                <a:extLst>
                  <a:ext uri="{0D108BD9-81ED-4DB2-BD59-A6C34878D82A}">
                    <a16:rowId xmlns:a16="http://schemas.microsoft.com/office/drawing/2014/main" val="3771673509"/>
                  </a:ext>
                </a:extLst>
              </a:tr>
              <a:tr h="370840">
                <a:tc>
                  <a:txBody>
                    <a:bodyPr/>
                    <a:lstStyle/>
                    <a:p>
                      <a:pPr algn="ctr"/>
                      <a:r>
                        <a:rPr lang="en-US" sz="2800" dirty="0"/>
                        <a:t>Cloud Scaling</a:t>
                      </a:r>
                    </a:p>
                  </a:txBody>
                  <a:tcPr anchor="ctr"/>
                </a:tc>
                <a:tc>
                  <a:txBody>
                    <a:bodyPr/>
                    <a:lstStyle/>
                    <a:p>
                      <a:r>
                        <a:rPr lang="en-US" sz="2800" dirty="0"/>
                        <a:t>Allocating cloud computing resources (and paying for them) as you need them.</a:t>
                      </a:r>
                    </a:p>
                  </a:txBody>
                  <a:tcPr/>
                </a:tc>
                <a:extLst>
                  <a:ext uri="{0D108BD9-81ED-4DB2-BD59-A6C34878D82A}">
                    <a16:rowId xmlns:a16="http://schemas.microsoft.com/office/drawing/2014/main" val="180313015"/>
                  </a:ext>
                </a:extLst>
              </a:tr>
              <a:tr h="370840">
                <a:tc>
                  <a:txBody>
                    <a:bodyPr/>
                    <a:lstStyle/>
                    <a:p>
                      <a:pPr algn="ctr"/>
                      <a:r>
                        <a:rPr lang="en-US" sz="2800" dirty="0"/>
                        <a:t>Vertical Scaling </a:t>
                      </a:r>
                    </a:p>
                    <a:p>
                      <a:pPr algn="ctr"/>
                      <a:r>
                        <a:rPr lang="en-US" sz="2800" dirty="0"/>
                        <a:t>(Up or Down)</a:t>
                      </a:r>
                    </a:p>
                  </a:txBody>
                  <a:tcPr anchor="ctr"/>
                </a:tc>
                <a:tc>
                  <a:txBody>
                    <a:bodyPr/>
                    <a:lstStyle/>
                    <a:p>
                      <a:r>
                        <a:rPr lang="en-US" sz="2800" dirty="0"/>
                        <a:t>Moving to a larger or smaller instance or upgrading/downgrading your resources.</a:t>
                      </a:r>
                    </a:p>
                  </a:txBody>
                  <a:tcPr/>
                </a:tc>
                <a:extLst>
                  <a:ext uri="{0D108BD9-81ED-4DB2-BD59-A6C34878D82A}">
                    <a16:rowId xmlns:a16="http://schemas.microsoft.com/office/drawing/2014/main" val="1267643358"/>
                  </a:ext>
                </a:extLst>
              </a:tr>
              <a:tr h="370840">
                <a:tc>
                  <a:txBody>
                    <a:bodyPr/>
                    <a:lstStyle/>
                    <a:p>
                      <a:pPr algn="ctr"/>
                      <a:r>
                        <a:rPr lang="en-US" sz="2800" dirty="0"/>
                        <a:t>Horizontal Scaling </a:t>
                      </a:r>
                    </a:p>
                    <a:p>
                      <a:pPr algn="ctr"/>
                      <a:r>
                        <a:rPr lang="en-US" sz="2800" dirty="0"/>
                        <a:t>(In or Out)</a:t>
                      </a:r>
                    </a:p>
                  </a:txBody>
                  <a:tcPr anchor="ctr"/>
                </a:tc>
                <a:tc>
                  <a:txBody>
                    <a:bodyPr/>
                    <a:lstStyle/>
                    <a:p>
                      <a:r>
                        <a:rPr lang="en-US" sz="2800" dirty="0"/>
                        <a:t>Adding or removing instances to a service, system, or application</a:t>
                      </a:r>
                    </a:p>
                  </a:txBody>
                  <a:tcPr/>
                </a:tc>
                <a:extLst>
                  <a:ext uri="{0D108BD9-81ED-4DB2-BD59-A6C34878D82A}">
                    <a16:rowId xmlns:a16="http://schemas.microsoft.com/office/drawing/2014/main" val="1748351702"/>
                  </a:ext>
                </a:extLst>
              </a:tr>
            </a:tbl>
          </a:graphicData>
        </a:graphic>
      </p:graphicFrame>
    </p:spTree>
    <p:extLst>
      <p:ext uri="{BB962C8B-B14F-4D97-AF65-F5344CB8AC3E}">
        <p14:creationId xmlns:p14="http://schemas.microsoft.com/office/powerpoint/2010/main" val="1462229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3709A-294D-4C0F-8482-FAFCBCDBFC46}"/>
              </a:ext>
            </a:extLst>
          </p:cNvPr>
          <p:cNvSpPr>
            <a:spLocks noGrp="1"/>
          </p:cNvSpPr>
          <p:nvPr>
            <p:ph type="title"/>
          </p:nvPr>
        </p:nvSpPr>
        <p:spPr/>
        <p:txBody>
          <a:bodyPr>
            <a:normAutofit/>
          </a:bodyPr>
          <a:lstStyle/>
          <a:p>
            <a:r>
              <a:rPr lang="en-US" dirty="0"/>
              <a:t>Important Terms</a:t>
            </a:r>
            <a:br>
              <a:rPr lang="en-US" dirty="0"/>
            </a:br>
            <a:r>
              <a:rPr lang="en-US" sz="1400" dirty="0">
                <a:hlinkClick r:id="rId2"/>
              </a:rPr>
              <a:t>https://en.wikipedia.org/wiki/Service-level_agreement</a:t>
            </a:r>
            <a:br>
              <a:rPr lang="en-US" sz="1400" dirty="0"/>
            </a:br>
            <a:r>
              <a:rPr lang="en-US" sz="1400" dirty="0">
                <a:hlinkClick r:id="rId3"/>
              </a:rPr>
              <a:t>https://cloud.google.com/docs/geography-and-regions</a:t>
            </a:r>
            <a:endParaRPr lang="en-US" dirty="0"/>
          </a:p>
        </p:txBody>
      </p:sp>
      <p:graphicFrame>
        <p:nvGraphicFramePr>
          <p:cNvPr id="4" name="Table 4">
            <a:extLst>
              <a:ext uri="{FF2B5EF4-FFF2-40B4-BE49-F238E27FC236}">
                <a16:creationId xmlns:a16="http://schemas.microsoft.com/office/drawing/2014/main" id="{2DF59106-B336-44D7-BCA9-68A44B1B48B9}"/>
              </a:ext>
            </a:extLst>
          </p:cNvPr>
          <p:cNvGraphicFramePr>
            <a:graphicFrameLocks noGrp="1"/>
          </p:cNvGraphicFramePr>
          <p:nvPr>
            <p:extLst>
              <p:ext uri="{D42A27DB-BD31-4B8C-83A1-F6EECF244321}">
                <p14:modId xmlns:p14="http://schemas.microsoft.com/office/powerpoint/2010/main" val="3758003691"/>
              </p:ext>
            </p:extLst>
          </p:nvPr>
        </p:nvGraphicFramePr>
        <p:xfrm>
          <a:off x="601133" y="2060357"/>
          <a:ext cx="10989734" cy="4145280"/>
        </p:xfrm>
        <a:graphic>
          <a:graphicData uri="http://schemas.openxmlformats.org/drawingml/2006/table">
            <a:tbl>
              <a:tblPr firstRow="1" bandRow="1">
                <a:tableStyleId>{5C22544A-7EE6-4342-B048-85BDC9FD1C3A}</a:tableStyleId>
              </a:tblPr>
              <a:tblGrid>
                <a:gridCol w="2006600">
                  <a:extLst>
                    <a:ext uri="{9D8B030D-6E8A-4147-A177-3AD203B41FA5}">
                      <a16:colId xmlns:a16="http://schemas.microsoft.com/office/drawing/2014/main" val="850112955"/>
                    </a:ext>
                  </a:extLst>
                </a:gridCol>
                <a:gridCol w="8983134">
                  <a:extLst>
                    <a:ext uri="{9D8B030D-6E8A-4147-A177-3AD203B41FA5}">
                      <a16:colId xmlns:a16="http://schemas.microsoft.com/office/drawing/2014/main" val="1226625722"/>
                    </a:ext>
                  </a:extLst>
                </a:gridCol>
              </a:tblGrid>
              <a:tr h="370840">
                <a:tc>
                  <a:txBody>
                    <a:bodyPr/>
                    <a:lstStyle/>
                    <a:p>
                      <a:pPr algn="ctr"/>
                      <a:r>
                        <a:rPr lang="en-US" sz="3200" dirty="0"/>
                        <a:t>Term</a:t>
                      </a:r>
                    </a:p>
                  </a:txBody>
                  <a:tcPr anchor="ctr"/>
                </a:tc>
                <a:tc>
                  <a:txBody>
                    <a:bodyPr/>
                    <a:lstStyle/>
                    <a:p>
                      <a:pPr algn="ctr"/>
                      <a:r>
                        <a:rPr lang="en-US" sz="3200" dirty="0"/>
                        <a:t>Definition</a:t>
                      </a:r>
                    </a:p>
                  </a:txBody>
                  <a:tcPr/>
                </a:tc>
                <a:extLst>
                  <a:ext uri="{0D108BD9-81ED-4DB2-BD59-A6C34878D82A}">
                    <a16:rowId xmlns:a16="http://schemas.microsoft.com/office/drawing/2014/main" val="3726762325"/>
                  </a:ext>
                </a:extLst>
              </a:tr>
              <a:tr h="370840">
                <a:tc>
                  <a:txBody>
                    <a:bodyPr/>
                    <a:lstStyle/>
                    <a:p>
                      <a:r>
                        <a:rPr lang="en-US" sz="2400" dirty="0">
                          <a:hlinkClick r:id="rId4"/>
                        </a:rPr>
                        <a:t>SLA (Service Level Agreement)</a:t>
                      </a:r>
                      <a:endParaRPr lang="en-US" sz="2400" dirty="0"/>
                    </a:p>
                  </a:txBody>
                  <a:tcPr anchor="ctr"/>
                </a:tc>
                <a:tc>
                  <a:txBody>
                    <a:bodyPr/>
                    <a:lstStyle/>
                    <a:p>
                      <a:r>
                        <a:rPr lang="en-US" sz="2400" dirty="0"/>
                        <a:t>A commitment between a service provider and a client </a:t>
                      </a:r>
                      <a:r>
                        <a:rPr lang="en-US" sz="2400"/>
                        <a:t>about the quality </a:t>
                      </a:r>
                      <a:r>
                        <a:rPr lang="en-US" sz="2400" dirty="0"/>
                        <a:t>and availability of service </a:t>
                      </a:r>
                      <a:r>
                        <a:rPr lang="en-US" sz="2400"/>
                        <a:t>and the </a:t>
                      </a:r>
                      <a:r>
                        <a:rPr lang="en-US" sz="2400" dirty="0"/>
                        <a:t>responsibilities of each party.</a:t>
                      </a:r>
                    </a:p>
                  </a:txBody>
                  <a:tcPr/>
                </a:tc>
                <a:extLst>
                  <a:ext uri="{0D108BD9-81ED-4DB2-BD59-A6C34878D82A}">
                    <a16:rowId xmlns:a16="http://schemas.microsoft.com/office/drawing/2014/main" val="3916525926"/>
                  </a:ext>
                </a:extLst>
              </a:tr>
              <a:tr h="370840">
                <a:tc>
                  <a:txBody>
                    <a:bodyPr/>
                    <a:lstStyle/>
                    <a:p>
                      <a:r>
                        <a:rPr lang="en-US" sz="2400" dirty="0">
                          <a:hlinkClick r:id="rId3"/>
                        </a:rPr>
                        <a:t>Regions</a:t>
                      </a:r>
                      <a:endParaRPr lang="en-US" sz="2400" dirty="0"/>
                    </a:p>
                  </a:txBody>
                  <a:tcPr anchor="ctr"/>
                </a:tc>
                <a:tc>
                  <a:txBody>
                    <a:bodyPr/>
                    <a:lstStyle/>
                    <a:p>
                      <a:r>
                        <a:rPr lang="en-US" sz="2400" dirty="0"/>
                        <a:t>Independent geographic areas that consist of zones. Locations within regions usually have minimum round-trip network latencies.</a:t>
                      </a:r>
                    </a:p>
                  </a:txBody>
                  <a:tcPr/>
                </a:tc>
                <a:extLst>
                  <a:ext uri="{0D108BD9-81ED-4DB2-BD59-A6C34878D82A}">
                    <a16:rowId xmlns:a16="http://schemas.microsoft.com/office/drawing/2014/main" val="293010001"/>
                  </a:ext>
                </a:extLst>
              </a:tr>
              <a:tr h="370840">
                <a:tc>
                  <a:txBody>
                    <a:bodyPr/>
                    <a:lstStyle/>
                    <a:p>
                      <a:r>
                        <a:rPr lang="en-US" sz="2400" dirty="0"/>
                        <a:t>Accessibility Zone</a:t>
                      </a:r>
                    </a:p>
                  </a:txBody>
                  <a:tcPr anchor="ctr"/>
                </a:tc>
                <a:tc>
                  <a:txBody>
                    <a:bodyPr/>
                    <a:lstStyle/>
                    <a:p>
                      <a:r>
                        <a:rPr lang="en-US" sz="2400" dirty="0"/>
                        <a:t>A deployment area for cloud resources within a region. Zones should be considered a single failure domain within a region. Applications should be deployed across multiple zones in a region to have higher availability.</a:t>
                      </a:r>
                    </a:p>
                  </a:txBody>
                  <a:tcPr/>
                </a:tc>
                <a:extLst>
                  <a:ext uri="{0D108BD9-81ED-4DB2-BD59-A6C34878D82A}">
                    <a16:rowId xmlns:a16="http://schemas.microsoft.com/office/drawing/2014/main" val="3380747150"/>
                  </a:ext>
                </a:extLst>
              </a:tr>
            </a:tbl>
          </a:graphicData>
        </a:graphic>
      </p:graphicFrame>
    </p:spTree>
    <p:extLst>
      <p:ext uri="{BB962C8B-B14F-4D97-AF65-F5344CB8AC3E}">
        <p14:creationId xmlns:p14="http://schemas.microsoft.com/office/powerpoint/2010/main" val="261206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9103-67DC-4CDE-863B-B524C6042C1B}"/>
              </a:ext>
            </a:extLst>
          </p:cNvPr>
          <p:cNvSpPr>
            <a:spLocks noGrp="1"/>
          </p:cNvSpPr>
          <p:nvPr>
            <p:ph type="title"/>
          </p:nvPr>
        </p:nvSpPr>
        <p:spPr/>
        <p:txBody>
          <a:bodyPr>
            <a:normAutofit/>
          </a:bodyPr>
          <a:lstStyle/>
          <a:p>
            <a:r>
              <a:rPr lang="en-US" dirty="0"/>
              <a:t>Cloud Computing – Types</a:t>
            </a:r>
            <a:br>
              <a:rPr lang="en-US" dirty="0"/>
            </a:br>
            <a:r>
              <a:rPr lang="en-US" sz="1400" dirty="0">
                <a:hlinkClick r:id="rId2"/>
              </a:rPr>
              <a:t>https://azure.microsoft.com/en-us/overview/what-is-cloud-computing/#cloud-deployment-types</a:t>
            </a:r>
            <a:endParaRPr lang="en-US" dirty="0"/>
          </a:p>
        </p:txBody>
      </p:sp>
      <p:sp>
        <p:nvSpPr>
          <p:cNvPr id="3" name="Content Placeholder 2">
            <a:extLst>
              <a:ext uri="{FF2B5EF4-FFF2-40B4-BE49-F238E27FC236}">
                <a16:creationId xmlns:a16="http://schemas.microsoft.com/office/drawing/2014/main" id="{8EABC5DB-1F94-4B99-9F51-5010E41A1DCF}"/>
              </a:ext>
            </a:extLst>
          </p:cNvPr>
          <p:cNvSpPr>
            <a:spLocks noGrp="1"/>
          </p:cNvSpPr>
          <p:nvPr>
            <p:ph idx="1"/>
          </p:nvPr>
        </p:nvSpPr>
        <p:spPr>
          <a:xfrm>
            <a:off x="152400" y="1823823"/>
            <a:ext cx="11836400" cy="462176"/>
          </a:xfrm>
        </p:spPr>
        <p:txBody>
          <a:bodyPr>
            <a:normAutofit fontScale="92500"/>
          </a:bodyPr>
          <a:lstStyle/>
          <a:p>
            <a:pPr marL="0" indent="0" algn="ctr">
              <a:buNone/>
            </a:pPr>
            <a:r>
              <a:rPr lang="en-US" sz="2400" dirty="0">
                <a:highlight>
                  <a:srgbClr val="FFFF00"/>
                </a:highlight>
              </a:rPr>
              <a:t>There are three different types of cloud services: A public cloud, A private cloud, and A hybrid cloud.</a:t>
            </a:r>
          </a:p>
        </p:txBody>
      </p:sp>
      <p:graphicFrame>
        <p:nvGraphicFramePr>
          <p:cNvPr id="4" name="Table 4">
            <a:extLst>
              <a:ext uri="{FF2B5EF4-FFF2-40B4-BE49-F238E27FC236}">
                <a16:creationId xmlns:a16="http://schemas.microsoft.com/office/drawing/2014/main" id="{38196CC5-8B87-400D-A271-26B4C9CB28A1}"/>
              </a:ext>
            </a:extLst>
          </p:cNvPr>
          <p:cNvGraphicFramePr>
            <a:graphicFrameLocks noGrp="1"/>
          </p:cNvGraphicFramePr>
          <p:nvPr>
            <p:extLst>
              <p:ext uri="{D42A27DB-BD31-4B8C-83A1-F6EECF244321}">
                <p14:modId xmlns:p14="http://schemas.microsoft.com/office/powerpoint/2010/main" val="2126952559"/>
              </p:ext>
            </p:extLst>
          </p:nvPr>
        </p:nvGraphicFramePr>
        <p:xfrm>
          <a:off x="471488" y="2400612"/>
          <a:ext cx="11201400" cy="426720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3101877290"/>
                    </a:ext>
                  </a:extLst>
                </a:gridCol>
                <a:gridCol w="3733800">
                  <a:extLst>
                    <a:ext uri="{9D8B030D-6E8A-4147-A177-3AD203B41FA5}">
                      <a16:colId xmlns:a16="http://schemas.microsoft.com/office/drawing/2014/main" val="540179596"/>
                    </a:ext>
                  </a:extLst>
                </a:gridCol>
                <a:gridCol w="3733800">
                  <a:extLst>
                    <a:ext uri="{9D8B030D-6E8A-4147-A177-3AD203B41FA5}">
                      <a16:colId xmlns:a16="http://schemas.microsoft.com/office/drawing/2014/main" val="838895108"/>
                    </a:ext>
                  </a:extLst>
                </a:gridCol>
              </a:tblGrid>
              <a:tr h="370840">
                <a:tc>
                  <a:txBody>
                    <a:bodyPr/>
                    <a:lstStyle/>
                    <a:p>
                      <a:pPr algn="ctr"/>
                      <a:r>
                        <a:rPr lang="en-US" sz="2800" dirty="0"/>
                        <a:t>Public Cloud</a:t>
                      </a:r>
                    </a:p>
                  </a:txBody>
                  <a:tcPr/>
                </a:tc>
                <a:tc>
                  <a:txBody>
                    <a:bodyPr/>
                    <a:lstStyle/>
                    <a:p>
                      <a:pPr algn="ctr"/>
                      <a:r>
                        <a:rPr lang="en-US" sz="2800" dirty="0"/>
                        <a:t>Private Cloud</a:t>
                      </a:r>
                    </a:p>
                  </a:txBody>
                  <a:tcPr/>
                </a:tc>
                <a:tc>
                  <a:txBody>
                    <a:bodyPr/>
                    <a:lstStyle/>
                    <a:p>
                      <a:pPr algn="ctr"/>
                      <a:r>
                        <a:rPr lang="en-US" sz="2800" dirty="0"/>
                        <a:t>Hybrid Cloud</a:t>
                      </a:r>
                    </a:p>
                  </a:txBody>
                  <a:tcPr/>
                </a:tc>
                <a:extLst>
                  <a:ext uri="{0D108BD9-81ED-4DB2-BD59-A6C34878D82A}">
                    <a16:rowId xmlns:a16="http://schemas.microsoft.com/office/drawing/2014/main" val="2595026678"/>
                  </a:ext>
                </a:extLst>
              </a:tr>
              <a:tr h="370840">
                <a:tc>
                  <a:txBody>
                    <a:bodyPr/>
                    <a:lstStyle/>
                    <a:p>
                      <a:pPr marL="285750" indent="-285750">
                        <a:buFont typeface="Arial" panose="020B0604020202020204" pitchFamily="34" charset="0"/>
                        <a:buChar char="•"/>
                      </a:pPr>
                      <a:r>
                        <a:rPr lang="en-US" sz="2000" dirty="0"/>
                        <a:t>Owned and operated by third-party cloud service providers. </a:t>
                      </a:r>
                    </a:p>
                    <a:p>
                      <a:pPr marL="285750" indent="-285750">
                        <a:buFont typeface="Arial" panose="020B0604020202020204" pitchFamily="34" charset="0"/>
                        <a:buChar char="•"/>
                      </a:pPr>
                      <a:r>
                        <a:rPr lang="en-US" sz="2000" dirty="0">
                          <a:hlinkClick r:id="rId3"/>
                        </a:rPr>
                        <a:t>Microsoft Azure</a:t>
                      </a:r>
                      <a:r>
                        <a:rPr lang="en-US" sz="2000" dirty="0"/>
                        <a:t>, </a:t>
                      </a:r>
                      <a:r>
                        <a:rPr lang="en-US" sz="2000" dirty="0">
                          <a:hlinkClick r:id="rId4"/>
                        </a:rPr>
                        <a:t>AWS</a:t>
                      </a:r>
                      <a:r>
                        <a:rPr lang="en-US" sz="2000" dirty="0"/>
                        <a:t>, and </a:t>
                      </a:r>
                      <a:r>
                        <a:rPr lang="en-US" sz="2000" dirty="0">
                          <a:hlinkClick r:id="rId5"/>
                        </a:rPr>
                        <a:t>GCP</a:t>
                      </a:r>
                      <a:r>
                        <a:rPr lang="en-US" sz="2000" dirty="0"/>
                        <a:t> are public cloud services. </a:t>
                      </a:r>
                    </a:p>
                    <a:p>
                      <a:pPr marL="285750" indent="-285750">
                        <a:buFont typeface="Arial" panose="020B0604020202020204" pitchFamily="34" charset="0"/>
                        <a:buChar char="•"/>
                      </a:pPr>
                      <a:r>
                        <a:rPr lang="en-US" sz="2000" dirty="0"/>
                        <a:t>All hardware, software, etc, is owned and managed by the cloud provider. </a:t>
                      </a:r>
                    </a:p>
                    <a:p>
                      <a:pPr marL="285750" indent="-285750">
                        <a:buFont typeface="Arial" panose="020B0604020202020204" pitchFamily="34" charset="0"/>
                        <a:buChar char="•"/>
                      </a:pPr>
                      <a:r>
                        <a:rPr lang="en-US" sz="2000" dirty="0"/>
                        <a:t>Clients access these services and manage their accounts using a web browser.</a:t>
                      </a:r>
                    </a:p>
                  </a:txBody>
                  <a:tcPr/>
                </a:tc>
                <a:tc>
                  <a:txBody>
                    <a:bodyPr/>
                    <a:lstStyle/>
                    <a:p>
                      <a:pPr marL="285750" indent="-285750">
                        <a:buFont typeface="Arial" panose="020B0604020202020204" pitchFamily="34" charset="0"/>
                        <a:buChar char="•"/>
                      </a:pPr>
                      <a:r>
                        <a:rPr lang="en-US" sz="2000" dirty="0"/>
                        <a:t>Used exclusively by a single organization.</a:t>
                      </a:r>
                    </a:p>
                    <a:p>
                      <a:pPr marL="285750" indent="-285750">
                        <a:buFont typeface="Arial" panose="020B0604020202020204" pitchFamily="34" charset="0"/>
                        <a:buChar char="•"/>
                      </a:pPr>
                      <a:r>
                        <a:rPr lang="en-US" sz="2000" dirty="0"/>
                        <a:t>Can be physically located at the company’s on-site datacenter.</a:t>
                      </a:r>
                    </a:p>
                    <a:p>
                      <a:pPr marL="285750" indent="-285750">
                        <a:buFont typeface="Arial" panose="020B0604020202020204" pitchFamily="34" charset="0"/>
                        <a:buChar char="•"/>
                      </a:pPr>
                      <a:r>
                        <a:rPr lang="en-US" sz="2000" dirty="0"/>
                        <a:t>Some companies also contract to third-party service providers to host their private cloud off-site. </a:t>
                      </a:r>
                    </a:p>
                    <a:p>
                      <a:pPr marL="285750" indent="-285750">
                        <a:buFont typeface="Arial" panose="020B0604020202020204" pitchFamily="34" charset="0"/>
                        <a:buChar char="•"/>
                      </a:pPr>
                      <a:r>
                        <a:rPr lang="en-US" sz="2000" dirty="0"/>
                        <a:t>Services and infrastructure are maintained on a private network.</a:t>
                      </a:r>
                    </a:p>
                  </a:txBody>
                  <a:tcPr/>
                </a:tc>
                <a:tc>
                  <a:txBody>
                    <a:bodyPr/>
                    <a:lstStyle/>
                    <a:p>
                      <a:r>
                        <a:rPr lang="en-US" sz="2000" dirty="0"/>
                        <a:t>Public cloud and either private  and/or on-site clouds combined. </a:t>
                      </a:r>
                    </a:p>
                    <a:p>
                      <a:r>
                        <a:rPr lang="en-US" sz="2000" dirty="0"/>
                        <a:t>They are bound together by technology that allows data and applications to be shared between them. </a:t>
                      </a:r>
                    </a:p>
                    <a:p>
                      <a:r>
                        <a:rPr lang="en-US" sz="2000" dirty="0"/>
                        <a:t>Gives businesses greater flexibility, more deployment options, and helps optimize existing infrastructure, security, and compliance.</a:t>
                      </a:r>
                    </a:p>
                  </a:txBody>
                  <a:tcPr/>
                </a:tc>
                <a:extLst>
                  <a:ext uri="{0D108BD9-81ED-4DB2-BD59-A6C34878D82A}">
                    <a16:rowId xmlns:a16="http://schemas.microsoft.com/office/drawing/2014/main" val="2348330798"/>
                  </a:ext>
                </a:extLst>
              </a:tr>
            </a:tbl>
          </a:graphicData>
        </a:graphic>
      </p:graphicFrame>
    </p:spTree>
    <p:extLst>
      <p:ext uri="{BB962C8B-B14F-4D97-AF65-F5344CB8AC3E}">
        <p14:creationId xmlns:p14="http://schemas.microsoft.com/office/powerpoint/2010/main" val="957474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E9B3E4-9294-4E41-B153-FAE3BAE1432B}"/>
              </a:ext>
            </a:extLst>
          </p:cNvPr>
          <p:cNvSpPr>
            <a:spLocks noGrp="1"/>
          </p:cNvSpPr>
          <p:nvPr>
            <p:ph idx="1"/>
          </p:nvPr>
        </p:nvSpPr>
        <p:spPr>
          <a:xfrm>
            <a:off x="840104" y="1885951"/>
            <a:ext cx="5856289" cy="4529138"/>
          </a:xfrm>
        </p:spPr>
        <p:txBody>
          <a:bodyPr anchor="ctr">
            <a:normAutofit/>
          </a:bodyPr>
          <a:lstStyle/>
          <a:p>
            <a:r>
              <a:rPr lang="en-US" sz="2800" dirty="0"/>
              <a:t>Most cloud computing services fall into three broad categories:</a:t>
            </a:r>
          </a:p>
          <a:p>
            <a:pPr lvl="1">
              <a:buFont typeface="Arial" panose="020B0604020202020204" pitchFamily="34" charset="0"/>
              <a:buChar char="•"/>
            </a:pPr>
            <a:r>
              <a:rPr lang="en-US" sz="2600" dirty="0"/>
              <a:t>Infrastructure as a Service (IaaS) </a:t>
            </a:r>
          </a:p>
          <a:p>
            <a:pPr lvl="1">
              <a:buFont typeface="Arial" panose="020B0604020202020204" pitchFamily="34" charset="0"/>
              <a:buChar char="•"/>
            </a:pPr>
            <a:r>
              <a:rPr lang="en-US" sz="2600" dirty="0"/>
              <a:t>Platform as a Service (PaaS)</a:t>
            </a:r>
          </a:p>
          <a:p>
            <a:pPr lvl="1">
              <a:buFont typeface="Arial" panose="020B0604020202020204" pitchFamily="34" charset="0"/>
              <a:buChar char="•"/>
            </a:pPr>
            <a:r>
              <a:rPr lang="en-US" sz="2600" dirty="0"/>
              <a:t>Software as a Service (SaaS)</a:t>
            </a:r>
          </a:p>
          <a:p>
            <a:r>
              <a:rPr lang="en-US" sz="2800" dirty="0"/>
              <a:t>These are sometimes called the cloud computing "stack" because they build on top of one another.</a:t>
            </a:r>
          </a:p>
        </p:txBody>
      </p:sp>
      <p:sp>
        <p:nvSpPr>
          <p:cNvPr id="4" name="Title 1">
            <a:extLst>
              <a:ext uri="{FF2B5EF4-FFF2-40B4-BE49-F238E27FC236}">
                <a16:creationId xmlns:a16="http://schemas.microsoft.com/office/drawing/2014/main" id="{341950CF-3B5C-491D-940C-5699A25ED313}"/>
              </a:ext>
            </a:extLst>
          </p:cNvPr>
          <p:cNvSpPr>
            <a:spLocks noGrp="1"/>
          </p:cNvSpPr>
          <p:nvPr>
            <p:ph type="title"/>
          </p:nvPr>
        </p:nvSpPr>
        <p:spPr>
          <a:xfrm>
            <a:off x="1096963" y="287338"/>
            <a:ext cx="10058400" cy="1449387"/>
          </a:xfrm>
        </p:spPr>
        <p:txBody>
          <a:bodyPr>
            <a:normAutofit fontScale="90000"/>
          </a:bodyPr>
          <a:lstStyle/>
          <a:p>
            <a:r>
              <a:rPr lang="en-US" dirty="0"/>
              <a:t>Cloud Computing Services – Models</a:t>
            </a:r>
            <a:br>
              <a:rPr lang="en-US" dirty="0"/>
            </a:br>
            <a:r>
              <a:rPr lang="en-US" sz="1400" dirty="0">
                <a:hlinkClick r:id="rId2"/>
              </a:rPr>
              <a:t>https://azure.microsoft.com/en-us/overview/what-is-cloud-computing/#cloud-computing-models</a:t>
            </a:r>
            <a:endParaRPr lang="en-US" dirty="0"/>
          </a:p>
        </p:txBody>
      </p:sp>
      <p:pic>
        <p:nvPicPr>
          <p:cNvPr id="1026" name="Picture 2">
            <a:extLst>
              <a:ext uri="{FF2B5EF4-FFF2-40B4-BE49-F238E27FC236}">
                <a16:creationId xmlns:a16="http://schemas.microsoft.com/office/drawing/2014/main" id="{68D89335-3366-4E96-A91B-A390FC29C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569" y="2063149"/>
            <a:ext cx="4998720" cy="4651976"/>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871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885B2-0005-4A19-891B-0A1261865783}"/>
              </a:ext>
            </a:extLst>
          </p:cNvPr>
          <p:cNvSpPr>
            <a:spLocks noGrp="1"/>
          </p:cNvSpPr>
          <p:nvPr>
            <p:ph type="title"/>
          </p:nvPr>
        </p:nvSpPr>
        <p:spPr/>
        <p:txBody>
          <a:bodyPr>
            <a:normAutofit/>
          </a:bodyPr>
          <a:lstStyle/>
          <a:p>
            <a:r>
              <a:rPr lang="en-US" dirty="0"/>
              <a:t>IaaS (Infrastructure as a Service)</a:t>
            </a:r>
            <a:br>
              <a:rPr lang="en-US" dirty="0"/>
            </a:br>
            <a:r>
              <a:rPr lang="en-US" sz="1400" dirty="0">
                <a:hlinkClick r:id="rId2"/>
              </a:rPr>
              <a:t>https://azure.microsoft.com/en-us/overview/what-is-iaas/</a:t>
            </a:r>
            <a:endParaRPr lang="en-US" dirty="0"/>
          </a:p>
        </p:txBody>
      </p:sp>
      <p:sp>
        <p:nvSpPr>
          <p:cNvPr id="3" name="Content Placeholder 2">
            <a:extLst>
              <a:ext uri="{FF2B5EF4-FFF2-40B4-BE49-F238E27FC236}">
                <a16:creationId xmlns:a16="http://schemas.microsoft.com/office/drawing/2014/main" id="{4A11962C-DB03-4657-8415-BFF99C24277B}"/>
              </a:ext>
            </a:extLst>
          </p:cNvPr>
          <p:cNvSpPr>
            <a:spLocks noGrp="1"/>
          </p:cNvSpPr>
          <p:nvPr>
            <p:ph idx="1"/>
          </p:nvPr>
        </p:nvSpPr>
        <p:spPr>
          <a:xfrm>
            <a:off x="1097280" y="1922463"/>
            <a:ext cx="10058400" cy="1870832"/>
          </a:xfrm>
        </p:spPr>
        <p:txBody>
          <a:bodyPr>
            <a:normAutofit lnSpcReduction="10000"/>
          </a:bodyPr>
          <a:lstStyle/>
          <a:p>
            <a:r>
              <a:rPr lang="en-US" dirty="0"/>
              <a:t>With </a:t>
            </a:r>
            <a:r>
              <a:rPr lang="en-US" b="1" i="1" dirty="0"/>
              <a:t>IaaS</a:t>
            </a:r>
            <a:r>
              <a:rPr lang="en-US" dirty="0"/>
              <a:t>, you rent IT infrastructure (servers and virtual machines (VMs), storage, networks, operating systems) from a cloud provider on a pay-as-you-go basis. </a:t>
            </a:r>
            <a:r>
              <a:rPr lang="en-US" b="1" i="1" dirty="0"/>
              <a:t>IaaS</a:t>
            </a:r>
            <a:r>
              <a:rPr lang="en-US" dirty="0"/>
              <a:t> quickly scales up and down with demand, letting you pay for only what you use. It helps you avoid the expense and complexity of buying and managing your own physical servers and other datacenter infrastructure. Each resource is offered as a separate service component, and you only need to rent one for as long as you need it.</a:t>
            </a:r>
          </a:p>
        </p:txBody>
      </p:sp>
      <p:pic>
        <p:nvPicPr>
          <p:cNvPr id="2050" name="Picture 2" descr="Infrastructure as a Service — IaaS includes servers and storage, networking firewalls and security, and datacenter (physical plant/building). PaaS includes IaaS elements plus operating systems, development tools, database management, and business analytics. SaaS includes PaaS elements plus hosted apps.">
            <a:extLst>
              <a:ext uri="{FF2B5EF4-FFF2-40B4-BE49-F238E27FC236}">
                <a16:creationId xmlns:a16="http://schemas.microsoft.com/office/drawing/2014/main" id="{1BD20847-F37E-4EF9-97C1-FC2EF8AE3D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774" y="3982741"/>
            <a:ext cx="9696452" cy="2312000"/>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541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4025-59CC-4535-A412-6613C1799449}"/>
              </a:ext>
            </a:extLst>
          </p:cNvPr>
          <p:cNvSpPr>
            <a:spLocks noGrp="1"/>
          </p:cNvSpPr>
          <p:nvPr>
            <p:ph type="title"/>
          </p:nvPr>
        </p:nvSpPr>
        <p:spPr/>
        <p:txBody>
          <a:bodyPr>
            <a:normAutofit/>
          </a:bodyPr>
          <a:lstStyle/>
          <a:p>
            <a:r>
              <a:rPr lang="en-US" dirty="0"/>
              <a:t>PaaS (Platform as a Service)</a:t>
            </a:r>
            <a:br>
              <a:rPr lang="en-US" dirty="0"/>
            </a:br>
            <a:r>
              <a:rPr lang="en-US" sz="1400" dirty="0">
                <a:hlinkClick r:id="rId2"/>
              </a:rPr>
              <a:t>https://azure.microsoft.com/en-us/overview/what-is-paas/</a:t>
            </a:r>
            <a:endParaRPr lang="en-US" dirty="0"/>
          </a:p>
        </p:txBody>
      </p:sp>
      <p:sp>
        <p:nvSpPr>
          <p:cNvPr id="3" name="Content Placeholder 2">
            <a:extLst>
              <a:ext uri="{FF2B5EF4-FFF2-40B4-BE49-F238E27FC236}">
                <a16:creationId xmlns:a16="http://schemas.microsoft.com/office/drawing/2014/main" id="{824C4464-AFD1-409B-B9D6-C2FDD0B97763}"/>
              </a:ext>
            </a:extLst>
          </p:cNvPr>
          <p:cNvSpPr>
            <a:spLocks noGrp="1"/>
          </p:cNvSpPr>
          <p:nvPr>
            <p:ph idx="1"/>
          </p:nvPr>
        </p:nvSpPr>
        <p:spPr>
          <a:xfrm>
            <a:off x="1097280" y="1936745"/>
            <a:ext cx="10058400" cy="1894733"/>
          </a:xfrm>
        </p:spPr>
        <p:txBody>
          <a:bodyPr>
            <a:normAutofit lnSpcReduction="10000"/>
          </a:bodyPr>
          <a:lstStyle/>
          <a:p>
            <a:r>
              <a:rPr lang="en-US" dirty="0"/>
              <a:t>Platform as a service (PaaS) is a complete development and deployment environment in the cloud. PaaS refers to cloud computing services that supply an on-demand environment for developing, testing, delivering, and managing software applications. PaaS is designed to make it easier for developers to quickly create web or mobile apps, without worrying about setting up or managing the underlying infrastructure of servers, storage, network, and databases needed for development.</a:t>
            </a:r>
          </a:p>
        </p:txBody>
      </p:sp>
      <p:pic>
        <p:nvPicPr>
          <p:cNvPr id="6146" name="Picture 2" descr="Platform as a Service — IaaS includes servers and storage, networking firewalls and security, and datacenter (physical plant/building). PaaS includes IaaS elements plus operating systems, development tools, database management, and business analytics. SaaS includes PaaS elements plus hosted apps.">
            <a:extLst>
              <a:ext uri="{FF2B5EF4-FFF2-40B4-BE49-F238E27FC236}">
                <a16:creationId xmlns:a16="http://schemas.microsoft.com/office/drawing/2014/main" id="{235890B8-BC47-4AE1-A44C-C956D4AB0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972" y="3909271"/>
            <a:ext cx="9584055" cy="2393571"/>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42664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{A71D3352-58BE-4DA6-B61F-53FC38EEDCB0}tf56160789</Template>
  <TotalTime>0</TotalTime>
  <Words>1057</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Franklin Gothic Book</vt:lpstr>
      <vt:lpstr>1_RetrospectVTI</vt:lpstr>
      <vt:lpstr>Cloud Computing</vt:lpstr>
      <vt:lpstr>Cloud computing is the delivery of computing services (servers, storage, databases, networking, software, analytics, intelligence) over the Internet (“the cloud”) to offer faster innovation, flexible resources, and economies of scale.</vt:lpstr>
      <vt:lpstr>Cloud Computing – Benefits https://azure.microsoft.com/en-us/overview/what-is-cloud-computing/#benefits</vt:lpstr>
      <vt:lpstr>Scaling – Types https://simplicable.com/new/cloud-scaling</vt:lpstr>
      <vt:lpstr>Important Terms https://en.wikipedia.org/wiki/Service-level_agreement https://cloud.google.com/docs/geography-and-regions</vt:lpstr>
      <vt:lpstr>Cloud Computing – Types https://azure.microsoft.com/en-us/overview/what-is-cloud-computing/#cloud-deployment-types</vt:lpstr>
      <vt:lpstr>Cloud Computing Services – Models https://azure.microsoft.com/en-us/overview/what-is-cloud-computing/#cloud-computing-models</vt:lpstr>
      <vt:lpstr>IaaS (Infrastructure as a Service) https://azure.microsoft.com/en-us/overview/what-is-iaas/</vt:lpstr>
      <vt:lpstr>PaaS (Platform as a Service) https://azure.microsoft.com/en-us/overview/what-is-paas/</vt:lpstr>
      <vt:lpstr>SaaS (Software as a Service) https://azure.microsoft.com/en-us/overview/what-is-saas/</vt:lpstr>
      <vt:lpstr>Activity (Groups) https://docs.google.com/presentation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2020-03-31T02:06:56Z</dcterms:created>
  <dcterms:modified xsi:type="dcterms:W3CDTF">2020-04-01T20:08:09Z</dcterms:modified>
</cp:coreProperties>
</file>