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8" r:id="rId6"/>
    <p:sldId id="282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37u5cE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lconcoder.com/2019/12/03/architecture-patterns-in-mobile-application-develop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ncoder.com/2019/12/03/architecture-patterns-in-mobile-application-development/" TargetMode="External"/><Relationship Id="rId2" Type="http://schemas.openxmlformats.org/officeDocument/2006/relationships/hyperlink" Target="https://amzn.to/2rMt4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lconcoder.com/2019/12/03/architecture-patterns-in-mobile-application-develop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48400" y="1592893"/>
            <a:ext cx="4556871" cy="248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Unit </a:t>
            </a:r>
            <a:r>
              <a:rPr lang="en-US" b="1" dirty="0" smtClean="0"/>
              <a:t>III</a:t>
            </a:r>
          </a:p>
          <a:p>
            <a:pPr algn="ctr"/>
            <a:r>
              <a:rPr lang="en-IN" b="1" dirty="0" smtClean="0"/>
              <a:t>ADVANCED </a:t>
            </a:r>
            <a:r>
              <a:rPr lang="en-IN" b="1" dirty="0"/>
              <a:t>DESIGN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8772" y="1640518"/>
            <a:ext cx="1905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/>
            </a:r>
            <a:br>
              <a:rPr lang="en-IN" sz="3200" dirty="0"/>
            </a:br>
            <a:endParaRPr lang="en-US" sz="32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369432"/>
            <a:ext cx="2514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IN" sz="2800" b="1" dirty="0"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19CS414-Mobile App Development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32" y="419413"/>
            <a:ext cx="4694676" cy="114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1321" y="3657600"/>
            <a:ext cx="4871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 smtClean="0"/>
              <a:t>Design </a:t>
            </a:r>
            <a:r>
              <a:rPr lang="en-IN" sz="3600" dirty="0"/>
              <a:t>patterns for mobile applications</a:t>
            </a:r>
            <a:endParaRPr lang="en-US" sz="34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A Look Inside Mobile Design Patterns | UX Boo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3111"/>
            <a:ext cx="3554228" cy="188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1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Design Pattern?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0" y="1828800"/>
            <a:ext cx="9886280" cy="350897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Design patterns are commonly defined as time-tested solutions to recurring design problems</a:t>
            </a:r>
            <a:r>
              <a:rPr lang="en-IN" b="1" dirty="0" smtClean="0"/>
              <a:t>.</a:t>
            </a:r>
          </a:p>
          <a:p>
            <a:pPr lvl="1"/>
            <a:r>
              <a:rPr lang="en-IN" dirty="0"/>
              <a:t>Design patterns are used to represent some of the best practices adopted by experienced object-oriented software developers.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design pattern describes the problem, the solution, when to apply the solution, and its consequences.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also gives implementation hints and examples.</a:t>
            </a:r>
          </a:p>
          <a:p>
            <a:pPr lvl="1"/>
            <a:r>
              <a:rPr lang="en-IN" dirty="0"/>
              <a:t>Over 20 years ago the iconic computer science book </a:t>
            </a:r>
            <a:r>
              <a:rPr lang="en-IN" dirty="0">
                <a:hlinkClick r:id="rId2"/>
              </a:rPr>
              <a:t>Design Patterns: Elements of Reusable Object-Oriented Software</a:t>
            </a:r>
            <a:r>
              <a:rPr lang="en-IN" dirty="0"/>
              <a:t> was first published and still continues to be the </a:t>
            </a:r>
            <a:r>
              <a:rPr lang="en-IN" dirty="0">
                <a:hlinkClick r:id="rId2"/>
              </a:rPr>
              <a:t>best seller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four authors of the book: Erich Gamma, Richard Helm, Ralph Johnson, and John </a:t>
            </a:r>
            <a:r>
              <a:rPr lang="en-IN" dirty="0" smtClean="0"/>
              <a:t>V </a:t>
            </a:r>
            <a:r>
              <a:rPr lang="en-IN" dirty="0" err="1" smtClean="0"/>
              <a:t>lissides</a:t>
            </a:r>
            <a:r>
              <a:rPr lang="en-IN" dirty="0"/>
              <a:t>, have since been dubbed </a:t>
            </a:r>
            <a:r>
              <a:rPr lang="en-IN" b="1" dirty="0"/>
              <a:t>The Gang of Four</a:t>
            </a:r>
            <a:r>
              <a:rPr lang="en-IN" dirty="0"/>
              <a:t>. In technology circles, you’ll often see this nicknamed shorted to </a:t>
            </a:r>
            <a:r>
              <a:rPr lang="en-IN" dirty="0" err="1"/>
              <a:t>GoF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1026728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Design Patterns in Application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2"/>
            <a:ext cx="10038677" cy="35089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Which </a:t>
            </a:r>
            <a:r>
              <a:rPr lang="en-IN" dirty="0">
                <a:hlinkClick r:id="rId2"/>
              </a:rPr>
              <a:t>architectural</a:t>
            </a:r>
            <a:r>
              <a:rPr lang="en-IN" dirty="0"/>
              <a:t> to follow from MVC/MVP/MVVM/</a:t>
            </a:r>
            <a:r>
              <a:rPr lang="en-IN" dirty="0" err="1"/>
              <a:t>Redux</a:t>
            </a:r>
            <a:r>
              <a:rPr lang="en-IN" dirty="0"/>
              <a:t> etc. when creating a new module or application?</a:t>
            </a:r>
          </a:p>
          <a:p>
            <a:r>
              <a:rPr lang="en-IN" dirty="0"/>
              <a:t>Do you need to use a design pattern while instantiating the class? How will you choose from Singleton/Factory/Builder etc. based on your requirement?</a:t>
            </a:r>
          </a:p>
          <a:p>
            <a:r>
              <a:rPr lang="en-IN" dirty="0"/>
              <a:t>What design pattern you will need while making up the object Adopter/Bridge/Composite or something else?</a:t>
            </a:r>
          </a:p>
          <a:p>
            <a:r>
              <a:rPr lang="en-IN" dirty="0"/>
              <a:t>How will you properly set up the relation between objects based on your requirements? Will you use Command/Iterator/Observer or something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3" y="762000"/>
            <a:ext cx="9366325" cy="1143000"/>
          </a:xfrm>
        </p:spPr>
        <p:txBody>
          <a:bodyPr>
            <a:normAutofit/>
          </a:bodyPr>
          <a:lstStyle/>
          <a:p>
            <a:r>
              <a:rPr lang="en-IN" b="1" dirty="0"/>
              <a:t>Types of </a:t>
            </a:r>
            <a:r>
              <a:rPr lang="en-IN" b="1" dirty="0">
                <a:hlinkClick r:id="rId2"/>
              </a:rPr>
              <a:t>Design </a:t>
            </a:r>
            <a:r>
              <a:rPr lang="en-IN" b="1" dirty="0" smtClean="0">
                <a:hlinkClick r:id="rId2"/>
              </a:rPr>
              <a:t>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3" y="2027508"/>
            <a:ext cx="5238077" cy="3508977"/>
          </a:xfrm>
        </p:spPr>
        <p:txBody>
          <a:bodyPr/>
          <a:lstStyle/>
          <a:p>
            <a:r>
              <a:rPr lang="en-IN" dirty="0"/>
              <a:t>There are mainly four categories of Design patterns in mobile applications.</a:t>
            </a:r>
          </a:p>
          <a:p>
            <a:pPr lvl="1"/>
            <a:r>
              <a:rPr lang="en-IN" dirty="0">
                <a:hlinkClick r:id="rId3"/>
              </a:rPr>
              <a:t>Architecture</a:t>
            </a:r>
            <a:endParaRPr lang="en-IN" dirty="0"/>
          </a:p>
          <a:p>
            <a:pPr lvl="1"/>
            <a:r>
              <a:rPr lang="en-IN" dirty="0"/>
              <a:t>Creational</a:t>
            </a:r>
          </a:p>
          <a:p>
            <a:pPr lvl="1"/>
            <a:r>
              <a:rPr lang="en-IN" dirty="0"/>
              <a:t>Structural</a:t>
            </a:r>
          </a:p>
          <a:p>
            <a:pPr lvl="1"/>
            <a:r>
              <a:rPr lang="en-IN" dirty="0" err="1"/>
              <a:t>Behavioral</a:t>
            </a:r>
            <a:endParaRPr lang="en-IN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2" descr="Types of Design Pattern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6476421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52400"/>
            <a:ext cx="9366325" cy="1143000"/>
          </a:xfrm>
        </p:spPr>
        <p:txBody>
          <a:bodyPr>
            <a:normAutofit/>
          </a:bodyPr>
          <a:lstStyle/>
          <a:p>
            <a:r>
              <a:rPr lang="en-IN" b="1" dirty="0">
                <a:hlinkClick r:id="rId2"/>
              </a:rPr>
              <a:t>Architecture Design </a:t>
            </a:r>
            <a:r>
              <a:rPr lang="en-IN" b="1" dirty="0" smtClean="0">
                <a:hlinkClick r:id="rId2"/>
              </a:rPr>
              <a:t>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82" y="1371600"/>
            <a:ext cx="10820400" cy="3508977"/>
          </a:xfrm>
        </p:spPr>
        <p:txBody>
          <a:bodyPr>
            <a:noAutofit/>
          </a:bodyPr>
          <a:lstStyle/>
          <a:p>
            <a:r>
              <a:rPr lang="en-IN" sz="2000" dirty="0"/>
              <a:t>Architecture design patterns deal with the architecture of application or module.</a:t>
            </a:r>
          </a:p>
          <a:p>
            <a:r>
              <a:rPr lang="en-IN" sz="2000" dirty="0">
                <a:hlinkClick r:id="rId2"/>
              </a:rPr>
              <a:t>Architecture design patterns</a:t>
            </a:r>
            <a:r>
              <a:rPr lang="en-IN" sz="2000" dirty="0"/>
              <a:t> have focused on the architecture of the application and how responsibilities between different modules/components can be defined based on requirements.</a:t>
            </a:r>
          </a:p>
          <a:p>
            <a:r>
              <a:rPr lang="en-IN" sz="2000" dirty="0"/>
              <a:t>Below are the types of </a:t>
            </a:r>
            <a:r>
              <a:rPr lang="en-IN" sz="2000" dirty="0">
                <a:hlinkClick r:id="rId2"/>
              </a:rPr>
              <a:t>architecture design patterns</a:t>
            </a:r>
            <a:r>
              <a:rPr lang="en-IN" sz="2000" dirty="0"/>
              <a:t> used for building UI applications. :</a:t>
            </a:r>
          </a:p>
          <a:p>
            <a:pPr lvl="1"/>
            <a:r>
              <a:rPr lang="en-IN" sz="1800" b="1" dirty="0"/>
              <a:t>Model View Controller</a:t>
            </a:r>
            <a:r>
              <a:rPr lang="en-IN" sz="1800" dirty="0"/>
              <a:t> (MVC): It divides the application into three separate entities Data model, View or UI, and Controller.</a:t>
            </a:r>
          </a:p>
          <a:p>
            <a:pPr lvl="1"/>
            <a:r>
              <a:rPr lang="en-IN" sz="1800" b="1" dirty="0"/>
              <a:t>Model View Presenter</a:t>
            </a:r>
            <a:r>
              <a:rPr lang="en-IN" sz="1800" dirty="0"/>
              <a:t> (MVP): Unlike MVC, all the presentation logic moves to the presenter.</a:t>
            </a:r>
          </a:p>
          <a:p>
            <a:pPr lvl="1"/>
            <a:r>
              <a:rPr lang="en-IN" sz="1800" b="1" dirty="0"/>
              <a:t>Model View View-Model</a:t>
            </a:r>
            <a:r>
              <a:rPr lang="en-IN" sz="1800" dirty="0"/>
              <a:t> (MVVM): View model is responsible for exposing the data objects from the model in such a way that objects are easily managed and presented. </a:t>
            </a:r>
          </a:p>
          <a:p>
            <a:pPr lvl="1"/>
            <a:r>
              <a:rPr lang="en-IN" sz="1800" b="1" dirty="0"/>
              <a:t>VIPER</a:t>
            </a:r>
            <a:r>
              <a:rPr lang="en-IN" sz="1800" dirty="0"/>
              <a:t>: This design pattern implements the </a:t>
            </a:r>
            <a:r>
              <a:rPr lang="en-IN" sz="1800" b="1" i="1" dirty="0"/>
              <a:t>separation of concern</a:t>
            </a:r>
            <a:r>
              <a:rPr lang="en-IN" sz="1800" dirty="0"/>
              <a:t> paradigm and makes the application structure more modular</a:t>
            </a:r>
          </a:p>
          <a:p>
            <a:pPr lvl="1"/>
            <a:r>
              <a:rPr lang="en-IN" sz="1800" b="1" dirty="0" err="1"/>
              <a:t>Redux</a:t>
            </a:r>
            <a:r>
              <a:rPr lang="en-IN" sz="1800" dirty="0"/>
              <a:t>: In </a:t>
            </a:r>
            <a:r>
              <a:rPr lang="en-IN" sz="1800" dirty="0" err="1"/>
              <a:t>Redux</a:t>
            </a:r>
            <a:r>
              <a:rPr lang="en-IN" sz="1800" dirty="0"/>
              <a:t> all of your app’s state lives in one container. The only way to change the state is to create a new state based on the current state and a requested change</a:t>
            </a:r>
            <a:r>
              <a:rPr lang="en-I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29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signing the Architecture of Your Mobile Product: 4 Patterns To Choose  Among | by Alexey Pelyk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1038112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52400"/>
            <a:ext cx="9366325" cy="1143000"/>
          </a:xfrm>
        </p:spPr>
        <p:txBody>
          <a:bodyPr>
            <a:normAutofit/>
          </a:bodyPr>
          <a:lstStyle/>
          <a:p>
            <a:r>
              <a:rPr lang="en-IN" b="1" dirty="0"/>
              <a:t>Creational </a:t>
            </a:r>
            <a:r>
              <a:rPr lang="en-IN" b="1" dirty="0" smtClean="0"/>
              <a:t>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668000" cy="3508977"/>
          </a:xfrm>
        </p:spPr>
        <p:txBody>
          <a:bodyPr>
            <a:noAutofit/>
          </a:bodyPr>
          <a:lstStyle/>
          <a:p>
            <a:r>
              <a:rPr lang="en-IN" sz="1800" dirty="0"/>
              <a:t>Creational design patterns deal with the creation of new objects.</a:t>
            </a:r>
          </a:p>
          <a:p>
            <a:r>
              <a:rPr lang="en-IN" sz="1800" dirty="0"/>
              <a:t>Creational design patterns are composed of two dominant ideas. </a:t>
            </a:r>
            <a:endParaRPr lang="en-IN" sz="1800" dirty="0" smtClean="0"/>
          </a:p>
          <a:p>
            <a:r>
              <a:rPr lang="en-IN" sz="1800" dirty="0" smtClean="0"/>
              <a:t>One </a:t>
            </a:r>
            <a:r>
              <a:rPr lang="en-IN" sz="1800" dirty="0"/>
              <a:t>is encapsulating knowledge about which concrete classes the system </a:t>
            </a:r>
            <a:r>
              <a:rPr lang="en-IN" sz="1800" dirty="0" smtClean="0"/>
              <a:t>uses.</a:t>
            </a:r>
          </a:p>
          <a:p>
            <a:r>
              <a:rPr lang="en-IN" sz="1800" dirty="0" smtClean="0"/>
              <a:t>Another </a:t>
            </a:r>
            <a:r>
              <a:rPr lang="en-IN" sz="1800" dirty="0"/>
              <a:t>is hiding how instances of these concrete classes are created and combined.</a:t>
            </a:r>
          </a:p>
          <a:p>
            <a:r>
              <a:rPr lang="en-IN" sz="1800" dirty="0"/>
              <a:t>Below are types of creational design patterns:</a:t>
            </a:r>
          </a:p>
          <a:p>
            <a:pPr lvl="1"/>
            <a:r>
              <a:rPr lang="en-IN" sz="1800" b="1" dirty="0"/>
              <a:t>Builder</a:t>
            </a:r>
            <a:r>
              <a:rPr lang="en-IN" sz="1800" dirty="0"/>
              <a:t>: Creational design pattern used to build the object in steps.</a:t>
            </a:r>
          </a:p>
          <a:p>
            <a:pPr lvl="1"/>
            <a:r>
              <a:rPr lang="en-IN" sz="1800" b="1" dirty="0"/>
              <a:t>Factory Method</a:t>
            </a:r>
            <a:r>
              <a:rPr lang="en-IN" sz="1800" dirty="0"/>
              <a:t>: Define an interface for creating an object, but let the classes which implement the interface decide which class to instantiate.</a:t>
            </a:r>
          </a:p>
          <a:p>
            <a:pPr lvl="1"/>
            <a:r>
              <a:rPr lang="en-IN" sz="1800" b="1" dirty="0"/>
              <a:t>Abstract Factory</a:t>
            </a:r>
            <a:r>
              <a:rPr lang="en-IN" sz="1800" dirty="0"/>
              <a:t>: Provide an interface for creating families of related or dependent objects without specifying their concrete classes</a:t>
            </a:r>
          </a:p>
          <a:p>
            <a:pPr lvl="1"/>
            <a:r>
              <a:rPr lang="en-IN" sz="1800" b="1" dirty="0"/>
              <a:t>Static Factory: </a:t>
            </a:r>
            <a:r>
              <a:rPr lang="en-IN" sz="1800" dirty="0"/>
              <a:t>The static factory method is simply a static method that returns an instance of a class.</a:t>
            </a:r>
          </a:p>
          <a:p>
            <a:pPr lvl="1"/>
            <a:r>
              <a:rPr lang="en-IN" sz="1800" b="1" dirty="0"/>
              <a:t>Singleton</a:t>
            </a:r>
            <a:r>
              <a:rPr lang="en-IN" sz="1800" dirty="0"/>
              <a:t>: Design pattern to provide only a single instance of the class.</a:t>
            </a:r>
          </a:p>
          <a:p>
            <a:pPr lvl="1"/>
            <a:r>
              <a:rPr lang="en-IN" sz="1800" b="1" dirty="0"/>
              <a:t>Prototype: </a:t>
            </a:r>
            <a:r>
              <a:rPr lang="en-IN" sz="1800" dirty="0"/>
              <a:t>Prototype means making a </a:t>
            </a:r>
            <a:r>
              <a:rPr lang="en-IN" sz="1800" dirty="0" err="1"/>
              <a:t>clone.In</a:t>
            </a:r>
            <a:r>
              <a:rPr lang="en-IN" sz="1800" dirty="0"/>
              <a:t> this design pattern instead of making new objects we clone already created objects of the same </a:t>
            </a:r>
            <a:r>
              <a:rPr lang="en-IN" sz="1800" dirty="0" smtClean="0"/>
              <a:t>properties.</a:t>
            </a:r>
            <a:endParaRPr lang="en-I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46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-571500"/>
            <a:ext cx="9366325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Structural </a:t>
            </a:r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Patterns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10972800" cy="3508977"/>
          </a:xfrm>
        </p:spPr>
        <p:txBody>
          <a:bodyPr>
            <a:noAutofit/>
          </a:bodyPr>
          <a:lstStyle/>
          <a:p>
            <a:r>
              <a:rPr lang="en-IN" sz="1800" dirty="0"/>
              <a:t>Structural design patterns deal with the makeup of actual objects itself.</a:t>
            </a:r>
          </a:p>
          <a:p>
            <a:r>
              <a:rPr lang="en-IN" sz="1800" dirty="0"/>
              <a:t>Structural design patterns focus on, how the classes inherit from each other and how they are composed of other classes. </a:t>
            </a:r>
            <a:endParaRPr lang="en-IN" sz="1800" dirty="0" smtClean="0"/>
          </a:p>
          <a:p>
            <a:r>
              <a:rPr lang="en-IN" sz="1800" dirty="0" smtClean="0"/>
              <a:t>Structural </a:t>
            </a:r>
            <a:r>
              <a:rPr lang="en-IN" sz="1800" dirty="0"/>
              <a:t>patterns use inheritance to compose interface or implementations.</a:t>
            </a:r>
          </a:p>
          <a:p>
            <a:r>
              <a:rPr lang="en-IN" sz="1800" dirty="0"/>
              <a:t>Below are types of structural design patterns:</a:t>
            </a:r>
          </a:p>
          <a:p>
            <a:pPr lvl="1"/>
            <a:r>
              <a:rPr lang="en-IN" sz="1800" b="1" dirty="0"/>
              <a:t>Adapter</a:t>
            </a:r>
            <a:r>
              <a:rPr lang="en-IN" sz="1800" dirty="0"/>
              <a:t>: Convert the interface of a class into another interface clients expect. </a:t>
            </a:r>
            <a:r>
              <a:rPr lang="en-IN" sz="1800" dirty="0" smtClean="0"/>
              <a:t>An </a:t>
            </a:r>
            <a:r>
              <a:rPr lang="en-IN" sz="1800" dirty="0"/>
              <a:t>adapter lets classes work together that couldn’t otherwise because of incompatible interfaces.</a:t>
            </a:r>
          </a:p>
          <a:p>
            <a:pPr lvl="1"/>
            <a:r>
              <a:rPr lang="en-IN" sz="1800" b="1" dirty="0"/>
              <a:t>Bridge</a:t>
            </a:r>
            <a:r>
              <a:rPr lang="en-IN" sz="1800" dirty="0"/>
              <a:t>: Decouple an abstraction from its implementation so that the two can vary independently.</a:t>
            </a:r>
          </a:p>
          <a:p>
            <a:pPr lvl="1"/>
            <a:r>
              <a:rPr lang="en-IN" sz="1800" b="1" dirty="0"/>
              <a:t>Composite</a:t>
            </a:r>
            <a:r>
              <a:rPr lang="en-IN" sz="1800" dirty="0"/>
              <a:t>: Compose objects into tree structures to represent part-whole hierarchies. Composite lets clients treat individual objects and compositions of objects in the same way.</a:t>
            </a:r>
          </a:p>
          <a:p>
            <a:pPr lvl="1"/>
            <a:r>
              <a:rPr lang="en-IN" sz="1800" b="1" dirty="0"/>
              <a:t>Decorator</a:t>
            </a:r>
            <a:r>
              <a:rPr lang="en-IN" sz="1800" dirty="0"/>
              <a:t>: Attach additional responsibilities to an object dynamically. Decorators provide a flexible alternative to </a:t>
            </a:r>
            <a:r>
              <a:rPr lang="en-IN" sz="1800" dirty="0" err="1"/>
              <a:t>subclassing</a:t>
            </a:r>
            <a:r>
              <a:rPr lang="en-IN" sz="1800" dirty="0"/>
              <a:t> for extending functionality. </a:t>
            </a:r>
          </a:p>
          <a:p>
            <a:pPr lvl="1"/>
            <a:r>
              <a:rPr lang="en-IN" sz="1800" b="1" dirty="0"/>
              <a:t>Facade</a:t>
            </a:r>
            <a:r>
              <a:rPr lang="en-IN" sz="1800" dirty="0"/>
              <a:t>: Provide a unified interface to a set of interfaces in a subsystem. Facade defines a higher-level interface that makes the subsystem easier to use. </a:t>
            </a:r>
          </a:p>
          <a:p>
            <a:pPr lvl="1"/>
            <a:r>
              <a:rPr lang="en-IN" sz="1800" b="1" dirty="0"/>
              <a:t>Flyweight</a:t>
            </a:r>
            <a:r>
              <a:rPr lang="en-IN" sz="1800" dirty="0"/>
              <a:t>: Use sharing to support large numbers of fine-grained objects efficiently. </a:t>
            </a:r>
          </a:p>
          <a:p>
            <a:pPr lvl="1"/>
            <a:r>
              <a:rPr lang="en-IN" sz="1800" b="1" dirty="0"/>
              <a:t>Proxy</a:t>
            </a:r>
            <a:r>
              <a:rPr lang="en-IN" sz="1800" dirty="0"/>
              <a:t>: Provide a surrogate or placeholder for another object to control access to it. </a:t>
            </a:r>
          </a:p>
          <a:p>
            <a:pPr marL="6858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918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9366325" cy="1143000"/>
          </a:xfrm>
        </p:spPr>
        <p:txBody>
          <a:bodyPr>
            <a:normAutofit/>
          </a:bodyPr>
          <a:lstStyle/>
          <a:p>
            <a:r>
              <a:rPr lang="en-IN" b="1" dirty="0" err="1"/>
              <a:t>Behavioral</a:t>
            </a:r>
            <a:r>
              <a:rPr lang="en-IN" b="1" dirty="0"/>
              <a:t> </a:t>
            </a:r>
            <a:r>
              <a:rPr lang="en-IN" b="1" dirty="0" smtClean="0"/>
              <a:t>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8" y="990600"/>
            <a:ext cx="10806952" cy="3508977"/>
          </a:xfrm>
        </p:spPr>
        <p:txBody>
          <a:bodyPr>
            <a:noAutofit/>
          </a:bodyPr>
          <a:lstStyle/>
          <a:p>
            <a:r>
              <a:rPr lang="en-IN" sz="2000" dirty="0" err="1"/>
              <a:t>Behavioral</a:t>
            </a:r>
            <a:r>
              <a:rPr lang="en-IN" sz="2000" dirty="0"/>
              <a:t> design patterns deal with how objects relate to each other.</a:t>
            </a:r>
          </a:p>
          <a:p>
            <a:r>
              <a:rPr lang="en-IN" sz="2000" dirty="0" err="1"/>
              <a:t>Behavioral</a:t>
            </a:r>
            <a:r>
              <a:rPr lang="en-IN" sz="2000" dirty="0"/>
              <a:t> design patterns have focused on the assignment of responsibilities between objects, or, encapsulating </a:t>
            </a:r>
            <a:r>
              <a:rPr lang="en-IN" sz="2000" dirty="0" err="1"/>
              <a:t>behavior</a:t>
            </a:r>
            <a:r>
              <a:rPr lang="en-IN" sz="2000" dirty="0"/>
              <a:t> in an object and delegating requests to it.</a:t>
            </a:r>
          </a:p>
          <a:p>
            <a:r>
              <a:rPr lang="en-IN" sz="2000" dirty="0"/>
              <a:t>Below are types of </a:t>
            </a:r>
            <a:r>
              <a:rPr lang="en-IN" sz="2000" dirty="0" err="1"/>
              <a:t>behavioral</a:t>
            </a:r>
            <a:r>
              <a:rPr lang="en-IN" sz="2000" dirty="0"/>
              <a:t> design patterns:</a:t>
            </a:r>
          </a:p>
          <a:p>
            <a:pPr lvl="1"/>
            <a:r>
              <a:rPr lang="en-IN" sz="1800" b="1" dirty="0"/>
              <a:t>Command</a:t>
            </a:r>
            <a:r>
              <a:rPr lang="en-IN" sz="1800" dirty="0"/>
              <a:t>: Encapsulate a request as an object, thereby letting you parameterize clients with different requests, queue or log requests, and support undoable operations.</a:t>
            </a:r>
          </a:p>
          <a:p>
            <a:pPr lvl="1"/>
            <a:r>
              <a:rPr lang="en-IN" sz="1800" b="1" dirty="0"/>
              <a:t>Iterator</a:t>
            </a:r>
            <a:r>
              <a:rPr lang="en-IN" sz="1800" dirty="0"/>
              <a:t>: Provide a way to access the elements of an aggregate object sequentially without exposing its underlying representation.</a:t>
            </a:r>
          </a:p>
          <a:p>
            <a:pPr lvl="1"/>
            <a:r>
              <a:rPr lang="en-IN" sz="1800" b="1" dirty="0"/>
              <a:t>Observer</a:t>
            </a:r>
            <a:r>
              <a:rPr lang="en-IN" sz="1800" dirty="0"/>
              <a:t>: Define a one-to-many dependency between objects so that when one object changes state, all its dependents are notified and updated automatically. </a:t>
            </a:r>
          </a:p>
          <a:p>
            <a:pPr lvl="1"/>
            <a:r>
              <a:rPr lang="en-IN" sz="1800" b="1" dirty="0"/>
              <a:t>State/ Objects for States</a:t>
            </a:r>
            <a:r>
              <a:rPr lang="en-IN" sz="1800" dirty="0"/>
              <a:t>: Allow an object to alter its </a:t>
            </a:r>
            <a:r>
              <a:rPr lang="en-IN" sz="1800" dirty="0" err="1"/>
              <a:t>behavior</a:t>
            </a:r>
            <a:r>
              <a:rPr lang="en-IN" sz="1800" dirty="0"/>
              <a:t> when it’s internal state changes. The object will appear to change its class.</a:t>
            </a:r>
          </a:p>
          <a:p>
            <a:pPr lvl="1"/>
            <a:r>
              <a:rPr lang="en-IN" sz="1800" b="1" dirty="0"/>
              <a:t>Template</a:t>
            </a:r>
            <a:r>
              <a:rPr lang="en-IN" sz="1800" dirty="0"/>
              <a:t>: Template Method lets subclasses redefine certain steps of an algorithm without changing the algorithm’s structure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0454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209</TotalTime>
  <Words>510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Austin</vt:lpstr>
      <vt:lpstr>PowerPoint Presentation</vt:lpstr>
      <vt:lpstr>Why Design Pattern? </vt:lpstr>
      <vt:lpstr>Design Patterns in Application Development</vt:lpstr>
      <vt:lpstr>Types of Design Patterns</vt:lpstr>
      <vt:lpstr>Architecture Design Patterns</vt:lpstr>
      <vt:lpstr>PowerPoint Presentation</vt:lpstr>
      <vt:lpstr>Creational Patterns</vt:lpstr>
      <vt:lpstr>Structural Patterns</vt:lpstr>
      <vt:lpstr>Behavioral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applications with web access capabilities</dc:title>
  <dc:creator>Senthil</dc:creator>
  <cp:lastModifiedBy>Gopi</cp:lastModifiedBy>
  <cp:revision>16</cp:revision>
  <dcterms:created xsi:type="dcterms:W3CDTF">2006-08-16T00:00:00Z</dcterms:created>
  <dcterms:modified xsi:type="dcterms:W3CDTF">2021-10-21T06:39:35Z</dcterms:modified>
</cp:coreProperties>
</file>