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305" r:id="rId3"/>
    <p:sldId id="258" r:id="rId4"/>
    <p:sldId id="259" r:id="rId5"/>
    <p:sldId id="257" r:id="rId6"/>
    <p:sldId id="260" r:id="rId7"/>
    <p:sldId id="261" r:id="rId8"/>
    <p:sldId id="273" r:id="rId9"/>
    <p:sldId id="263" r:id="rId10"/>
    <p:sldId id="269" r:id="rId11"/>
    <p:sldId id="270" r:id="rId12"/>
    <p:sldId id="264" r:id="rId13"/>
    <p:sldId id="265" r:id="rId14"/>
    <p:sldId id="303" r:id="rId15"/>
    <p:sldId id="304" r:id="rId16"/>
    <p:sldId id="266" r:id="rId17"/>
    <p:sldId id="301" r:id="rId18"/>
    <p:sldId id="300"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69" d="100"/>
          <a:sy n="69" d="100"/>
        </p:scale>
        <p:origin x="6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88B46-7A97-42BB-873B-9664C100BD15}" type="doc">
      <dgm:prSet loTypeId="urn:microsoft.com/office/officeart/2008/layout/VerticalCurvedList" loCatId="list" qsTypeId="urn:microsoft.com/office/officeart/2005/8/quickstyle/simple1" qsCatId="simple" csTypeId="urn:microsoft.com/office/officeart/2005/8/colors/accent6_1" csCatId="accent6" phldr="1"/>
      <dgm:spPr/>
      <dgm:t>
        <a:bodyPr/>
        <a:lstStyle/>
        <a:p>
          <a:endParaRPr lang="en-US"/>
        </a:p>
      </dgm:t>
    </dgm:pt>
    <dgm:pt modelId="{E85A8267-133A-4455-9FFA-2D490540DA66}">
      <dgm:prSet custT="1"/>
      <dgm:spPr/>
      <dgm:t>
        <a:bodyPr/>
        <a:lstStyle/>
        <a:p>
          <a:r>
            <a:rPr lang="en-CA" sz="2800" dirty="0"/>
            <a:t>Project Manager - Kenta Shirakura</a:t>
          </a:r>
        </a:p>
        <a:p>
          <a:r>
            <a:rPr lang="en-CA" sz="1800" dirty="0"/>
            <a:t>Bachelor in Business, 3 years of experience in managing IT project</a:t>
          </a:r>
          <a:endParaRPr lang="en-US" sz="1200" dirty="0"/>
        </a:p>
      </dgm:t>
    </dgm:pt>
    <dgm:pt modelId="{80BE8944-2A2A-4D46-92E4-5912272CC3F9}" type="parTrans" cxnId="{319907C7-C4B8-4945-A517-E9DE35BB6BF1}">
      <dgm:prSet/>
      <dgm:spPr/>
      <dgm:t>
        <a:bodyPr/>
        <a:lstStyle/>
        <a:p>
          <a:endParaRPr lang="en-US"/>
        </a:p>
      </dgm:t>
    </dgm:pt>
    <dgm:pt modelId="{EDC7AB63-E431-4875-A8D2-0CB39AD5BDFF}" type="sibTrans" cxnId="{319907C7-C4B8-4945-A517-E9DE35BB6BF1}">
      <dgm:prSet/>
      <dgm:spPr/>
      <dgm:t>
        <a:bodyPr/>
        <a:lstStyle/>
        <a:p>
          <a:endParaRPr lang="en-US"/>
        </a:p>
      </dgm:t>
    </dgm:pt>
    <dgm:pt modelId="{78F1400A-4721-4CD7-81FD-A8747761D4A4}">
      <dgm:prSet custT="1"/>
      <dgm:spPr/>
      <dgm:t>
        <a:bodyPr/>
        <a:lstStyle/>
        <a:p>
          <a:r>
            <a:rPr lang="en-CA" sz="2800" dirty="0"/>
            <a:t>Business Analyst – Trisha Sharma</a:t>
          </a:r>
        </a:p>
        <a:p>
          <a:r>
            <a:rPr lang="en-CA" sz="1800" dirty="0"/>
            <a:t>Bachelor in Business, 5 years of experience in analyzing businesses of diverse portfolio</a:t>
          </a:r>
          <a:endParaRPr lang="en-US" sz="1800" dirty="0"/>
        </a:p>
      </dgm:t>
    </dgm:pt>
    <dgm:pt modelId="{9E537AE9-51F3-4A25-940E-DA5EE0DFC3C4}" type="parTrans" cxnId="{AC131220-ADE6-4C64-BC8A-B454C991DB2F}">
      <dgm:prSet/>
      <dgm:spPr/>
      <dgm:t>
        <a:bodyPr/>
        <a:lstStyle/>
        <a:p>
          <a:endParaRPr lang="en-US"/>
        </a:p>
      </dgm:t>
    </dgm:pt>
    <dgm:pt modelId="{C0B2325D-7A97-48A3-ABA2-5B30A4BB2B16}" type="sibTrans" cxnId="{AC131220-ADE6-4C64-BC8A-B454C991DB2F}">
      <dgm:prSet/>
      <dgm:spPr/>
      <dgm:t>
        <a:bodyPr/>
        <a:lstStyle/>
        <a:p>
          <a:endParaRPr lang="en-US"/>
        </a:p>
      </dgm:t>
    </dgm:pt>
    <dgm:pt modelId="{C01B644E-0756-4907-B4C0-507468456C20}">
      <dgm:prSet custT="1"/>
      <dgm:spPr/>
      <dgm:t>
        <a:bodyPr/>
        <a:lstStyle/>
        <a:p>
          <a:pPr marL="0" lvl="0" algn="l" defTabSz="1244600">
            <a:lnSpc>
              <a:spcPct val="90000"/>
            </a:lnSpc>
            <a:spcBef>
              <a:spcPct val="0"/>
            </a:spcBef>
            <a:spcAft>
              <a:spcPct val="35000"/>
            </a:spcAft>
            <a:buNone/>
          </a:pPr>
          <a:r>
            <a:rPr lang="en-CA" sz="2800" kern="1200" dirty="0"/>
            <a:t>Data Analyst - Matias Contreras</a:t>
          </a:r>
        </a:p>
        <a:p>
          <a:pPr marL="0" lvl="0" algn="l" defTabSz="1244600">
            <a:lnSpc>
              <a:spcPct val="90000"/>
            </a:lnSpc>
            <a:spcBef>
              <a:spcPct val="0"/>
            </a:spcBef>
            <a:spcAft>
              <a:spcPct val="35000"/>
            </a:spcAft>
            <a:buNone/>
          </a:pPr>
          <a:r>
            <a:rPr lang="en-CA" sz="1800" kern="1200" dirty="0">
              <a:solidFill>
                <a:srgbClr val="000000">
                  <a:hueOff val="0"/>
                  <a:satOff val="0"/>
                  <a:lumOff val="0"/>
                  <a:alphaOff val="0"/>
                </a:srgbClr>
              </a:solidFill>
              <a:latin typeface="Dante"/>
              <a:ea typeface="+mn-ea"/>
              <a:cs typeface="+mn-cs"/>
            </a:rPr>
            <a:t>Bachelor in Data Science, 4 years of experience providing solutions to our clients</a:t>
          </a:r>
          <a:endParaRPr lang="en-US" sz="1800" kern="1200" dirty="0">
            <a:solidFill>
              <a:srgbClr val="000000">
                <a:hueOff val="0"/>
                <a:satOff val="0"/>
                <a:lumOff val="0"/>
                <a:alphaOff val="0"/>
              </a:srgbClr>
            </a:solidFill>
            <a:latin typeface="Dante"/>
            <a:ea typeface="+mn-ea"/>
            <a:cs typeface="+mn-cs"/>
          </a:endParaRPr>
        </a:p>
      </dgm:t>
    </dgm:pt>
    <dgm:pt modelId="{7C477E32-8448-4915-8D76-129A3FA81D5B}" type="parTrans" cxnId="{409BE7DA-BB1F-4DB4-A999-8C6C02AE2B50}">
      <dgm:prSet/>
      <dgm:spPr/>
      <dgm:t>
        <a:bodyPr/>
        <a:lstStyle/>
        <a:p>
          <a:endParaRPr lang="en-US"/>
        </a:p>
      </dgm:t>
    </dgm:pt>
    <dgm:pt modelId="{FD999750-CD75-4119-9ED6-AF56E42E3380}" type="sibTrans" cxnId="{409BE7DA-BB1F-4DB4-A999-8C6C02AE2B50}">
      <dgm:prSet/>
      <dgm:spPr/>
      <dgm:t>
        <a:bodyPr/>
        <a:lstStyle/>
        <a:p>
          <a:endParaRPr lang="en-US"/>
        </a:p>
      </dgm:t>
    </dgm:pt>
    <dgm:pt modelId="{1ED298C8-19CB-4183-B3B9-F0D7D065679D}">
      <dgm:prSet custT="1"/>
      <dgm:spPr/>
      <dgm:t>
        <a:bodyPr/>
        <a:lstStyle/>
        <a:p>
          <a:pPr marL="0" lvl="0" algn="l" defTabSz="1244600">
            <a:lnSpc>
              <a:spcPct val="90000"/>
            </a:lnSpc>
            <a:spcBef>
              <a:spcPct val="0"/>
            </a:spcBef>
            <a:spcAft>
              <a:spcPct val="35000"/>
            </a:spcAft>
            <a:buNone/>
          </a:pPr>
          <a:r>
            <a:rPr lang="en-CA" sz="2800" kern="1200" dirty="0"/>
            <a:t>Developer - Pallavi Bhardwaj</a:t>
          </a:r>
        </a:p>
        <a:p>
          <a:pPr marL="0" lvl="0" algn="l" defTabSz="1244600">
            <a:lnSpc>
              <a:spcPct val="90000"/>
            </a:lnSpc>
            <a:spcBef>
              <a:spcPct val="0"/>
            </a:spcBef>
            <a:spcAft>
              <a:spcPct val="35000"/>
            </a:spcAft>
            <a:buNone/>
          </a:pPr>
          <a:r>
            <a:rPr lang="en-CA" sz="1800" kern="1200" dirty="0">
              <a:solidFill>
                <a:srgbClr val="000000">
                  <a:hueOff val="0"/>
                  <a:satOff val="0"/>
                  <a:lumOff val="0"/>
                  <a:alphaOff val="0"/>
                </a:srgbClr>
              </a:solidFill>
              <a:latin typeface="Dante"/>
              <a:ea typeface="+mn-ea"/>
              <a:cs typeface="+mn-cs"/>
            </a:rPr>
            <a:t>Bachelor in Computer Science, 6 years of experience developing web applications </a:t>
          </a:r>
          <a:endParaRPr lang="en-US" sz="1800" kern="1200" dirty="0">
            <a:solidFill>
              <a:srgbClr val="000000">
                <a:hueOff val="0"/>
                <a:satOff val="0"/>
                <a:lumOff val="0"/>
                <a:alphaOff val="0"/>
              </a:srgbClr>
            </a:solidFill>
            <a:latin typeface="Dante"/>
            <a:ea typeface="+mn-ea"/>
            <a:cs typeface="+mn-cs"/>
          </a:endParaRPr>
        </a:p>
      </dgm:t>
    </dgm:pt>
    <dgm:pt modelId="{5E62E561-17D3-44A3-864E-899EA939F7E6}" type="parTrans" cxnId="{2B580B3B-E444-4FCD-B644-75699972E2C6}">
      <dgm:prSet/>
      <dgm:spPr/>
      <dgm:t>
        <a:bodyPr/>
        <a:lstStyle/>
        <a:p>
          <a:endParaRPr lang="en-US"/>
        </a:p>
      </dgm:t>
    </dgm:pt>
    <dgm:pt modelId="{8D2F49CB-D2A9-47B4-8681-793DDC204E77}" type="sibTrans" cxnId="{2B580B3B-E444-4FCD-B644-75699972E2C6}">
      <dgm:prSet/>
      <dgm:spPr/>
      <dgm:t>
        <a:bodyPr/>
        <a:lstStyle/>
        <a:p>
          <a:endParaRPr lang="en-US"/>
        </a:p>
      </dgm:t>
    </dgm:pt>
    <dgm:pt modelId="{F85A55DC-EC5F-4DC6-986F-7D77F835C454}" type="pres">
      <dgm:prSet presAssocID="{B3988B46-7A97-42BB-873B-9664C100BD15}" presName="Name0" presStyleCnt="0">
        <dgm:presLayoutVars>
          <dgm:chMax val="7"/>
          <dgm:chPref val="7"/>
          <dgm:dir/>
        </dgm:presLayoutVars>
      </dgm:prSet>
      <dgm:spPr/>
    </dgm:pt>
    <dgm:pt modelId="{46C4715E-2B49-4BEB-8353-A702D38F7B74}" type="pres">
      <dgm:prSet presAssocID="{B3988B46-7A97-42BB-873B-9664C100BD15}" presName="Name1" presStyleCnt="0"/>
      <dgm:spPr/>
    </dgm:pt>
    <dgm:pt modelId="{F37667E6-DDEB-4880-9A46-0229E9E8372C}" type="pres">
      <dgm:prSet presAssocID="{B3988B46-7A97-42BB-873B-9664C100BD15}" presName="cycle" presStyleCnt="0"/>
      <dgm:spPr/>
    </dgm:pt>
    <dgm:pt modelId="{A44EA59B-7EA2-49E4-AF1B-0042315C06D4}" type="pres">
      <dgm:prSet presAssocID="{B3988B46-7A97-42BB-873B-9664C100BD15}" presName="srcNode" presStyleLbl="node1" presStyleIdx="0" presStyleCnt="4"/>
      <dgm:spPr/>
    </dgm:pt>
    <dgm:pt modelId="{620B9359-AA58-4744-94C0-BBE696D0131D}" type="pres">
      <dgm:prSet presAssocID="{B3988B46-7A97-42BB-873B-9664C100BD15}" presName="conn" presStyleLbl="parChTrans1D2" presStyleIdx="0" presStyleCnt="1"/>
      <dgm:spPr/>
    </dgm:pt>
    <dgm:pt modelId="{E9FAB4E6-47D1-47F1-A635-BB03F99511BF}" type="pres">
      <dgm:prSet presAssocID="{B3988B46-7A97-42BB-873B-9664C100BD15}" presName="extraNode" presStyleLbl="node1" presStyleIdx="0" presStyleCnt="4"/>
      <dgm:spPr/>
    </dgm:pt>
    <dgm:pt modelId="{B9AE10F1-D65C-4956-81D1-21EBA4B7D1B8}" type="pres">
      <dgm:prSet presAssocID="{B3988B46-7A97-42BB-873B-9664C100BD15}" presName="dstNode" presStyleLbl="node1" presStyleIdx="0" presStyleCnt="4"/>
      <dgm:spPr/>
    </dgm:pt>
    <dgm:pt modelId="{F8268058-09EB-42D4-A9C6-D5EBD422B5E1}" type="pres">
      <dgm:prSet presAssocID="{E85A8267-133A-4455-9FFA-2D490540DA66}" presName="text_1" presStyleLbl="node1" presStyleIdx="0" presStyleCnt="4" custScaleX="94155" custLinFactNeighborX="246">
        <dgm:presLayoutVars>
          <dgm:bulletEnabled val="1"/>
        </dgm:presLayoutVars>
      </dgm:prSet>
      <dgm:spPr/>
    </dgm:pt>
    <dgm:pt modelId="{28159A9B-8823-43CE-BD42-7B5BA5A3E2AD}" type="pres">
      <dgm:prSet presAssocID="{E85A8267-133A-4455-9FFA-2D490540DA66}" presName="accent_1" presStyleCnt="0"/>
      <dgm:spPr/>
    </dgm:pt>
    <dgm:pt modelId="{9B27BDF6-6EB4-4598-9263-B03A149162CD}" type="pres">
      <dgm:prSet presAssocID="{E85A8267-133A-4455-9FFA-2D490540DA66}" presName="accentRepeatNode" presStyleLbl="solidFgAcc1" presStyleIdx="0" presStyleCnt="4" custScaleX="40108" custScaleY="48073"/>
      <dgm:spPr/>
    </dgm:pt>
    <dgm:pt modelId="{CACA9F53-7B81-4F8D-90BE-53CB1CD1D26C}" type="pres">
      <dgm:prSet presAssocID="{78F1400A-4721-4CD7-81FD-A8747761D4A4}" presName="text_2" presStyleLbl="node1" presStyleIdx="1" presStyleCnt="4" custScaleX="94405" custLinFactNeighborX="256">
        <dgm:presLayoutVars>
          <dgm:bulletEnabled val="1"/>
        </dgm:presLayoutVars>
      </dgm:prSet>
      <dgm:spPr/>
    </dgm:pt>
    <dgm:pt modelId="{B8E4C08A-51F0-400C-9046-1D7335C8042C}" type="pres">
      <dgm:prSet presAssocID="{78F1400A-4721-4CD7-81FD-A8747761D4A4}" presName="accent_2" presStyleCnt="0"/>
      <dgm:spPr/>
    </dgm:pt>
    <dgm:pt modelId="{3F0D01F9-9810-48B0-B5F8-95ED907C5713}" type="pres">
      <dgm:prSet presAssocID="{78F1400A-4721-4CD7-81FD-A8747761D4A4}" presName="accentRepeatNode" presStyleLbl="solidFgAcc1" presStyleIdx="1" presStyleCnt="4" custScaleX="43135" custScaleY="45119"/>
      <dgm:spPr/>
    </dgm:pt>
    <dgm:pt modelId="{777E9AD9-36FC-41D3-8457-399EA9ABE4D2}" type="pres">
      <dgm:prSet presAssocID="{C01B644E-0756-4907-B4C0-507468456C20}" presName="text_3" presStyleLbl="node1" presStyleIdx="2" presStyleCnt="4" custScaleX="93598" custLinFactNeighborX="404" custLinFactNeighborY="10196">
        <dgm:presLayoutVars>
          <dgm:bulletEnabled val="1"/>
        </dgm:presLayoutVars>
      </dgm:prSet>
      <dgm:spPr/>
    </dgm:pt>
    <dgm:pt modelId="{92C423B4-9D28-420A-A263-237D5BD2F011}" type="pres">
      <dgm:prSet presAssocID="{C01B644E-0756-4907-B4C0-507468456C20}" presName="accent_3" presStyleCnt="0"/>
      <dgm:spPr/>
    </dgm:pt>
    <dgm:pt modelId="{D83A7CB3-E680-458E-A87D-C8F5E55CEAE6}" type="pres">
      <dgm:prSet presAssocID="{C01B644E-0756-4907-B4C0-507468456C20}" presName="accentRepeatNode" presStyleLbl="solidFgAcc1" presStyleIdx="2" presStyleCnt="4" custScaleX="44291" custScaleY="40906" custLinFactNeighborX="-7347" custLinFactNeighborY="9041"/>
      <dgm:spPr/>
    </dgm:pt>
    <dgm:pt modelId="{046629BB-9FBC-440E-A5CA-DB39AE9BA3F5}" type="pres">
      <dgm:prSet presAssocID="{1ED298C8-19CB-4183-B3B9-F0D7D065679D}" presName="text_4" presStyleLbl="node1" presStyleIdx="3" presStyleCnt="4" custScaleX="93929" custLinFactNeighborX="368" custLinFactNeighborY="10539">
        <dgm:presLayoutVars>
          <dgm:bulletEnabled val="1"/>
        </dgm:presLayoutVars>
      </dgm:prSet>
      <dgm:spPr/>
    </dgm:pt>
    <dgm:pt modelId="{B4DEB23A-84BD-4550-90BD-409B543F94D2}" type="pres">
      <dgm:prSet presAssocID="{1ED298C8-19CB-4183-B3B9-F0D7D065679D}" presName="accent_4" presStyleCnt="0"/>
      <dgm:spPr/>
    </dgm:pt>
    <dgm:pt modelId="{958C66F9-8ADA-46D7-9298-DD90F21B839A}" type="pres">
      <dgm:prSet presAssocID="{1ED298C8-19CB-4183-B3B9-F0D7D065679D}" presName="accentRepeatNode" presStyleLbl="solidFgAcc1" presStyleIdx="3" presStyleCnt="4" custScaleX="45492" custScaleY="48705" custLinFactNeighborX="-3898" custLinFactNeighborY="9096"/>
      <dgm:spPr/>
    </dgm:pt>
  </dgm:ptLst>
  <dgm:cxnLst>
    <dgm:cxn modelId="{9CFEAA0F-3D40-4EDB-A8EC-42DCC45822D9}" type="presOf" srcId="{78F1400A-4721-4CD7-81FD-A8747761D4A4}" destId="{CACA9F53-7B81-4F8D-90BE-53CB1CD1D26C}" srcOrd="0" destOrd="0" presId="urn:microsoft.com/office/officeart/2008/layout/VerticalCurvedList"/>
    <dgm:cxn modelId="{AC131220-ADE6-4C64-BC8A-B454C991DB2F}" srcId="{B3988B46-7A97-42BB-873B-9664C100BD15}" destId="{78F1400A-4721-4CD7-81FD-A8747761D4A4}" srcOrd="1" destOrd="0" parTransId="{9E537AE9-51F3-4A25-940E-DA5EE0DFC3C4}" sibTransId="{C0B2325D-7A97-48A3-ABA2-5B30A4BB2B16}"/>
    <dgm:cxn modelId="{2B580B3B-E444-4FCD-B644-75699972E2C6}" srcId="{B3988B46-7A97-42BB-873B-9664C100BD15}" destId="{1ED298C8-19CB-4183-B3B9-F0D7D065679D}" srcOrd="3" destOrd="0" parTransId="{5E62E561-17D3-44A3-864E-899EA939F7E6}" sibTransId="{8D2F49CB-D2A9-47B4-8681-793DDC204E77}"/>
    <dgm:cxn modelId="{AFACC983-BA14-44CD-8CA8-326ABE82D861}" type="presOf" srcId="{1ED298C8-19CB-4183-B3B9-F0D7D065679D}" destId="{046629BB-9FBC-440E-A5CA-DB39AE9BA3F5}" srcOrd="0" destOrd="0" presId="urn:microsoft.com/office/officeart/2008/layout/VerticalCurvedList"/>
    <dgm:cxn modelId="{D627C696-3427-4E9F-8558-76C05E57B001}" type="presOf" srcId="{EDC7AB63-E431-4875-A8D2-0CB39AD5BDFF}" destId="{620B9359-AA58-4744-94C0-BBE696D0131D}" srcOrd="0" destOrd="0" presId="urn:microsoft.com/office/officeart/2008/layout/VerticalCurvedList"/>
    <dgm:cxn modelId="{F74D10A0-5507-4DA9-AA7B-67872D790EE8}" type="presOf" srcId="{B3988B46-7A97-42BB-873B-9664C100BD15}" destId="{F85A55DC-EC5F-4DC6-986F-7D77F835C454}" srcOrd="0" destOrd="0" presId="urn:microsoft.com/office/officeart/2008/layout/VerticalCurvedList"/>
    <dgm:cxn modelId="{319907C7-C4B8-4945-A517-E9DE35BB6BF1}" srcId="{B3988B46-7A97-42BB-873B-9664C100BD15}" destId="{E85A8267-133A-4455-9FFA-2D490540DA66}" srcOrd="0" destOrd="0" parTransId="{80BE8944-2A2A-4D46-92E4-5912272CC3F9}" sibTransId="{EDC7AB63-E431-4875-A8D2-0CB39AD5BDFF}"/>
    <dgm:cxn modelId="{65793FC9-9472-46BE-9D24-67B24F5508FF}" type="presOf" srcId="{E85A8267-133A-4455-9FFA-2D490540DA66}" destId="{F8268058-09EB-42D4-A9C6-D5EBD422B5E1}" srcOrd="0" destOrd="0" presId="urn:microsoft.com/office/officeart/2008/layout/VerticalCurvedList"/>
    <dgm:cxn modelId="{409BE7DA-BB1F-4DB4-A999-8C6C02AE2B50}" srcId="{B3988B46-7A97-42BB-873B-9664C100BD15}" destId="{C01B644E-0756-4907-B4C0-507468456C20}" srcOrd="2" destOrd="0" parTransId="{7C477E32-8448-4915-8D76-129A3FA81D5B}" sibTransId="{FD999750-CD75-4119-9ED6-AF56E42E3380}"/>
    <dgm:cxn modelId="{0B3CAEFD-07B3-4F24-99B8-35F0E41BA5E1}" type="presOf" srcId="{C01B644E-0756-4907-B4C0-507468456C20}" destId="{777E9AD9-36FC-41D3-8457-399EA9ABE4D2}" srcOrd="0" destOrd="0" presId="urn:microsoft.com/office/officeart/2008/layout/VerticalCurvedList"/>
    <dgm:cxn modelId="{B6EE8616-9720-48A9-B1B3-ABA65E0AA1EC}" type="presParOf" srcId="{F85A55DC-EC5F-4DC6-986F-7D77F835C454}" destId="{46C4715E-2B49-4BEB-8353-A702D38F7B74}" srcOrd="0" destOrd="0" presId="urn:microsoft.com/office/officeart/2008/layout/VerticalCurvedList"/>
    <dgm:cxn modelId="{61B231F5-4E9D-469A-8BD7-675BAC80DC04}" type="presParOf" srcId="{46C4715E-2B49-4BEB-8353-A702D38F7B74}" destId="{F37667E6-DDEB-4880-9A46-0229E9E8372C}" srcOrd="0" destOrd="0" presId="urn:microsoft.com/office/officeart/2008/layout/VerticalCurvedList"/>
    <dgm:cxn modelId="{3C9B7C90-9E75-4739-9F67-9DEB4C30D5F5}" type="presParOf" srcId="{F37667E6-DDEB-4880-9A46-0229E9E8372C}" destId="{A44EA59B-7EA2-49E4-AF1B-0042315C06D4}" srcOrd="0" destOrd="0" presId="urn:microsoft.com/office/officeart/2008/layout/VerticalCurvedList"/>
    <dgm:cxn modelId="{16FBE48E-4B6B-4A6A-A4FC-12CDF4389CF6}" type="presParOf" srcId="{F37667E6-DDEB-4880-9A46-0229E9E8372C}" destId="{620B9359-AA58-4744-94C0-BBE696D0131D}" srcOrd="1" destOrd="0" presId="urn:microsoft.com/office/officeart/2008/layout/VerticalCurvedList"/>
    <dgm:cxn modelId="{BE8CFBC4-C213-4F36-998D-3291FDCEE989}" type="presParOf" srcId="{F37667E6-DDEB-4880-9A46-0229E9E8372C}" destId="{E9FAB4E6-47D1-47F1-A635-BB03F99511BF}" srcOrd="2" destOrd="0" presId="urn:microsoft.com/office/officeart/2008/layout/VerticalCurvedList"/>
    <dgm:cxn modelId="{82E0F9ED-066C-4151-95C4-1208FE0FD174}" type="presParOf" srcId="{F37667E6-DDEB-4880-9A46-0229E9E8372C}" destId="{B9AE10F1-D65C-4956-81D1-21EBA4B7D1B8}" srcOrd="3" destOrd="0" presId="urn:microsoft.com/office/officeart/2008/layout/VerticalCurvedList"/>
    <dgm:cxn modelId="{1757461C-57A3-4724-930D-B24F0D8F196D}" type="presParOf" srcId="{46C4715E-2B49-4BEB-8353-A702D38F7B74}" destId="{F8268058-09EB-42D4-A9C6-D5EBD422B5E1}" srcOrd="1" destOrd="0" presId="urn:microsoft.com/office/officeart/2008/layout/VerticalCurvedList"/>
    <dgm:cxn modelId="{E0A25B24-B693-4B75-BE4C-7CA092CE4C2E}" type="presParOf" srcId="{46C4715E-2B49-4BEB-8353-A702D38F7B74}" destId="{28159A9B-8823-43CE-BD42-7B5BA5A3E2AD}" srcOrd="2" destOrd="0" presId="urn:microsoft.com/office/officeart/2008/layout/VerticalCurvedList"/>
    <dgm:cxn modelId="{B115399F-E7C9-422B-83D4-7E9AF478CEDE}" type="presParOf" srcId="{28159A9B-8823-43CE-BD42-7B5BA5A3E2AD}" destId="{9B27BDF6-6EB4-4598-9263-B03A149162CD}" srcOrd="0" destOrd="0" presId="urn:microsoft.com/office/officeart/2008/layout/VerticalCurvedList"/>
    <dgm:cxn modelId="{83D9E8E5-F620-4DB8-92A3-D02DCD006EB3}" type="presParOf" srcId="{46C4715E-2B49-4BEB-8353-A702D38F7B74}" destId="{CACA9F53-7B81-4F8D-90BE-53CB1CD1D26C}" srcOrd="3" destOrd="0" presId="urn:microsoft.com/office/officeart/2008/layout/VerticalCurvedList"/>
    <dgm:cxn modelId="{43B6D8D1-FD02-4A09-9D2B-1611F5715BC5}" type="presParOf" srcId="{46C4715E-2B49-4BEB-8353-A702D38F7B74}" destId="{B8E4C08A-51F0-400C-9046-1D7335C8042C}" srcOrd="4" destOrd="0" presId="urn:microsoft.com/office/officeart/2008/layout/VerticalCurvedList"/>
    <dgm:cxn modelId="{74CC7BAF-8094-435C-8886-71069CD8CA2A}" type="presParOf" srcId="{B8E4C08A-51F0-400C-9046-1D7335C8042C}" destId="{3F0D01F9-9810-48B0-B5F8-95ED907C5713}" srcOrd="0" destOrd="0" presId="urn:microsoft.com/office/officeart/2008/layout/VerticalCurvedList"/>
    <dgm:cxn modelId="{2D5FA9B8-67F6-40DE-96E7-F9B86A401064}" type="presParOf" srcId="{46C4715E-2B49-4BEB-8353-A702D38F7B74}" destId="{777E9AD9-36FC-41D3-8457-399EA9ABE4D2}" srcOrd="5" destOrd="0" presId="urn:microsoft.com/office/officeart/2008/layout/VerticalCurvedList"/>
    <dgm:cxn modelId="{9E4136DD-C729-4F41-A94E-EB146A9BFC39}" type="presParOf" srcId="{46C4715E-2B49-4BEB-8353-A702D38F7B74}" destId="{92C423B4-9D28-420A-A263-237D5BD2F011}" srcOrd="6" destOrd="0" presId="urn:microsoft.com/office/officeart/2008/layout/VerticalCurvedList"/>
    <dgm:cxn modelId="{4A6CD2DD-6795-466F-AA38-4BBE19443F42}" type="presParOf" srcId="{92C423B4-9D28-420A-A263-237D5BD2F011}" destId="{D83A7CB3-E680-458E-A87D-C8F5E55CEAE6}" srcOrd="0" destOrd="0" presId="urn:microsoft.com/office/officeart/2008/layout/VerticalCurvedList"/>
    <dgm:cxn modelId="{3A3D12C2-1193-4471-837C-93936AFC09FE}" type="presParOf" srcId="{46C4715E-2B49-4BEB-8353-A702D38F7B74}" destId="{046629BB-9FBC-440E-A5CA-DB39AE9BA3F5}" srcOrd="7" destOrd="0" presId="urn:microsoft.com/office/officeart/2008/layout/VerticalCurvedList"/>
    <dgm:cxn modelId="{AF34671D-B9C4-4787-BE1B-CE098E9896F6}" type="presParOf" srcId="{46C4715E-2B49-4BEB-8353-A702D38F7B74}" destId="{B4DEB23A-84BD-4550-90BD-409B543F94D2}" srcOrd="8" destOrd="0" presId="urn:microsoft.com/office/officeart/2008/layout/VerticalCurvedList"/>
    <dgm:cxn modelId="{34F8D811-DF8E-498A-951D-84CF33ACC0B0}" type="presParOf" srcId="{B4DEB23A-84BD-4550-90BD-409B543F94D2}" destId="{958C66F9-8ADA-46D7-9298-DD90F21B83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B9359-AA58-4744-94C0-BBE696D0131D}">
      <dsp:nvSpPr>
        <dsp:cNvPr id="0" name=""/>
        <dsp:cNvSpPr/>
      </dsp:nvSpPr>
      <dsp:spPr>
        <a:xfrm>
          <a:off x="-5851929" y="-917604"/>
          <a:ext cx="7138720" cy="7138720"/>
        </a:xfrm>
        <a:prstGeom prst="blockArc">
          <a:avLst>
            <a:gd name="adj1" fmla="val 18900000"/>
            <a:gd name="adj2" fmla="val 2700000"/>
            <a:gd name="adj3" fmla="val 303"/>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268058-09EB-42D4-A9C6-D5EBD422B5E1}">
      <dsp:nvSpPr>
        <dsp:cNvPr id="0" name=""/>
        <dsp:cNvSpPr/>
      </dsp:nvSpPr>
      <dsp:spPr>
        <a:xfrm>
          <a:off x="1085243" y="407734"/>
          <a:ext cx="10185271" cy="815892"/>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615" tIns="71120" rIns="71120" bIns="71120" numCol="1" spcCol="1270" anchor="ctr" anchorCtr="0">
          <a:noAutofit/>
        </a:bodyPr>
        <a:lstStyle/>
        <a:p>
          <a:pPr marL="0" lvl="0" indent="0" algn="l" defTabSz="1244600">
            <a:lnSpc>
              <a:spcPct val="90000"/>
            </a:lnSpc>
            <a:spcBef>
              <a:spcPct val="0"/>
            </a:spcBef>
            <a:spcAft>
              <a:spcPct val="35000"/>
            </a:spcAft>
            <a:buNone/>
          </a:pPr>
          <a:r>
            <a:rPr lang="en-CA" sz="2800" kern="1200" dirty="0"/>
            <a:t>Project Manager - Kenta Shirakura</a:t>
          </a:r>
        </a:p>
        <a:p>
          <a:pPr marL="0" lvl="0" indent="0" algn="l" defTabSz="1244600">
            <a:lnSpc>
              <a:spcPct val="90000"/>
            </a:lnSpc>
            <a:spcBef>
              <a:spcPct val="0"/>
            </a:spcBef>
            <a:spcAft>
              <a:spcPct val="35000"/>
            </a:spcAft>
            <a:buNone/>
          </a:pPr>
          <a:r>
            <a:rPr lang="en-CA" sz="1800" kern="1200" dirty="0"/>
            <a:t>Bachelor in Business, 3 years of experience in managing IT project</a:t>
          </a:r>
          <a:endParaRPr lang="en-US" sz="1200" kern="1200" dirty="0"/>
        </a:p>
      </dsp:txBody>
      <dsp:txXfrm>
        <a:off x="1085243" y="407734"/>
        <a:ext cx="10185271" cy="815892"/>
      </dsp:txXfrm>
    </dsp:sp>
    <dsp:sp modelId="{9B27BDF6-6EB4-4598-9263-B03A149162CD}">
      <dsp:nvSpPr>
        <dsp:cNvPr id="0" name=""/>
        <dsp:cNvSpPr/>
      </dsp:nvSpPr>
      <dsp:spPr>
        <a:xfrm>
          <a:off x="537965" y="570540"/>
          <a:ext cx="409047" cy="490279"/>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CA9F53-7B81-4F8D-90BE-53CB1CD1D26C}">
      <dsp:nvSpPr>
        <dsp:cNvPr id="0" name=""/>
        <dsp:cNvSpPr/>
      </dsp:nvSpPr>
      <dsp:spPr>
        <a:xfrm>
          <a:off x="1526290" y="1631784"/>
          <a:ext cx="9770717" cy="815892"/>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615" tIns="71120" rIns="71120" bIns="71120" numCol="1" spcCol="1270" anchor="ctr" anchorCtr="0">
          <a:noAutofit/>
        </a:bodyPr>
        <a:lstStyle/>
        <a:p>
          <a:pPr marL="0" lvl="0" indent="0" algn="l" defTabSz="1244600">
            <a:lnSpc>
              <a:spcPct val="90000"/>
            </a:lnSpc>
            <a:spcBef>
              <a:spcPct val="0"/>
            </a:spcBef>
            <a:spcAft>
              <a:spcPct val="35000"/>
            </a:spcAft>
            <a:buNone/>
          </a:pPr>
          <a:r>
            <a:rPr lang="en-CA" sz="2800" kern="1200" dirty="0"/>
            <a:t>Business Analyst – Trisha Sharma</a:t>
          </a:r>
        </a:p>
        <a:p>
          <a:pPr marL="0" lvl="0" indent="0" algn="l" defTabSz="1244600">
            <a:lnSpc>
              <a:spcPct val="90000"/>
            </a:lnSpc>
            <a:spcBef>
              <a:spcPct val="0"/>
            </a:spcBef>
            <a:spcAft>
              <a:spcPct val="35000"/>
            </a:spcAft>
            <a:buNone/>
          </a:pPr>
          <a:r>
            <a:rPr lang="en-CA" sz="1800" kern="1200" dirty="0"/>
            <a:t>Bachelor in Business, 5 years of experience in analyzing businesses of diverse portfolio</a:t>
          </a:r>
          <a:endParaRPr lang="en-US" sz="1800" kern="1200" dirty="0"/>
        </a:p>
      </dsp:txBody>
      <dsp:txXfrm>
        <a:off x="1526290" y="1631784"/>
        <a:ext cx="9770717" cy="815892"/>
      </dsp:txXfrm>
    </dsp:sp>
    <dsp:sp modelId="{3F0D01F9-9810-48B0-B5F8-95ED907C5713}">
      <dsp:nvSpPr>
        <dsp:cNvPr id="0" name=""/>
        <dsp:cNvSpPr/>
      </dsp:nvSpPr>
      <dsp:spPr>
        <a:xfrm>
          <a:off x="990299" y="1809654"/>
          <a:ext cx="439918" cy="46015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7E9AD9-36FC-41D3-8457-399EA9ABE4D2}">
      <dsp:nvSpPr>
        <dsp:cNvPr id="0" name=""/>
        <dsp:cNvSpPr/>
      </dsp:nvSpPr>
      <dsp:spPr>
        <a:xfrm>
          <a:off x="1583369" y="2939023"/>
          <a:ext cx="9687194" cy="815892"/>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615" tIns="71120" rIns="71120" bIns="71120" numCol="1" spcCol="1270" anchor="ctr" anchorCtr="0">
          <a:noAutofit/>
        </a:bodyPr>
        <a:lstStyle/>
        <a:p>
          <a:pPr marL="0" lvl="0" indent="0" algn="l" defTabSz="1244600">
            <a:lnSpc>
              <a:spcPct val="90000"/>
            </a:lnSpc>
            <a:spcBef>
              <a:spcPct val="0"/>
            </a:spcBef>
            <a:spcAft>
              <a:spcPct val="35000"/>
            </a:spcAft>
            <a:buNone/>
          </a:pPr>
          <a:r>
            <a:rPr lang="en-CA" sz="2800" kern="1200" dirty="0"/>
            <a:t>Data Analyst - Matias Contreras</a:t>
          </a:r>
        </a:p>
        <a:p>
          <a:pPr marL="0" lvl="0" indent="0" algn="l" defTabSz="1244600">
            <a:lnSpc>
              <a:spcPct val="90000"/>
            </a:lnSpc>
            <a:spcBef>
              <a:spcPct val="0"/>
            </a:spcBef>
            <a:spcAft>
              <a:spcPct val="35000"/>
            </a:spcAft>
            <a:buNone/>
          </a:pPr>
          <a:r>
            <a:rPr lang="en-CA" sz="1800" kern="1200" dirty="0">
              <a:solidFill>
                <a:srgbClr val="000000">
                  <a:hueOff val="0"/>
                  <a:satOff val="0"/>
                  <a:lumOff val="0"/>
                  <a:alphaOff val="0"/>
                </a:srgbClr>
              </a:solidFill>
              <a:latin typeface="Dante"/>
              <a:ea typeface="+mn-ea"/>
              <a:cs typeface="+mn-cs"/>
            </a:rPr>
            <a:t>Bachelor in Data Science, 4 years of experience providing solutions to our clients</a:t>
          </a:r>
          <a:endParaRPr lang="en-US" sz="1800" kern="1200" dirty="0">
            <a:solidFill>
              <a:srgbClr val="000000">
                <a:hueOff val="0"/>
                <a:satOff val="0"/>
                <a:lumOff val="0"/>
                <a:alphaOff val="0"/>
              </a:srgbClr>
            </a:solidFill>
            <a:latin typeface="Dante"/>
            <a:ea typeface="+mn-ea"/>
            <a:cs typeface="+mn-cs"/>
          </a:endParaRPr>
        </a:p>
      </dsp:txBody>
      <dsp:txXfrm>
        <a:off x="1583369" y="2939023"/>
        <a:ext cx="9687194" cy="815892"/>
      </dsp:txXfrm>
    </dsp:sp>
    <dsp:sp modelId="{D83A7CB3-E680-458E-A87D-C8F5E55CEAE6}">
      <dsp:nvSpPr>
        <dsp:cNvPr id="0" name=""/>
        <dsp:cNvSpPr/>
      </dsp:nvSpPr>
      <dsp:spPr>
        <a:xfrm>
          <a:off x="909475" y="3147394"/>
          <a:ext cx="451708" cy="417186"/>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6629BB-9FBC-440E-A5CA-DB39AE9BA3F5}">
      <dsp:nvSpPr>
        <dsp:cNvPr id="0" name=""/>
        <dsp:cNvSpPr/>
      </dsp:nvSpPr>
      <dsp:spPr>
        <a:xfrm>
          <a:off x="1110665" y="4165872"/>
          <a:ext cx="10160823" cy="815892"/>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615" tIns="71120" rIns="71120" bIns="71120" numCol="1" spcCol="1270" anchor="ctr" anchorCtr="0">
          <a:noAutofit/>
        </a:bodyPr>
        <a:lstStyle/>
        <a:p>
          <a:pPr marL="0" lvl="0" indent="0" algn="l" defTabSz="1244600">
            <a:lnSpc>
              <a:spcPct val="90000"/>
            </a:lnSpc>
            <a:spcBef>
              <a:spcPct val="0"/>
            </a:spcBef>
            <a:spcAft>
              <a:spcPct val="35000"/>
            </a:spcAft>
            <a:buNone/>
          </a:pPr>
          <a:r>
            <a:rPr lang="en-CA" sz="2800" kern="1200" dirty="0"/>
            <a:t>Developer - Pallavi Bhardwaj</a:t>
          </a:r>
        </a:p>
        <a:p>
          <a:pPr marL="0" lvl="0" indent="0" algn="l" defTabSz="1244600">
            <a:lnSpc>
              <a:spcPct val="90000"/>
            </a:lnSpc>
            <a:spcBef>
              <a:spcPct val="0"/>
            </a:spcBef>
            <a:spcAft>
              <a:spcPct val="35000"/>
            </a:spcAft>
            <a:buNone/>
          </a:pPr>
          <a:r>
            <a:rPr lang="en-CA" sz="1800" kern="1200" dirty="0">
              <a:solidFill>
                <a:srgbClr val="000000">
                  <a:hueOff val="0"/>
                  <a:satOff val="0"/>
                  <a:lumOff val="0"/>
                  <a:alphaOff val="0"/>
                </a:srgbClr>
              </a:solidFill>
              <a:latin typeface="Dante"/>
              <a:ea typeface="+mn-ea"/>
              <a:cs typeface="+mn-cs"/>
            </a:rPr>
            <a:t>Bachelor in Computer Science, 6 years of experience developing web applications </a:t>
          </a:r>
          <a:endParaRPr lang="en-US" sz="1800" kern="1200" dirty="0">
            <a:solidFill>
              <a:srgbClr val="000000">
                <a:hueOff val="0"/>
                <a:satOff val="0"/>
                <a:lumOff val="0"/>
                <a:alphaOff val="0"/>
              </a:srgbClr>
            </a:solidFill>
            <a:latin typeface="Dante"/>
            <a:ea typeface="+mn-ea"/>
            <a:cs typeface="+mn-cs"/>
          </a:endParaRPr>
        </a:p>
      </dsp:txBody>
      <dsp:txXfrm>
        <a:off x="1110665" y="4165872"/>
        <a:ext cx="10160823" cy="815892"/>
      </dsp:txXfrm>
    </dsp:sp>
    <dsp:sp modelId="{958C66F9-8ADA-46D7-9298-DD90F21B839A}">
      <dsp:nvSpPr>
        <dsp:cNvPr id="0" name=""/>
        <dsp:cNvSpPr/>
      </dsp:nvSpPr>
      <dsp:spPr>
        <a:xfrm>
          <a:off x="470756" y="4332236"/>
          <a:ext cx="463957" cy="496725"/>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Thursday, August 19,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20291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Thursday, August 19,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0146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Thursday, August 19,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4349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Thursday, August 19,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38142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Thursday, August 19,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395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Thursday, August 19,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20807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Thursday, August 19,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9347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Thursday, August 19,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5734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Thursday, August 19,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036266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Thursday, August 19,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7936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Thursday, August 19,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320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Thursday, August 19,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5538806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pi.ipify.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ettuceknowbdat.herokuapp.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mailto:info@lettuceknow.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hyperlink" Target="http://youtu.be/omBVXd_2cDk?hd=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jpeg"/><Relationship Id="rId5" Type="http://schemas.openxmlformats.org/officeDocument/2006/relationships/diagramQuickStyle" Target="../diagrams/quickStyle1.xml"/><Relationship Id="rId10" Type="http://schemas.openxmlformats.org/officeDocument/2006/relationships/image" Target="../media/image5.jpeg"/><Relationship Id="rId4" Type="http://schemas.openxmlformats.org/officeDocument/2006/relationships/diagramLayout" Target="../diagrams/layout1.xml"/><Relationship Id="rId9"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DC2316-FA71-4441-8DB3-CBDFF5A2F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6" name="Rectangle 25">
            <a:extLst>
              <a:ext uri="{FF2B5EF4-FFF2-40B4-BE49-F238E27FC236}">
                <a16:creationId xmlns:a16="http://schemas.microsoft.com/office/drawing/2014/main" id="{F76F0355-CC47-41EE-BB96-C16F2B5AF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8" name="Rectangle 27">
            <a:extLst>
              <a:ext uri="{FF2B5EF4-FFF2-40B4-BE49-F238E27FC236}">
                <a16:creationId xmlns:a16="http://schemas.microsoft.com/office/drawing/2014/main" id="{72759A47-6B4E-4782-9AC5-439D7B31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A0E54-9CED-4E6E-AA2A-56A988266EB3}"/>
              </a:ext>
            </a:extLst>
          </p:cNvPr>
          <p:cNvSpPr>
            <a:spLocks noGrp="1"/>
          </p:cNvSpPr>
          <p:nvPr>
            <p:ph type="ctrTitle"/>
          </p:nvPr>
        </p:nvSpPr>
        <p:spPr>
          <a:xfrm>
            <a:off x="5561765" y="576263"/>
            <a:ext cx="5499746" cy="2967606"/>
          </a:xfrm>
        </p:spPr>
        <p:txBody>
          <a:bodyPr anchor="b">
            <a:normAutofit/>
          </a:bodyPr>
          <a:lstStyle/>
          <a:p>
            <a:pPr algn="l"/>
            <a:r>
              <a:rPr lang="en-CA" sz="4800" dirty="0" err="1"/>
              <a:t>LETTUCEknow</a:t>
            </a:r>
            <a:br>
              <a:rPr lang="en-CA" sz="4800" dirty="0"/>
            </a:br>
            <a:r>
              <a:rPr lang="en-CA" sz="3600" dirty="0"/>
              <a:t>Real time address finder</a:t>
            </a:r>
            <a:endParaRPr lang="en-CA" sz="4800" dirty="0"/>
          </a:p>
        </p:txBody>
      </p:sp>
      <p:sp>
        <p:nvSpPr>
          <p:cNvPr id="3" name="Subtitle 2">
            <a:extLst>
              <a:ext uri="{FF2B5EF4-FFF2-40B4-BE49-F238E27FC236}">
                <a16:creationId xmlns:a16="http://schemas.microsoft.com/office/drawing/2014/main" id="{7D2ABC4F-FB8F-422B-AC4C-485E16BB36F4}"/>
              </a:ext>
            </a:extLst>
          </p:cNvPr>
          <p:cNvSpPr>
            <a:spLocks noGrp="1"/>
          </p:cNvSpPr>
          <p:nvPr>
            <p:ph type="subTitle" idx="1"/>
          </p:nvPr>
        </p:nvSpPr>
        <p:spPr>
          <a:xfrm>
            <a:off x="5561765" y="3764975"/>
            <a:ext cx="5499746" cy="2192683"/>
          </a:xfrm>
        </p:spPr>
        <p:txBody>
          <a:bodyPr>
            <a:normAutofit/>
          </a:bodyPr>
          <a:lstStyle/>
          <a:p>
            <a:pPr algn="l"/>
            <a:r>
              <a:rPr lang="en-CA"/>
              <a:t>August 19, 2021</a:t>
            </a:r>
          </a:p>
        </p:txBody>
      </p:sp>
      <p:cxnSp>
        <p:nvCxnSpPr>
          <p:cNvPr id="30" name="Straight Connector 29">
            <a:extLst>
              <a:ext uri="{FF2B5EF4-FFF2-40B4-BE49-F238E27FC236}">
                <a16:creationId xmlns:a16="http://schemas.microsoft.com/office/drawing/2014/main" id="{411C2B77-5F63-4462-9860-A6F4D5EAC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5D458"/>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38F11FD-73B0-48DF-9CC3-2A1537413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5D458"/>
            </a:solidFill>
            <a:prstDash val="dash"/>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F5C8A94-E698-4356-9F20-5773888F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5" y="685800"/>
            <a:ext cx="687324" cy="5486400"/>
          </a:xfrm>
          <a:prstGeom prst="rect">
            <a:avLst/>
          </a:prstGeom>
          <a:solidFill>
            <a:srgbClr val="85D458">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Picture 5">
            <a:extLst>
              <a:ext uri="{FF2B5EF4-FFF2-40B4-BE49-F238E27FC236}">
                <a16:creationId xmlns:a16="http://schemas.microsoft.com/office/drawing/2014/main" id="{D13C6A16-66EA-46DB-870A-6B95D83D4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7" y="1048047"/>
            <a:ext cx="4761905" cy="4761905"/>
          </a:xfrm>
          <a:prstGeom prst="rect">
            <a:avLst/>
          </a:prstGeom>
        </p:spPr>
      </p:pic>
    </p:spTree>
    <p:extLst>
      <p:ext uri="{BB962C8B-B14F-4D97-AF65-F5344CB8AC3E}">
        <p14:creationId xmlns:p14="http://schemas.microsoft.com/office/powerpoint/2010/main" val="3891380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6702-F8CD-4EBF-8B8A-AB2E2BF7E8E7}"/>
              </a:ext>
            </a:extLst>
          </p:cNvPr>
          <p:cNvSpPr>
            <a:spLocks noGrp="1"/>
          </p:cNvSpPr>
          <p:nvPr>
            <p:ph type="title"/>
          </p:nvPr>
        </p:nvSpPr>
        <p:spPr/>
        <p:txBody>
          <a:bodyPr/>
          <a:lstStyle/>
          <a:p>
            <a:r>
              <a:rPr lang="en-CA" dirty="0"/>
              <a:t>The data acquisition</a:t>
            </a:r>
          </a:p>
        </p:txBody>
      </p:sp>
      <p:sp>
        <p:nvSpPr>
          <p:cNvPr id="3" name="Content Placeholder 2">
            <a:extLst>
              <a:ext uri="{FF2B5EF4-FFF2-40B4-BE49-F238E27FC236}">
                <a16:creationId xmlns:a16="http://schemas.microsoft.com/office/drawing/2014/main" id="{8F933989-DB30-44F0-987B-CAE75FFA5BE4}"/>
              </a:ext>
            </a:extLst>
          </p:cNvPr>
          <p:cNvSpPr>
            <a:spLocks noGrp="1"/>
          </p:cNvSpPr>
          <p:nvPr>
            <p:ph idx="1"/>
          </p:nvPr>
        </p:nvSpPr>
        <p:spPr/>
        <p:txBody>
          <a:bodyPr/>
          <a:lstStyle/>
          <a:p>
            <a:r>
              <a:rPr lang="en-CA" dirty="0"/>
              <a:t>Using the API </a:t>
            </a:r>
            <a:r>
              <a:rPr lang="en-CA" dirty="0">
                <a:hlinkClick r:id="rId2"/>
              </a:rPr>
              <a:t>https://api.ipify.org</a:t>
            </a:r>
            <a:endParaRPr lang="en-CA" dirty="0"/>
          </a:p>
          <a:p>
            <a:r>
              <a:rPr lang="en-CA" dirty="0"/>
              <a:t>The API will get the public IP address of the device that the user is accessing</a:t>
            </a:r>
          </a:p>
          <a:p>
            <a:pPr marL="0" indent="0">
              <a:buNone/>
            </a:pPr>
            <a:endParaRPr lang="en-CA" dirty="0"/>
          </a:p>
          <a:p>
            <a:pPr marL="0" indent="0">
              <a:buNone/>
            </a:pPr>
            <a:r>
              <a:rPr lang="en-CA" dirty="0"/>
              <a:t>Sample data acquired</a:t>
            </a:r>
          </a:p>
          <a:p>
            <a:pPr marL="0" indent="0">
              <a:buNone/>
            </a:pPr>
            <a:endParaRPr lang="en-CA" dirty="0"/>
          </a:p>
        </p:txBody>
      </p:sp>
      <p:pic>
        <p:nvPicPr>
          <p:cNvPr id="5" name="Picture 4">
            <a:extLst>
              <a:ext uri="{FF2B5EF4-FFF2-40B4-BE49-F238E27FC236}">
                <a16:creationId xmlns:a16="http://schemas.microsoft.com/office/drawing/2014/main" id="{F29277E6-693C-4693-B189-A099313E15D7}"/>
              </a:ext>
            </a:extLst>
          </p:cNvPr>
          <p:cNvPicPr>
            <a:picLocks noChangeAspect="1"/>
          </p:cNvPicPr>
          <p:nvPr/>
        </p:nvPicPr>
        <p:blipFill>
          <a:blip r:embed="rId3"/>
          <a:stretch>
            <a:fillRect/>
          </a:stretch>
        </p:blipFill>
        <p:spPr>
          <a:xfrm>
            <a:off x="1499546" y="4439849"/>
            <a:ext cx="9192908" cy="628738"/>
          </a:xfrm>
          <a:prstGeom prst="rect">
            <a:avLst/>
          </a:prstGeom>
        </p:spPr>
      </p:pic>
    </p:spTree>
    <p:extLst>
      <p:ext uri="{BB962C8B-B14F-4D97-AF65-F5344CB8AC3E}">
        <p14:creationId xmlns:p14="http://schemas.microsoft.com/office/powerpoint/2010/main" val="5635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F4A068-C95D-486B-AB65-28A5F70AF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30473F7-A24A-427B-B9CE-C1A94B6F2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3"/>
            <a:ext cx="1446277" cy="3599018"/>
          </a:xfrm>
          <a:prstGeom prst="rect">
            <a:avLst/>
          </a:prstGeom>
          <a:solidFill>
            <a:srgbClr val="4B9ADA">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2068A50E-2E17-40A4-8E3C-25CC6DF99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E17B7-E88F-4346-B9D4-15F60672671B}"/>
              </a:ext>
            </a:extLst>
          </p:cNvPr>
          <p:cNvSpPr>
            <a:spLocks noGrp="1"/>
          </p:cNvSpPr>
          <p:nvPr>
            <p:ph type="title"/>
          </p:nvPr>
        </p:nvSpPr>
        <p:spPr>
          <a:xfrm>
            <a:off x="422144" y="3873157"/>
            <a:ext cx="5294293" cy="2165331"/>
          </a:xfrm>
        </p:spPr>
        <p:txBody>
          <a:bodyPr anchor="t">
            <a:normAutofit/>
          </a:bodyPr>
          <a:lstStyle/>
          <a:p>
            <a:r>
              <a:rPr lang="en-CA" sz="4800">
                <a:solidFill>
                  <a:schemeClr val="tx1"/>
                </a:solidFill>
              </a:rPr>
              <a:t>Why is this data important?</a:t>
            </a:r>
          </a:p>
        </p:txBody>
      </p:sp>
      <p:pic>
        <p:nvPicPr>
          <p:cNvPr id="5" name="Picture 4" descr="Navigational compass on a blue background">
            <a:extLst>
              <a:ext uri="{FF2B5EF4-FFF2-40B4-BE49-F238E27FC236}">
                <a16:creationId xmlns:a16="http://schemas.microsoft.com/office/drawing/2014/main" id="{BD7273E5-7F7B-4197-9385-7823DE3543E1}"/>
              </a:ext>
            </a:extLst>
          </p:cNvPr>
          <p:cNvPicPr>
            <a:picLocks noChangeAspect="1"/>
          </p:cNvPicPr>
          <p:nvPr/>
        </p:nvPicPr>
        <p:blipFill rotWithShape="1">
          <a:blip r:embed="rId2"/>
          <a:srcRect t="44158" r="2" b="3813"/>
          <a:stretch/>
        </p:blipFill>
        <p:spPr>
          <a:xfrm>
            <a:off x="1443228" y="10"/>
            <a:ext cx="10061448" cy="3599011"/>
          </a:xfrm>
          <a:prstGeom prst="rect">
            <a:avLst/>
          </a:prstGeom>
        </p:spPr>
      </p:pic>
      <p:sp>
        <p:nvSpPr>
          <p:cNvPr id="3" name="Content Placeholder 2">
            <a:extLst>
              <a:ext uri="{FF2B5EF4-FFF2-40B4-BE49-F238E27FC236}">
                <a16:creationId xmlns:a16="http://schemas.microsoft.com/office/drawing/2014/main" id="{D51A6FE7-CFDA-4EE2-BE40-110FED033EC4}"/>
              </a:ext>
            </a:extLst>
          </p:cNvPr>
          <p:cNvSpPr>
            <a:spLocks noGrp="1"/>
          </p:cNvSpPr>
          <p:nvPr>
            <p:ph idx="1"/>
          </p:nvPr>
        </p:nvSpPr>
        <p:spPr>
          <a:xfrm>
            <a:off x="4628272" y="3853131"/>
            <a:ext cx="6332130" cy="2185357"/>
          </a:xfrm>
        </p:spPr>
        <p:txBody>
          <a:bodyPr anchor="t">
            <a:normAutofit/>
          </a:bodyPr>
          <a:lstStyle/>
          <a:p>
            <a:r>
              <a:rPr lang="en-CA" sz="2000" dirty="0">
                <a:solidFill>
                  <a:schemeClr val="tx1"/>
                </a:solidFill>
              </a:rPr>
              <a:t>The webapp will collect the IP address and other data</a:t>
            </a:r>
          </a:p>
          <a:p>
            <a:r>
              <a:rPr lang="en-CA" sz="2000" dirty="0">
                <a:solidFill>
                  <a:schemeClr val="tx1"/>
                </a:solidFill>
              </a:rPr>
              <a:t>The latitude and longitude info(The coordinates) will then be entered to provide the exact address in the map form</a:t>
            </a:r>
          </a:p>
        </p:txBody>
      </p:sp>
      <p:cxnSp>
        <p:nvCxnSpPr>
          <p:cNvPr id="17" name="Straight Connector 16">
            <a:extLst>
              <a:ext uri="{FF2B5EF4-FFF2-40B4-BE49-F238E27FC236}">
                <a16:creationId xmlns:a16="http://schemas.microsoft.com/office/drawing/2014/main" id="{88E181E9-8FE4-417B-A80B-0A099C6BE7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B9ADA"/>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EB5B0D-CAAF-4A5A-8339-8CCEA2AEE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B9ADA"/>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6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EF4E-7533-4EDA-9EE9-3A8350158B01}"/>
              </a:ext>
            </a:extLst>
          </p:cNvPr>
          <p:cNvSpPr>
            <a:spLocks noGrp="1"/>
          </p:cNvSpPr>
          <p:nvPr>
            <p:ph type="title"/>
          </p:nvPr>
        </p:nvSpPr>
        <p:spPr/>
        <p:txBody>
          <a:bodyPr/>
          <a:lstStyle/>
          <a:p>
            <a:r>
              <a:rPr lang="en-CA" dirty="0"/>
              <a:t>The database</a:t>
            </a:r>
          </a:p>
        </p:txBody>
      </p:sp>
      <p:pic>
        <p:nvPicPr>
          <p:cNvPr id="5" name="Picture 4">
            <a:extLst>
              <a:ext uri="{FF2B5EF4-FFF2-40B4-BE49-F238E27FC236}">
                <a16:creationId xmlns:a16="http://schemas.microsoft.com/office/drawing/2014/main" id="{0BDD4B66-45B9-407A-93F4-1C8842A6650B}"/>
              </a:ext>
            </a:extLst>
          </p:cNvPr>
          <p:cNvPicPr>
            <a:picLocks noChangeAspect="1"/>
          </p:cNvPicPr>
          <p:nvPr/>
        </p:nvPicPr>
        <p:blipFill rotWithShape="1">
          <a:blip r:embed="rId2">
            <a:extLst>
              <a:ext uri="{28A0092B-C50C-407E-A947-70E740481C1C}">
                <a14:useLocalDpi xmlns:a14="http://schemas.microsoft.com/office/drawing/2010/main" val="0"/>
              </a:ext>
            </a:extLst>
          </a:blip>
          <a:srcRect t="2231" b="1325"/>
          <a:stretch/>
        </p:blipFill>
        <p:spPr>
          <a:xfrm>
            <a:off x="392851" y="1580418"/>
            <a:ext cx="11057027" cy="5045669"/>
          </a:xfrm>
          <a:prstGeom prst="rect">
            <a:avLst/>
          </a:prstGeom>
        </p:spPr>
      </p:pic>
    </p:spTree>
    <p:extLst>
      <p:ext uri="{BB962C8B-B14F-4D97-AF65-F5344CB8AC3E}">
        <p14:creationId xmlns:p14="http://schemas.microsoft.com/office/powerpoint/2010/main" val="3414438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18E0-4B44-4A1A-8E4A-8DB282D1CC16}"/>
              </a:ext>
            </a:extLst>
          </p:cNvPr>
          <p:cNvSpPr>
            <a:spLocks noGrp="1"/>
          </p:cNvSpPr>
          <p:nvPr>
            <p:ph type="title"/>
          </p:nvPr>
        </p:nvSpPr>
        <p:spPr/>
        <p:txBody>
          <a:bodyPr>
            <a:normAutofit/>
          </a:bodyPr>
          <a:lstStyle/>
          <a:p>
            <a:r>
              <a:rPr lang="en-CA" dirty="0"/>
              <a:t>The HTML page</a:t>
            </a:r>
          </a:p>
        </p:txBody>
      </p:sp>
      <p:pic>
        <p:nvPicPr>
          <p:cNvPr id="7" name="Picture 6">
            <a:extLst>
              <a:ext uri="{FF2B5EF4-FFF2-40B4-BE49-F238E27FC236}">
                <a16:creationId xmlns:a16="http://schemas.microsoft.com/office/drawing/2014/main" id="{CC85E8B3-6D10-4C97-BDE3-16BA4AEB3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026" y="1864101"/>
            <a:ext cx="8825947" cy="4628774"/>
          </a:xfrm>
          <a:prstGeom prst="rect">
            <a:avLst/>
          </a:prstGeom>
        </p:spPr>
      </p:pic>
    </p:spTree>
    <p:extLst>
      <p:ext uri="{BB962C8B-B14F-4D97-AF65-F5344CB8AC3E}">
        <p14:creationId xmlns:p14="http://schemas.microsoft.com/office/powerpoint/2010/main" val="70061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18E0-4B44-4A1A-8E4A-8DB282D1CC16}"/>
              </a:ext>
            </a:extLst>
          </p:cNvPr>
          <p:cNvSpPr>
            <a:spLocks noGrp="1"/>
          </p:cNvSpPr>
          <p:nvPr>
            <p:ph type="title"/>
          </p:nvPr>
        </p:nvSpPr>
        <p:spPr/>
        <p:txBody>
          <a:bodyPr>
            <a:normAutofit/>
          </a:bodyPr>
          <a:lstStyle/>
          <a:p>
            <a:r>
              <a:rPr lang="en-CA" dirty="0"/>
              <a:t>The HTML page</a:t>
            </a:r>
          </a:p>
        </p:txBody>
      </p:sp>
      <p:pic>
        <p:nvPicPr>
          <p:cNvPr id="4" name="Picture 3">
            <a:extLst>
              <a:ext uri="{FF2B5EF4-FFF2-40B4-BE49-F238E27FC236}">
                <a16:creationId xmlns:a16="http://schemas.microsoft.com/office/drawing/2014/main" id="{9BDAF0F2-F672-4235-94BC-8544B4AC5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113" y="1939100"/>
            <a:ext cx="9289773" cy="4354993"/>
          </a:xfrm>
          <a:prstGeom prst="rect">
            <a:avLst/>
          </a:prstGeom>
        </p:spPr>
      </p:pic>
    </p:spTree>
    <p:extLst>
      <p:ext uri="{BB962C8B-B14F-4D97-AF65-F5344CB8AC3E}">
        <p14:creationId xmlns:p14="http://schemas.microsoft.com/office/powerpoint/2010/main" val="197983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18E0-4B44-4A1A-8E4A-8DB282D1CC16}"/>
              </a:ext>
            </a:extLst>
          </p:cNvPr>
          <p:cNvSpPr>
            <a:spLocks noGrp="1"/>
          </p:cNvSpPr>
          <p:nvPr>
            <p:ph type="title"/>
          </p:nvPr>
        </p:nvSpPr>
        <p:spPr/>
        <p:txBody>
          <a:bodyPr>
            <a:normAutofit/>
          </a:bodyPr>
          <a:lstStyle/>
          <a:p>
            <a:r>
              <a:rPr lang="en-CA" dirty="0"/>
              <a:t>The HTML page</a:t>
            </a:r>
          </a:p>
        </p:txBody>
      </p:sp>
      <p:pic>
        <p:nvPicPr>
          <p:cNvPr id="4" name="Picture 3">
            <a:extLst>
              <a:ext uri="{FF2B5EF4-FFF2-40B4-BE49-F238E27FC236}">
                <a16:creationId xmlns:a16="http://schemas.microsoft.com/office/drawing/2014/main" id="{3C1B85A4-5CF8-44DA-9D12-6D45E5278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249" y="1696278"/>
            <a:ext cx="8000909" cy="4753856"/>
          </a:xfrm>
          <a:prstGeom prst="rect">
            <a:avLst/>
          </a:prstGeom>
        </p:spPr>
      </p:pic>
    </p:spTree>
    <p:extLst>
      <p:ext uri="{BB962C8B-B14F-4D97-AF65-F5344CB8AC3E}">
        <p14:creationId xmlns:p14="http://schemas.microsoft.com/office/powerpoint/2010/main" val="83125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5F14-E244-4BBF-880C-021F4412EC21}"/>
              </a:ext>
            </a:extLst>
          </p:cNvPr>
          <p:cNvSpPr>
            <a:spLocks noGrp="1"/>
          </p:cNvSpPr>
          <p:nvPr>
            <p:ph type="title"/>
          </p:nvPr>
        </p:nvSpPr>
        <p:spPr/>
        <p:txBody>
          <a:bodyPr/>
          <a:lstStyle/>
          <a:p>
            <a:r>
              <a:rPr lang="en-CA" dirty="0"/>
              <a:t>The demonstration of the web app</a:t>
            </a:r>
          </a:p>
        </p:txBody>
      </p:sp>
      <p:sp>
        <p:nvSpPr>
          <p:cNvPr id="3" name="Content Placeholder 2">
            <a:extLst>
              <a:ext uri="{FF2B5EF4-FFF2-40B4-BE49-F238E27FC236}">
                <a16:creationId xmlns:a16="http://schemas.microsoft.com/office/drawing/2014/main" id="{62F88CB2-FE14-49A2-A9E9-7910333077EE}"/>
              </a:ext>
            </a:extLst>
          </p:cNvPr>
          <p:cNvSpPr>
            <a:spLocks noGrp="1"/>
          </p:cNvSpPr>
          <p:nvPr>
            <p:ph idx="1"/>
          </p:nvPr>
        </p:nvSpPr>
        <p:spPr>
          <a:xfrm>
            <a:off x="420624" y="3429000"/>
            <a:ext cx="6205461" cy="1076601"/>
          </a:xfrm>
        </p:spPr>
        <p:txBody>
          <a:bodyPr/>
          <a:lstStyle/>
          <a:p>
            <a:pPr marL="0" indent="0">
              <a:buNone/>
            </a:pPr>
            <a:r>
              <a:rPr lang="en-CA" dirty="0"/>
              <a:t>The URL of the application: </a:t>
            </a:r>
          </a:p>
          <a:p>
            <a:pPr marL="0" indent="0">
              <a:buNone/>
            </a:pPr>
            <a:r>
              <a:rPr lang="en-CA" dirty="0"/>
              <a:t> </a:t>
            </a:r>
            <a:r>
              <a:rPr lang="en-CA" dirty="0">
                <a:hlinkClick r:id="rId2"/>
              </a:rPr>
              <a:t>https://lettuceknowbdat.herokuapp.com/</a:t>
            </a:r>
            <a:r>
              <a:rPr lang="en-CA" dirty="0"/>
              <a:t> </a:t>
            </a:r>
          </a:p>
        </p:txBody>
      </p:sp>
      <p:pic>
        <p:nvPicPr>
          <p:cNvPr id="5" name="Picture 4">
            <a:extLst>
              <a:ext uri="{FF2B5EF4-FFF2-40B4-BE49-F238E27FC236}">
                <a16:creationId xmlns:a16="http://schemas.microsoft.com/office/drawing/2014/main" id="{19039964-6AB9-403D-9861-F7705C63E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668" y="1798514"/>
            <a:ext cx="4337571" cy="4337571"/>
          </a:xfrm>
          <a:prstGeom prst="rect">
            <a:avLst/>
          </a:prstGeom>
        </p:spPr>
      </p:pic>
    </p:spTree>
    <p:extLst>
      <p:ext uri="{BB962C8B-B14F-4D97-AF65-F5344CB8AC3E}">
        <p14:creationId xmlns:p14="http://schemas.microsoft.com/office/powerpoint/2010/main" val="4282499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FA98-C2FA-4F75-86DC-05B5ECE5D8FD}"/>
              </a:ext>
            </a:extLst>
          </p:cNvPr>
          <p:cNvSpPr>
            <a:spLocks noGrp="1"/>
          </p:cNvSpPr>
          <p:nvPr>
            <p:ph type="title"/>
          </p:nvPr>
        </p:nvSpPr>
        <p:spPr/>
        <p:txBody>
          <a:bodyPr/>
          <a:lstStyle/>
          <a:p>
            <a:r>
              <a:rPr lang="en-CA" dirty="0"/>
              <a:t>Future of the project</a:t>
            </a:r>
          </a:p>
        </p:txBody>
      </p:sp>
      <p:sp>
        <p:nvSpPr>
          <p:cNvPr id="3" name="Content Placeholder 2">
            <a:extLst>
              <a:ext uri="{FF2B5EF4-FFF2-40B4-BE49-F238E27FC236}">
                <a16:creationId xmlns:a16="http://schemas.microsoft.com/office/drawing/2014/main" id="{8CEF7E53-6949-4C00-934D-CBB2F1E78048}"/>
              </a:ext>
            </a:extLst>
          </p:cNvPr>
          <p:cNvSpPr>
            <a:spLocks noGrp="1"/>
          </p:cNvSpPr>
          <p:nvPr>
            <p:ph idx="1"/>
          </p:nvPr>
        </p:nvSpPr>
        <p:spPr/>
        <p:txBody>
          <a:bodyPr/>
          <a:lstStyle/>
          <a:p>
            <a:r>
              <a:rPr lang="en-CA" dirty="0"/>
              <a:t>Continue to collect the data</a:t>
            </a:r>
          </a:p>
          <a:p>
            <a:r>
              <a:rPr lang="en-CA" dirty="0"/>
              <a:t>Start analyzing the data, the location and number of reported the Road Side assistance requirement and to be able to visualize the data</a:t>
            </a:r>
          </a:p>
          <a:p>
            <a:r>
              <a:rPr lang="en-CA" dirty="0"/>
              <a:t>Increase the information that the web app can fetch, and to store in the database to be able to provide more robust reporting. Currently the weather information of the public IP location is considered.</a:t>
            </a:r>
          </a:p>
        </p:txBody>
      </p:sp>
    </p:spTree>
    <p:extLst>
      <p:ext uri="{BB962C8B-B14F-4D97-AF65-F5344CB8AC3E}">
        <p14:creationId xmlns:p14="http://schemas.microsoft.com/office/powerpoint/2010/main" val="27820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CA" dirty="0"/>
              <a:t>Project timeline</a:t>
            </a:r>
            <a:endParaRPr lang="en-US" dirty="0"/>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700061848"/>
              </p:ext>
            </p:extLst>
          </p:nvPr>
        </p:nvGraphicFramePr>
        <p:xfrm>
          <a:off x="813682" y="1913920"/>
          <a:ext cx="10625595" cy="4354358"/>
        </p:xfrm>
        <a:graphic>
          <a:graphicData uri="http://schemas.openxmlformats.org/drawingml/2006/table">
            <a:tbl>
              <a:tblPr firstRow="1" bandRow="1">
                <a:noFill/>
                <a:tableStyleId>{3B4B98B0-60AC-42C2-AFA5-B58CD77FA1E5}</a:tableStyleId>
              </a:tblPr>
              <a:tblGrid>
                <a:gridCol w="2041356">
                  <a:extLst>
                    <a:ext uri="{9D8B030D-6E8A-4147-A177-3AD203B41FA5}">
                      <a16:colId xmlns:a16="http://schemas.microsoft.com/office/drawing/2014/main" val="2981917977"/>
                    </a:ext>
                  </a:extLst>
                </a:gridCol>
                <a:gridCol w="1868036">
                  <a:extLst>
                    <a:ext uri="{9D8B030D-6E8A-4147-A177-3AD203B41FA5}">
                      <a16:colId xmlns:a16="http://schemas.microsoft.com/office/drawing/2014/main" val="945233394"/>
                    </a:ext>
                  </a:extLst>
                </a:gridCol>
                <a:gridCol w="2292626">
                  <a:extLst>
                    <a:ext uri="{9D8B030D-6E8A-4147-A177-3AD203B41FA5}">
                      <a16:colId xmlns:a16="http://schemas.microsoft.com/office/drawing/2014/main" val="2572263168"/>
                    </a:ext>
                  </a:extLst>
                </a:gridCol>
                <a:gridCol w="2332383">
                  <a:extLst>
                    <a:ext uri="{9D8B030D-6E8A-4147-A177-3AD203B41FA5}">
                      <a16:colId xmlns:a16="http://schemas.microsoft.com/office/drawing/2014/main" val="1765783061"/>
                    </a:ext>
                  </a:extLst>
                </a:gridCol>
                <a:gridCol w="2091194">
                  <a:extLst>
                    <a:ext uri="{9D8B030D-6E8A-4147-A177-3AD203B41FA5}">
                      <a16:colId xmlns:a16="http://schemas.microsoft.com/office/drawing/2014/main" val="3466232618"/>
                    </a:ext>
                  </a:extLst>
                </a:gridCol>
              </a:tblGrid>
              <a:tr h="1252078">
                <a:tc>
                  <a:txBody>
                    <a:bodyPr/>
                    <a:lstStyle/>
                    <a:p>
                      <a:r>
                        <a:rPr lang="en-US" sz="1600" b="1" cap="all" spc="150" dirty="0">
                          <a:solidFill>
                            <a:schemeClr val="lt1"/>
                          </a:solidFill>
                        </a:rPr>
                        <a:t>Proposal &amp;</a:t>
                      </a:r>
                    </a:p>
                    <a:p>
                      <a:r>
                        <a:rPr lang="en-US" sz="1600" b="1" cap="all" spc="150" dirty="0">
                          <a:solidFill>
                            <a:schemeClr val="lt1"/>
                          </a:solidFill>
                        </a:rPr>
                        <a:t>Finalizing Contract</a:t>
                      </a:r>
                      <a:endParaRPr lang="en-US" sz="2400" b="1" cap="all" spc="150" dirty="0">
                        <a:solidFill>
                          <a:schemeClr val="lt1"/>
                        </a:solidFill>
                      </a:endParaRP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600" b="1" cap="all" spc="150" dirty="0">
                          <a:solidFill>
                            <a:schemeClr val="lt1"/>
                          </a:solidFill>
                        </a:rPr>
                        <a:t>Analysis</a:t>
                      </a:r>
                      <a:endParaRPr lang="en-US" sz="2400" b="1" cap="all" spc="150" dirty="0">
                        <a:solidFill>
                          <a:schemeClr val="lt1"/>
                        </a:solidFill>
                      </a:endParaRP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600" b="1" cap="all" spc="150" dirty="0">
                          <a:solidFill>
                            <a:schemeClr val="lt1"/>
                          </a:solidFill>
                        </a:rPr>
                        <a:t>Implementation</a:t>
                      </a:r>
                      <a:endParaRPr lang="en-US" sz="1800" b="1" cap="all" spc="150" dirty="0">
                        <a:solidFill>
                          <a:schemeClr val="lt1"/>
                        </a:solidFill>
                      </a:endParaRP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600" b="1" cap="all" spc="150" dirty="0">
                          <a:solidFill>
                            <a:schemeClr val="lt1"/>
                          </a:solidFill>
                        </a:rPr>
                        <a:t>Communication &amp; marketing</a:t>
                      </a: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600" b="1" cap="all" spc="150" dirty="0">
                          <a:solidFill>
                            <a:schemeClr val="lt1"/>
                          </a:solidFill>
                        </a:rPr>
                        <a:t>Further improvement</a:t>
                      </a: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80512675"/>
                  </a:ext>
                </a:extLst>
              </a:tr>
              <a:tr h="1185620">
                <a:tc>
                  <a:txBody>
                    <a:bodyPr/>
                    <a:lstStyle/>
                    <a:p>
                      <a:r>
                        <a:rPr lang="en-US" sz="1400" cap="none" spc="0" dirty="0">
                          <a:solidFill>
                            <a:schemeClr val="tx1"/>
                          </a:solidFill>
                        </a:rPr>
                        <a:t>2 weeks</a:t>
                      </a: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8 weeks</a:t>
                      </a:r>
                    </a:p>
                    <a:p>
                      <a:endParaRPr lang="en-US" sz="1400" cap="none" spc="0" dirty="0">
                        <a:solidFill>
                          <a:schemeClr val="tx1"/>
                        </a:solidFill>
                      </a:endParaRP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8 weeks</a:t>
                      </a:r>
                    </a:p>
                    <a:p>
                      <a:endParaRPr lang="en-US" sz="1400" cap="none" spc="0" dirty="0">
                        <a:solidFill>
                          <a:schemeClr val="tx1"/>
                        </a:solidFill>
                      </a:endParaRP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4 weeks</a:t>
                      </a:r>
                    </a:p>
                    <a:p>
                      <a:endParaRPr lang="en-US" sz="1400" cap="none" spc="0" dirty="0">
                        <a:solidFill>
                          <a:schemeClr val="tx1"/>
                        </a:solidFill>
                      </a:endParaRP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cap="none" spc="0" dirty="0">
                          <a:solidFill>
                            <a:schemeClr val="tx1"/>
                          </a:solidFill>
                        </a:rPr>
                        <a:t>12weeks</a:t>
                      </a: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5369860"/>
                  </a:ext>
                </a:extLst>
              </a:tr>
              <a:tr h="191666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Presentation of the proposal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Negotiate the contract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cap="none" spc="0" dirty="0">
                          <a:solidFill>
                            <a:schemeClr val="tx1"/>
                          </a:solidFill>
                        </a:rPr>
                        <a:t>Finalize the contract</a:t>
                      </a:r>
                    </a:p>
                    <a:p>
                      <a:endParaRPr lang="en-US" sz="1400" cap="none" spc="0" dirty="0">
                        <a:solidFill>
                          <a:schemeClr val="tx1"/>
                        </a:solidFill>
                      </a:endParaRP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843"/>
                      </a:schemeClr>
                    </a:solidFill>
                  </a:tcPr>
                </a:tc>
                <a:tc>
                  <a:txBody>
                    <a:bodyPr/>
                    <a:lstStyle/>
                    <a:p>
                      <a:pPr marL="285750" indent="-285750">
                        <a:buFont typeface="Arial" panose="020B0604020202020204" pitchFamily="34" charset="0"/>
                        <a:buChar char="•"/>
                      </a:pPr>
                      <a:r>
                        <a:rPr lang="en-US" sz="1400" cap="none" spc="0" dirty="0">
                          <a:solidFill>
                            <a:schemeClr val="tx1"/>
                          </a:solidFill>
                        </a:rPr>
                        <a:t>Collection of data</a:t>
                      </a:r>
                    </a:p>
                    <a:p>
                      <a:pPr marL="285750" indent="-285750">
                        <a:buFont typeface="Arial" panose="020B0604020202020204" pitchFamily="34" charset="0"/>
                        <a:buChar char="•"/>
                      </a:pPr>
                      <a:r>
                        <a:rPr lang="en-US" sz="1400" cap="none" spc="0" dirty="0">
                          <a:solidFill>
                            <a:schemeClr val="tx1"/>
                          </a:solidFill>
                        </a:rPr>
                        <a:t>Audit the data</a:t>
                      </a:r>
                    </a:p>
                    <a:p>
                      <a:pPr marL="285750" indent="-285750">
                        <a:buFont typeface="Arial" panose="020B0604020202020204" pitchFamily="34" charset="0"/>
                        <a:buChar char="•"/>
                      </a:pPr>
                      <a:r>
                        <a:rPr lang="en-US" sz="1400" cap="none" spc="0" dirty="0">
                          <a:solidFill>
                            <a:schemeClr val="tx1"/>
                          </a:solidFill>
                        </a:rPr>
                        <a:t>Data analysis</a:t>
                      </a:r>
                    </a:p>
                    <a:p>
                      <a:pPr marL="285750" indent="-285750">
                        <a:buFont typeface="Arial" panose="020B0604020202020204" pitchFamily="34" charset="0"/>
                        <a:buChar char="•"/>
                      </a:pPr>
                      <a:endParaRPr lang="en-US" sz="1400" cap="none" spc="0" dirty="0">
                        <a:solidFill>
                          <a:schemeClr val="tx1"/>
                        </a:solidFill>
                      </a:endParaRPr>
                    </a:p>
                    <a:p>
                      <a:pPr marL="285750" indent="-285750">
                        <a:buFont typeface="Arial" panose="020B0604020202020204" pitchFamily="34" charset="0"/>
                        <a:buChar char="•"/>
                      </a:pPr>
                      <a:endParaRPr lang="en-US" sz="1400" cap="none" spc="0" dirty="0">
                        <a:solidFill>
                          <a:schemeClr val="tx1"/>
                        </a:solidFill>
                      </a:endParaRP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843"/>
                      </a:schemeClr>
                    </a:solidFill>
                  </a:tcPr>
                </a:tc>
                <a:tc>
                  <a:txBody>
                    <a:bodyPr/>
                    <a:lstStyle/>
                    <a:p>
                      <a:pPr marL="285750" indent="-285750">
                        <a:buFont typeface="Arial" panose="020B0604020202020204" pitchFamily="34" charset="0"/>
                        <a:buChar char="•"/>
                      </a:pPr>
                      <a:r>
                        <a:rPr lang="en-US" sz="1400" cap="none" spc="0" dirty="0">
                          <a:solidFill>
                            <a:schemeClr val="tx1"/>
                          </a:solidFill>
                        </a:rPr>
                        <a:t>Actual implementation</a:t>
                      </a:r>
                    </a:p>
                    <a:p>
                      <a:pPr marL="285750" indent="-285750">
                        <a:buFont typeface="Arial" panose="020B0604020202020204" pitchFamily="34" charset="0"/>
                        <a:buChar char="•"/>
                      </a:pPr>
                      <a:r>
                        <a:rPr lang="en-US" sz="1400" cap="none" spc="0" dirty="0">
                          <a:solidFill>
                            <a:schemeClr val="tx1"/>
                          </a:solidFill>
                        </a:rPr>
                        <a:t>Test phase </a:t>
                      </a:r>
                    </a:p>
                    <a:p>
                      <a:pPr marL="285750" indent="-285750">
                        <a:buFont typeface="Arial" panose="020B0604020202020204" pitchFamily="34" charset="0"/>
                        <a:buChar char="•"/>
                      </a:pPr>
                      <a:r>
                        <a:rPr lang="en-US" sz="1400" cap="none" spc="0" dirty="0">
                          <a:solidFill>
                            <a:schemeClr val="tx1"/>
                          </a:solidFill>
                        </a:rPr>
                        <a:t>Deploy the app</a:t>
                      </a: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843"/>
                      </a:schemeClr>
                    </a:solidFill>
                  </a:tcPr>
                </a:tc>
                <a:tc>
                  <a:txBody>
                    <a:bodyPr/>
                    <a:lstStyle/>
                    <a:p>
                      <a:pPr marL="285750" indent="-285750">
                        <a:buFont typeface="Arial" panose="020B0604020202020204" pitchFamily="34" charset="0"/>
                        <a:buChar char="•"/>
                      </a:pPr>
                      <a:r>
                        <a:rPr lang="en-US" sz="1400" cap="none" spc="0" dirty="0">
                          <a:solidFill>
                            <a:schemeClr val="tx1"/>
                          </a:solidFill>
                        </a:rPr>
                        <a:t>Commination to users </a:t>
                      </a:r>
                    </a:p>
                    <a:p>
                      <a:pPr marL="285750" indent="-285750">
                        <a:buFont typeface="Arial" panose="020B0604020202020204" pitchFamily="34" charset="0"/>
                        <a:buChar char="•"/>
                      </a:pPr>
                      <a:r>
                        <a:rPr lang="en-US" sz="1400" cap="none" spc="0" dirty="0">
                          <a:solidFill>
                            <a:schemeClr val="tx1"/>
                          </a:solidFill>
                        </a:rPr>
                        <a:t>Public communication to promote your service</a:t>
                      </a: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843"/>
                      </a:schemeClr>
                    </a:solidFill>
                  </a:tcPr>
                </a:tc>
                <a:tc>
                  <a:txBody>
                    <a:bodyPr/>
                    <a:lstStyle/>
                    <a:p>
                      <a:pPr marL="285750" indent="-285750">
                        <a:buFont typeface="Arial" panose="020B0604020202020204" pitchFamily="34" charset="0"/>
                        <a:buChar char="•"/>
                      </a:pPr>
                      <a:r>
                        <a:rPr lang="en-US" sz="1400" cap="none" spc="0" dirty="0">
                          <a:solidFill>
                            <a:schemeClr val="tx1"/>
                          </a:solidFill>
                        </a:rPr>
                        <a:t>Continue to acquire data</a:t>
                      </a:r>
                    </a:p>
                    <a:p>
                      <a:pPr marL="285750" indent="-285750">
                        <a:buFont typeface="Arial" panose="020B0604020202020204" pitchFamily="34" charset="0"/>
                        <a:buChar char="•"/>
                      </a:pPr>
                      <a:r>
                        <a:rPr lang="en-US" sz="1400" cap="none" spc="0" dirty="0">
                          <a:solidFill>
                            <a:schemeClr val="tx1"/>
                          </a:solidFill>
                        </a:rPr>
                        <a:t>Analyze the data </a:t>
                      </a:r>
                    </a:p>
                    <a:p>
                      <a:pPr marL="285750" indent="-285750">
                        <a:buFont typeface="Arial" panose="020B0604020202020204" pitchFamily="34" charset="0"/>
                        <a:buChar char="•"/>
                      </a:pPr>
                      <a:r>
                        <a:rPr lang="en-US" sz="1400" cap="none" spc="0" dirty="0">
                          <a:solidFill>
                            <a:schemeClr val="tx1"/>
                          </a:solidFill>
                        </a:rPr>
                        <a:t>Test the weather information to increase the data acquisition</a:t>
                      </a:r>
                    </a:p>
                  </a:txBody>
                  <a:tcPr marL="151061" marR="151061" marT="151061" marB="1510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843"/>
                      </a:scheme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0">
            <a:extLst>
              <a:ext uri="{FF2B5EF4-FFF2-40B4-BE49-F238E27FC236}">
                <a16:creationId xmlns:a16="http://schemas.microsoft.com/office/drawing/2014/main" id="{DAA9D7C9-0452-4338-840E-1F41073B5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42">
            <a:extLst>
              <a:ext uri="{FF2B5EF4-FFF2-40B4-BE49-F238E27FC236}">
                <a16:creationId xmlns:a16="http://schemas.microsoft.com/office/drawing/2014/main" id="{82D28149-A976-4FDF-A0AD-7E066FF7D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Rectangle 44">
            <a:extLst>
              <a:ext uri="{FF2B5EF4-FFF2-40B4-BE49-F238E27FC236}">
                <a16:creationId xmlns:a16="http://schemas.microsoft.com/office/drawing/2014/main" id="{D80536FF-D2DD-47A6-BB60-E22DD2FEF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F1BD7-C73D-48B7-8D1E-CDECB081EBF9}"/>
              </a:ext>
            </a:extLst>
          </p:cNvPr>
          <p:cNvSpPr>
            <a:spLocks noGrp="1"/>
          </p:cNvSpPr>
          <p:nvPr>
            <p:ph type="title"/>
          </p:nvPr>
        </p:nvSpPr>
        <p:spPr>
          <a:xfrm>
            <a:off x="1838885" y="1436345"/>
            <a:ext cx="4537803" cy="1050095"/>
          </a:xfrm>
        </p:spPr>
        <p:txBody>
          <a:bodyPr anchor="b">
            <a:normAutofit/>
          </a:bodyPr>
          <a:lstStyle/>
          <a:p>
            <a:r>
              <a:rPr lang="en-CA" sz="2800" dirty="0">
                <a:solidFill>
                  <a:schemeClr val="tx1"/>
                </a:solidFill>
              </a:rPr>
              <a:t>Email: </a:t>
            </a:r>
            <a:r>
              <a:rPr lang="en-CA" sz="2800" dirty="0">
                <a:solidFill>
                  <a:schemeClr val="tx1"/>
                </a:solidFill>
                <a:hlinkClick r:id="rId2"/>
              </a:rPr>
              <a:t>info@lettuceknow.com</a:t>
            </a:r>
            <a:r>
              <a:rPr lang="en-CA" sz="2800" dirty="0">
                <a:solidFill>
                  <a:schemeClr val="tx1"/>
                </a:solidFill>
              </a:rPr>
              <a:t> </a:t>
            </a:r>
            <a:br>
              <a:rPr lang="en-CA" sz="2800" dirty="0">
                <a:solidFill>
                  <a:schemeClr val="tx1"/>
                </a:solidFill>
              </a:rPr>
            </a:br>
            <a:r>
              <a:rPr lang="en-CA" sz="2800" dirty="0">
                <a:solidFill>
                  <a:schemeClr val="tx1"/>
                </a:solidFill>
              </a:rPr>
              <a:t>Phone: 1-705-705-7055</a:t>
            </a:r>
            <a:endParaRPr lang="en-CA" sz="4800" dirty="0">
              <a:solidFill>
                <a:schemeClr val="tx1"/>
              </a:solidFill>
            </a:endParaRPr>
          </a:p>
        </p:txBody>
      </p:sp>
      <p:sp>
        <p:nvSpPr>
          <p:cNvPr id="56" name="Rectangle 46">
            <a:extLst>
              <a:ext uri="{FF2B5EF4-FFF2-40B4-BE49-F238E27FC236}">
                <a16:creationId xmlns:a16="http://schemas.microsoft.com/office/drawing/2014/main" id="{FA392873-A54A-4077-810F-3AFC8F442E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3" y="685801"/>
            <a:ext cx="702496" cy="5486400"/>
          </a:xfrm>
          <a:prstGeom prst="rect">
            <a:avLst/>
          </a:prstGeom>
          <a:solidFill>
            <a:srgbClr val="9D7C55">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Picture 5" descr="A close-up of a calculator&#10;&#10;Description automatically generated with medium confidence">
            <a:extLst>
              <a:ext uri="{FF2B5EF4-FFF2-40B4-BE49-F238E27FC236}">
                <a16:creationId xmlns:a16="http://schemas.microsoft.com/office/drawing/2014/main" id="{D33B4E0C-310C-4D09-8968-FD81D9482B06}"/>
              </a:ext>
            </a:extLst>
          </p:cNvPr>
          <p:cNvPicPr>
            <a:picLocks noChangeAspect="1"/>
          </p:cNvPicPr>
          <p:nvPr/>
        </p:nvPicPr>
        <p:blipFill rotWithShape="1">
          <a:blip r:embed="rId3">
            <a:extLst>
              <a:ext uri="{28A0092B-C50C-407E-A947-70E740481C1C}">
                <a14:useLocalDpi xmlns:a14="http://schemas.microsoft.com/office/drawing/2010/main" val="0"/>
              </a:ext>
            </a:extLst>
          </a:blip>
          <a:srcRect l="23538" r="23466" b="-2"/>
          <a:stretch/>
        </p:blipFill>
        <p:spPr>
          <a:xfrm>
            <a:off x="7148796" y="685800"/>
            <a:ext cx="4355880" cy="5486400"/>
          </a:xfrm>
          <a:prstGeom prst="rect">
            <a:avLst/>
          </a:prstGeom>
        </p:spPr>
      </p:pic>
      <p:cxnSp>
        <p:nvCxnSpPr>
          <p:cNvPr id="57" name="Straight Connector 48">
            <a:extLst>
              <a:ext uri="{FF2B5EF4-FFF2-40B4-BE49-F238E27FC236}">
                <a16:creationId xmlns:a16="http://schemas.microsoft.com/office/drawing/2014/main" id="{217CAC88-B0CB-4E8A-916D-9CB9052598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9D7C55"/>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0">
            <a:extLst>
              <a:ext uri="{FF2B5EF4-FFF2-40B4-BE49-F238E27FC236}">
                <a16:creationId xmlns:a16="http://schemas.microsoft.com/office/drawing/2014/main" id="{002C2666-64A2-43AB-B2DB-267B04A07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9D7C55"/>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descr="Logo, company name&#10;&#10;Description automatically generated">
            <a:extLst>
              <a:ext uri="{FF2B5EF4-FFF2-40B4-BE49-F238E27FC236}">
                <a16:creationId xmlns:a16="http://schemas.microsoft.com/office/drawing/2014/main" id="{44E93E82-84E8-423E-9701-25855C2E4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7664" y="2829340"/>
            <a:ext cx="3040247" cy="3040247"/>
          </a:xfrm>
          <a:prstGeom prst="rect">
            <a:avLst/>
          </a:prstGeom>
        </p:spPr>
      </p:pic>
    </p:spTree>
    <p:extLst>
      <p:ext uri="{BB962C8B-B14F-4D97-AF65-F5344CB8AC3E}">
        <p14:creationId xmlns:p14="http://schemas.microsoft.com/office/powerpoint/2010/main" val="114873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Background Gray Rectangle">
            <a:extLst>
              <a:ext uri="{FF2B5EF4-FFF2-40B4-BE49-F238E27FC236}">
                <a16:creationId xmlns:a16="http://schemas.microsoft.com/office/drawing/2014/main" id="{919CB3C1-FA2B-424F-8F6D-B4486C9BA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11">
            <a:extLst>
              <a:ext uri="{FF2B5EF4-FFF2-40B4-BE49-F238E27FC236}">
                <a16:creationId xmlns:a16="http://schemas.microsoft.com/office/drawing/2014/main" id="{E2C8DE2D-E24A-4AEB-A9F7-EAD411F2E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Rectangle 13">
            <a:extLst>
              <a:ext uri="{FF2B5EF4-FFF2-40B4-BE49-F238E27FC236}">
                <a16:creationId xmlns:a16="http://schemas.microsoft.com/office/drawing/2014/main" id="{3561CC72-42BD-451B-B958-E80B2813E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9F6068-7710-4CC1-9A49-B509A1DBC04C}"/>
              </a:ext>
            </a:extLst>
          </p:cNvPr>
          <p:cNvSpPr>
            <a:spLocks noGrp="1"/>
          </p:cNvSpPr>
          <p:nvPr>
            <p:ph type="title" idx="4294967295"/>
          </p:nvPr>
        </p:nvSpPr>
        <p:spPr>
          <a:xfrm>
            <a:off x="422148" y="680190"/>
            <a:ext cx="10275623" cy="2574801"/>
          </a:xfrm>
        </p:spPr>
        <p:txBody>
          <a:bodyPr vert="horz" lIns="91440" tIns="45720" rIns="91440" bIns="45720" rtlCol="0" anchor="b">
            <a:normAutofit/>
          </a:bodyPr>
          <a:lstStyle/>
          <a:p>
            <a:r>
              <a:rPr lang="en-US" sz="5400"/>
              <a:t>Youtube video link</a:t>
            </a:r>
          </a:p>
        </p:txBody>
      </p:sp>
      <p:sp>
        <p:nvSpPr>
          <p:cNvPr id="3" name="Content Placeholder 2">
            <a:extLst>
              <a:ext uri="{FF2B5EF4-FFF2-40B4-BE49-F238E27FC236}">
                <a16:creationId xmlns:a16="http://schemas.microsoft.com/office/drawing/2014/main" id="{45EC5B27-D32E-47AE-A85A-1C7313B6088D}"/>
              </a:ext>
            </a:extLst>
          </p:cNvPr>
          <p:cNvSpPr>
            <a:spLocks noGrp="1"/>
          </p:cNvSpPr>
          <p:nvPr>
            <p:ph idx="4294967295"/>
          </p:nvPr>
        </p:nvSpPr>
        <p:spPr>
          <a:xfrm>
            <a:off x="422147" y="3563012"/>
            <a:ext cx="10275621" cy="2279729"/>
          </a:xfrm>
        </p:spPr>
        <p:txBody>
          <a:bodyPr vert="horz" lIns="91440" tIns="45720" rIns="91440" bIns="45720" rtlCol="0" anchor="t">
            <a:normAutofit/>
          </a:bodyPr>
          <a:lstStyle/>
          <a:p>
            <a:pPr marL="0" indent="0">
              <a:lnSpc>
                <a:spcPts val="3200"/>
              </a:lnSpc>
              <a:buNone/>
            </a:pPr>
            <a:r>
              <a:rPr lang="en-US" dirty="0">
                <a:hlinkClick r:id="rId2"/>
              </a:rPr>
              <a:t>http://youtu.be/omBVXd_2cDk?hd=1</a:t>
            </a:r>
            <a:r>
              <a:rPr lang="en-US" dirty="0"/>
              <a:t> </a:t>
            </a:r>
          </a:p>
        </p:txBody>
      </p:sp>
      <p:cxnSp>
        <p:nvCxnSpPr>
          <p:cNvPr id="23" name="Straight Connector 15">
            <a:extLst>
              <a:ext uri="{FF2B5EF4-FFF2-40B4-BE49-F238E27FC236}">
                <a16:creationId xmlns:a16="http://schemas.microsoft.com/office/drawing/2014/main" id="{1D9B799F-5B21-4424-AB3B-2D213800DA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E4FBE5-B548-41A6-A2E6-29428008DB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82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85D458">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92579-42D4-4673-98ED-1C5154F620C5}"/>
              </a:ext>
            </a:extLst>
          </p:cNvPr>
          <p:cNvSpPr>
            <a:spLocks noGrp="1"/>
          </p:cNvSpPr>
          <p:nvPr>
            <p:ph type="title"/>
          </p:nvPr>
        </p:nvSpPr>
        <p:spPr>
          <a:xfrm>
            <a:off x="5132026" y="540167"/>
            <a:ext cx="5828376" cy="908805"/>
          </a:xfrm>
        </p:spPr>
        <p:txBody>
          <a:bodyPr anchor="b">
            <a:normAutofit/>
          </a:bodyPr>
          <a:lstStyle/>
          <a:p>
            <a:r>
              <a:rPr lang="en-CA" sz="4800" dirty="0">
                <a:solidFill>
                  <a:schemeClr val="tx1"/>
                </a:solidFill>
              </a:rPr>
              <a:t>About us</a:t>
            </a:r>
          </a:p>
        </p:txBody>
      </p:sp>
      <p:pic>
        <p:nvPicPr>
          <p:cNvPr id="4" name="Content Placeholder 3" descr="Logo, company name&#10;&#10;Description automatically generated">
            <a:extLst>
              <a:ext uri="{FF2B5EF4-FFF2-40B4-BE49-F238E27FC236}">
                <a16:creationId xmlns:a16="http://schemas.microsoft.com/office/drawing/2014/main" id="{F06F5639-EF55-4AF0-8CA2-5201241E5440}"/>
              </a:ext>
            </a:extLst>
          </p:cNvPr>
          <p:cNvPicPr>
            <a:picLocks noChangeAspect="1"/>
          </p:cNvPicPr>
          <p:nvPr/>
        </p:nvPicPr>
        <p:blipFill rotWithShape="1">
          <a:blip r:embed="rId2">
            <a:extLst>
              <a:ext uri="{28A0092B-C50C-407E-A947-70E740481C1C}">
                <a14:useLocalDpi xmlns:a14="http://schemas.microsoft.com/office/drawing/2010/main" val="0"/>
              </a:ext>
            </a:extLst>
          </a:blip>
          <a:srcRect l="13916" r="11829"/>
          <a:stretch/>
        </p:blipFill>
        <p:spPr>
          <a:xfrm>
            <a:off x="413003" y="685800"/>
            <a:ext cx="4073933" cy="5486400"/>
          </a:xfrm>
          <a:prstGeom prst="rect">
            <a:avLst/>
          </a:prstGeom>
        </p:spPr>
      </p:pic>
      <p:sp>
        <p:nvSpPr>
          <p:cNvPr id="8" name="Content Placeholder 7">
            <a:extLst>
              <a:ext uri="{FF2B5EF4-FFF2-40B4-BE49-F238E27FC236}">
                <a16:creationId xmlns:a16="http://schemas.microsoft.com/office/drawing/2014/main" id="{42DB2738-0148-4DE1-8343-A3D53CB57439}"/>
              </a:ext>
            </a:extLst>
          </p:cNvPr>
          <p:cNvSpPr>
            <a:spLocks noGrp="1"/>
          </p:cNvSpPr>
          <p:nvPr>
            <p:ph idx="1"/>
          </p:nvPr>
        </p:nvSpPr>
        <p:spPr>
          <a:xfrm>
            <a:off x="5132026" y="1594606"/>
            <a:ext cx="5828376" cy="4381292"/>
          </a:xfrm>
        </p:spPr>
        <p:txBody>
          <a:bodyPr anchor="t">
            <a:normAutofit/>
          </a:bodyPr>
          <a:lstStyle/>
          <a:p>
            <a:pPr marL="0" indent="0">
              <a:buNone/>
            </a:pPr>
            <a:r>
              <a:rPr lang="en-US" b="1" dirty="0">
                <a:solidFill>
                  <a:schemeClr val="tx1"/>
                </a:solidFill>
              </a:rPr>
              <a:t>Tech Solution company established in 2020</a:t>
            </a:r>
          </a:p>
          <a:p>
            <a:pPr marL="0" indent="0">
              <a:buNone/>
            </a:pPr>
            <a:endParaRPr lang="en-US" b="1" dirty="0">
              <a:solidFill>
                <a:schemeClr val="tx1"/>
              </a:solidFill>
            </a:endParaRPr>
          </a:p>
          <a:p>
            <a:pPr marL="0" indent="0">
              <a:buNone/>
            </a:pPr>
            <a:r>
              <a:rPr lang="en-US" b="1" dirty="0">
                <a:solidFill>
                  <a:schemeClr val="tx1"/>
                </a:solidFill>
              </a:rPr>
              <a:t>Mission Statement </a:t>
            </a:r>
          </a:p>
          <a:p>
            <a:r>
              <a:rPr lang="en-US" dirty="0">
                <a:solidFill>
                  <a:schemeClr val="tx1"/>
                </a:solidFill>
              </a:rPr>
              <a:t>With customers we grow</a:t>
            </a:r>
          </a:p>
          <a:p>
            <a:r>
              <a:rPr lang="en-US" dirty="0">
                <a:solidFill>
                  <a:schemeClr val="tx1"/>
                </a:solidFill>
              </a:rPr>
              <a:t>Provide the solutions that will help the community</a:t>
            </a:r>
          </a:p>
          <a:p>
            <a:pPr marL="0" indent="0">
              <a:buNone/>
            </a:pPr>
            <a:endParaRPr lang="en-US" dirty="0">
              <a:solidFill>
                <a:schemeClr val="tx1"/>
              </a:solidFill>
            </a:endParaRPr>
          </a:p>
          <a:p>
            <a:pPr marL="0" indent="0">
              <a:buNone/>
            </a:pPr>
            <a:r>
              <a:rPr lang="en-US" dirty="0">
                <a:solidFill>
                  <a:schemeClr val="tx1"/>
                </a:solidFill>
              </a:rPr>
              <a:t>Always there to provide you the innovative solutions!</a:t>
            </a:r>
          </a:p>
        </p:txBody>
      </p:sp>
      <p:cxnSp>
        <p:nvCxnSpPr>
          <p:cNvPr id="19" name="Straight Connector 18">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5D458"/>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5D45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48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4EF3E42-675E-4E84-AA5A-E233060C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0F3B65B4-B443-446A-9981-E6E89B0B7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Electronic circuit board">
            <a:extLst>
              <a:ext uri="{FF2B5EF4-FFF2-40B4-BE49-F238E27FC236}">
                <a16:creationId xmlns:a16="http://schemas.microsoft.com/office/drawing/2014/main" id="{D4C50493-14BC-4C2A-ABE5-1CA8A154F300}"/>
              </a:ext>
            </a:extLst>
          </p:cNvPr>
          <p:cNvPicPr>
            <a:picLocks noChangeAspect="1"/>
          </p:cNvPicPr>
          <p:nvPr/>
        </p:nvPicPr>
        <p:blipFill rotWithShape="1">
          <a:blip r:embed="rId2">
            <a:alphaModFix amt="43000"/>
          </a:blip>
          <a:srcRect t="15730"/>
          <a:stretch/>
        </p:blipFill>
        <p:spPr>
          <a:xfrm>
            <a:off x="20" y="10"/>
            <a:ext cx="12191979" cy="6857990"/>
          </a:xfrm>
          <a:prstGeom prst="rect">
            <a:avLst/>
          </a:prstGeom>
        </p:spPr>
      </p:pic>
      <p:sp>
        <p:nvSpPr>
          <p:cNvPr id="15" name="Rectangle 14">
            <a:extLst>
              <a:ext uri="{FF2B5EF4-FFF2-40B4-BE49-F238E27FC236}">
                <a16:creationId xmlns:a16="http://schemas.microsoft.com/office/drawing/2014/main" id="{0A9CD935-5B3A-44F4-9F19-CFFDBD2A8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2780581"/>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0C2DD-6414-4CFF-95CB-1E368FDFBA31}"/>
              </a:ext>
            </a:extLst>
          </p:cNvPr>
          <p:cNvSpPr>
            <a:spLocks noGrp="1"/>
          </p:cNvSpPr>
          <p:nvPr>
            <p:ph type="title"/>
          </p:nvPr>
        </p:nvSpPr>
        <p:spPr>
          <a:xfrm>
            <a:off x="1576746" y="442496"/>
            <a:ext cx="9236881" cy="791632"/>
          </a:xfrm>
          <a:solidFill>
            <a:schemeClr val="bg1">
              <a:alpha val="88000"/>
            </a:schemeClr>
          </a:solidFill>
        </p:spPr>
        <p:txBody>
          <a:bodyPr vert="horz" lIns="91440" tIns="45720" rIns="91440" bIns="45720" rtlCol="0" anchor="b">
            <a:normAutofit/>
          </a:bodyPr>
          <a:lstStyle/>
          <a:p>
            <a:pPr algn="ctr"/>
            <a:r>
              <a:rPr lang="en-US" sz="4800" dirty="0">
                <a:solidFill>
                  <a:schemeClr val="tx1"/>
                </a:solidFill>
              </a:rPr>
              <a:t>Our team</a:t>
            </a:r>
          </a:p>
        </p:txBody>
      </p:sp>
      <p:cxnSp>
        <p:nvCxnSpPr>
          <p:cNvPr id="17" name="Straight Connector 16">
            <a:extLst>
              <a:ext uri="{FF2B5EF4-FFF2-40B4-BE49-F238E27FC236}">
                <a16:creationId xmlns:a16="http://schemas.microsoft.com/office/drawing/2014/main" id="{FD6C387B-06BE-490B-A22D-8EA8A67AA8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0B278"/>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4DCE841-D2A0-408E-8F2F-990D0105E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0B278"/>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1" name="TextBox 5">
            <a:extLst>
              <a:ext uri="{FF2B5EF4-FFF2-40B4-BE49-F238E27FC236}">
                <a16:creationId xmlns:a16="http://schemas.microsoft.com/office/drawing/2014/main" id="{8A4B367A-BD3A-4B5F-B71D-3301A616A648}"/>
              </a:ext>
            </a:extLst>
          </p:cNvPr>
          <p:cNvGraphicFramePr/>
          <p:nvPr>
            <p:extLst>
              <p:ext uri="{D42A27DB-BD31-4B8C-83A1-F6EECF244321}">
                <p14:modId xmlns:p14="http://schemas.microsoft.com/office/powerpoint/2010/main" val="3809655780"/>
              </p:ext>
            </p:extLst>
          </p:nvPr>
        </p:nvGraphicFramePr>
        <p:xfrm>
          <a:off x="450166" y="1392710"/>
          <a:ext cx="11490043" cy="5303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person smiling for the camera&#10;&#10;Description automatically generated with medium confidence">
            <a:extLst>
              <a:ext uri="{FF2B5EF4-FFF2-40B4-BE49-F238E27FC236}">
                <a16:creationId xmlns:a16="http://schemas.microsoft.com/office/drawing/2014/main" id="{37047F9E-1A2C-44FB-9C62-7794CDC629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4780" y="1677096"/>
            <a:ext cx="951219" cy="1002009"/>
          </a:xfrm>
          <a:prstGeom prst="rect">
            <a:avLst/>
          </a:prstGeom>
        </p:spPr>
      </p:pic>
      <p:pic>
        <p:nvPicPr>
          <p:cNvPr id="10" name="Picture 9" descr="A person wearing a hat&#10;&#10;Description automatically generated with medium confidence">
            <a:extLst>
              <a:ext uri="{FF2B5EF4-FFF2-40B4-BE49-F238E27FC236}">
                <a16:creationId xmlns:a16="http://schemas.microsoft.com/office/drawing/2014/main" id="{CE90C36A-66ED-4B44-A531-32D4D191EB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9887" y="4186129"/>
            <a:ext cx="1032222" cy="1032222"/>
          </a:xfrm>
          <a:prstGeom prst="rect">
            <a:avLst/>
          </a:prstGeom>
        </p:spPr>
      </p:pic>
      <p:pic>
        <p:nvPicPr>
          <p:cNvPr id="4" name="Picture 3" descr="A picture containing clothing, person, close&#10;&#10;Description automatically generated">
            <a:extLst>
              <a:ext uri="{FF2B5EF4-FFF2-40B4-BE49-F238E27FC236}">
                <a16:creationId xmlns:a16="http://schemas.microsoft.com/office/drawing/2014/main" id="{28C2C718-119A-4374-8E55-16E83607E461}"/>
              </a:ext>
            </a:extLst>
          </p:cNvPr>
          <p:cNvPicPr>
            <a:picLocks noChangeAspect="1"/>
          </p:cNvPicPr>
          <p:nvPr/>
        </p:nvPicPr>
        <p:blipFill rotWithShape="1">
          <a:blip r:embed="rId10">
            <a:extLst>
              <a:ext uri="{28A0092B-C50C-407E-A947-70E740481C1C}">
                <a14:useLocalDpi xmlns:a14="http://schemas.microsoft.com/office/drawing/2010/main" val="0"/>
              </a:ext>
            </a:extLst>
          </a:blip>
          <a:srcRect l="7359" t="3432" r="5095" b="23875"/>
          <a:stretch/>
        </p:blipFill>
        <p:spPr>
          <a:xfrm>
            <a:off x="1220389" y="2902895"/>
            <a:ext cx="951219" cy="103222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08A25415-EAB5-499D-914F-CDE9BBB6D185}"/>
              </a:ext>
            </a:extLst>
          </p:cNvPr>
          <p:cNvPicPr>
            <a:picLocks noChangeAspect="1"/>
          </p:cNvPicPr>
          <p:nvPr/>
        </p:nvPicPr>
        <p:blipFill rotWithShape="1">
          <a:blip r:embed="rId11">
            <a:extLst>
              <a:ext uri="{28A0092B-C50C-407E-A947-70E740481C1C}">
                <a14:useLocalDpi xmlns:a14="http://schemas.microsoft.com/office/drawing/2010/main" val="0"/>
              </a:ext>
            </a:extLst>
          </a:blip>
          <a:srcRect t="-1" r="16071" b="37053"/>
          <a:stretch/>
        </p:blipFill>
        <p:spPr>
          <a:xfrm>
            <a:off x="693163" y="5448725"/>
            <a:ext cx="973447" cy="1021333"/>
          </a:xfrm>
          <a:prstGeom prst="rect">
            <a:avLst/>
          </a:prstGeom>
        </p:spPr>
      </p:pic>
    </p:spTree>
    <p:extLst>
      <p:ext uri="{BB962C8B-B14F-4D97-AF65-F5344CB8AC3E}">
        <p14:creationId xmlns:p14="http://schemas.microsoft.com/office/powerpoint/2010/main" val="249329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BB71-81B2-49B7-888D-00B393A91ED6}"/>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520494DA-5CEC-4A0D-8F8D-32B6E2C22E54}"/>
              </a:ext>
            </a:extLst>
          </p:cNvPr>
          <p:cNvSpPr>
            <a:spLocks noGrp="1"/>
          </p:cNvSpPr>
          <p:nvPr>
            <p:ph idx="1"/>
          </p:nvPr>
        </p:nvSpPr>
        <p:spPr/>
        <p:txBody>
          <a:bodyPr>
            <a:normAutofit/>
          </a:bodyPr>
          <a:lstStyle/>
          <a:p>
            <a:r>
              <a:rPr lang="en-CA" sz="2000" dirty="0"/>
              <a:t>Introduction</a:t>
            </a:r>
          </a:p>
          <a:p>
            <a:r>
              <a:rPr lang="en-CA" sz="2000" dirty="0"/>
              <a:t>Project Summary</a:t>
            </a:r>
          </a:p>
          <a:p>
            <a:r>
              <a:rPr lang="en-CA" sz="2000" dirty="0"/>
              <a:t>Technologies involved</a:t>
            </a:r>
          </a:p>
          <a:p>
            <a:r>
              <a:rPr lang="en-CA" sz="2000" dirty="0"/>
              <a:t>The code inside </a:t>
            </a:r>
            <a:r>
              <a:rPr lang="en-CA" sz="2000" dirty="0" err="1"/>
              <a:t>LETTUCEknow</a:t>
            </a:r>
            <a:endParaRPr lang="en-CA" sz="2000" dirty="0"/>
          </a:p>
          <a:p>
            <a:pPr lvl="1"/>
            <a:r>
              <a:rPr lang="en-CA" sz="1800" dirty="0"/>
              <a:t>Data acquisition process</a:t>
            </a:r>
          </a:p>
          <a:p>
            <a:pPr lvl="1"/>
            <a:r>
              <a:rPr lang="en-CA" sz="1800" dirty="0"/>
              <a:t>Database overview</a:t>
            </a:r>
          </a:p>
          <a:p>
            <a:pPr lvl="1"/>
            <a:r>
              <a:rPr lang="en-CA" sz="1800" dirty="0"/>
              <a:t>Front end framework with </a:t>
            </a:r>
            <a:r>
              <a:rPr lang="en-CA" sz="1800" dirty="0" err="1"/>
              <a:t>XXXXx</a:t>
            </a:r>
            <a:endParaRPr lang="en-CA" sz="1800" dirty="0"/>
          </a:p>
          <a:p>
            <a:r>
              <a:rPr lang="en-CA" sz="2000" dirty="0"/>
              <a:t>Demonstration of the web app</a:t>
            </a:r>
          </a:p>
          <a:p>
            <a:r>
              <a:rPr lang="en-CA" sz="2000" dirty="0"/>
              <a:t>Future of this project</a:t>
            </a:r>
          </a:p>
          <a:p>
            <a:r>
              <a:rPr lang="en-CA" sz="2000" dirty="0"/>
              <a:t>Timeline of the implementation</a:t>
            </a:r>
          </a:p>
        </p:txBody>
      </p:sp>
    </p:spTree>
    <p:extLst>
      <p:ext uri="{BB962C8B-B14F-4D97-AF65-F5344CB8AC3E}">
        <p14:creationId xmlns:p14="http://schemas.microsoft.com/office/powerpoint/2010/main" val="358121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19FC-277C-4343-929D-BFBE72E07C78}"/>
              </a:ext>
            </a:extLst>
          </p:cNvPr>
          <p:cNvSpPr>
            <a:spLocks noGrp="1"/>
          </p:cNvSpPr>
          <p:nvPr>
            <p:ph type="title"/>
          </p:nvPr>
        </p:nvSpPr>
        <p:spPr/>
        <p:txBody>
          <a:bodyPr/>
          <a:lstStyle/>
          <a:p>
            <a:r>
              <a:rPr lang="en-CA" dirty="0"/>
              <a:t>Project Summary</a:t>
            </a:r>
          </a:p>
        </p:txBody>
      </p:sp>
      <p:sp>
        <p:nvSpPr>
          <p:cNvPr id="3" name="Content Placeholder 2">
            <a:extLst>
              <a:ext uri="{FF2B5EF4-FFF2-40B4-BE49-F238E27FC236}">
                <a16:creationId xmlns:a16="http://schemas.microsoft.com/office/drawing/2014/main" id="{0B7DC868-B590-4F4E-8228-6378E5AC0B63}"/>
              </a:ext>
            </a:extLst>
          </p:cNvPr>
          <p:cNvSpPr>
            <a:spLocks noGrp="1"/>
          </p:cNvSpPr>
          <p:nvPr>
            <p:ph idx="1"/>
          </p:nvPr>
        </p:nvSpPr>
        <p:spPr/>
        <p:txBody>
          <a:bodyPr/>
          <a:lstStyle/>
          <a:p>
            <a:r>
              <a:rPr lang="en-CA" dirty="0"/>
              <a:t>To provide a solution to Roadside Assistant service with more accurate address identification.</a:t>
            </a:r>
          </a:p>
          <a:p>
            <a:r>
              <a:rPr lang="en-CA" dirty="0"/>
              <a:t>The web application created by </a:t>
            </a:r>
            <a:r>
              <a:rPr lang="en-CA" dirty="0" err="1"/>
              <a:t>LETTUCEknow</a:t>
            </a:r>
            <a:r>
              <a:rPr lang="en-CA" dirty="0"/>
              <a:t> is going to take the IP address of the device that the person is using, and to display the exact address of the app user.</a:t>
            </a:r>
          </a:p>
          <a:p>
            <a:r>
              <a:rPr lang="en-CA" dirty="0"/>
              <a:t>The web application first extracts the data, stores the data in the database, and extracts the data to display visually friendly map.</a:t>
            </a:r>
          </a:p>
          <a:p>
            <a:r>
              <a:rPr lang="en-CA" dirty="0"/>
              <a:t>Thanks to the technology, we will be able to provide a historical information about addresses that the users have been later also.</a:t>
            </a:r>
          </a:p>
        </p:txBody>
      </p:sp>
    </p:spTree>
    <p:extLst>
      <p:ext uri="{BB962C8B-B14F-4D97-AF65-F5344CB8AC3E}">
        <p14:creationId xmlns:p14="http://schemas.microsoft.com/office/powerpoint/2010/main" val="101949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2AF5434A-9070-4011-9B4B-0ADA2E295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Background Gray Rectangle">
            <a:extLst>
              <a:ext uri="{FF2B5EF4-FFF2-40B4-BE49-F238E27FC236}">
                <a16:creationId xmlns:a16="http://schemas.microsoft.com/office/drawing/2014/main" id="{65E07A35-3A7E-4986-999D-1F203FEA8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White Rectangle">
            <a:extLst>
              <a:ext uri="{FF2B5EF4-FFF2-40B4-BE49-F238E27FC236}">
                <a16:creationId xmlns:a16="http://schemas.microsoft.com/office/drawing/2014/main" id="{A35079B0-BF66-4F5E-A381-8631F7FC9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F12B8-61B5-4C0C-BA4D-CFED3B1D08FF}"/>
              </a:ext>
            </a:extLst>
          </p:cNvPr>
          <p:cNvSpPr>
            <a:spLocks noGrp="1"/>
          </p:cNvSpPr>
          <p:nvPr>
            <p:ph type="title"/>
          </p:nvPr>
        </p:nvSpPr>
        <p:spPr>
          <a:xfrm>
            <a:off x="4475223" y="527208"/>
            <a:ext cx="6423188" cy="886777"/>
          </a:xfrm>
        </p:spPr>
        <p:txBody>
          <a:bodyPr vert="horz" lIns="91440" tIns="45720" rIns="91440" bIns="45720" rtlCol="0" anchor="b">
            <a:normAutofit/>
          </a:bodyPr>
          <a:lstStyle/>
          <a:p>
            <a:r>
              <a:rPr lang="en-US" sz="4800" dirty="0"/>
              <a:t>Technologies Involved</a:t>
            </a:r>
          </a:p>
        </p:txBody>
      </p:sp>
      <p:pic>
        <p:nvPicPr>
          <p:cNvPr id="1028" name="Picture 4" descr="JavaScript - Wikipedia">
            <a:extLst>
              <a:ext uri="{FF2B5EF4-FFF2-40B4-BE49-F238E27FC236}">
                <a16:creationId xmlns:a16="http://schemas.microsoft.com/office/drawing/2014/main" id="{E0048EFC-3153-43BF-B85E-A8DBB66C91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6890" y="1213993"/>
            <a:ext cx="1330257" cy="13302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 Wikipedia, la enciclopedia libre">
            <a:extLst>
              <a:ext uri="{FF2B5EF4-FFF2-40B4-BE49-F238E27FC236}">
                <a16:creationId xmlns:a16="http://schemas.microsoft.com/office/drawing/2014/main" id="{C31144D1-5135-44E3-AF59-0A2A6C2AEE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31918" y="1225566"/>
            <a:ext cx="1314652" cy="13146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ask (web framework) - Wikipedia">
            <a:extLst>
              <a:ext uri="{FF2B5EF4-FFF2-40B4-BE49-F238E27FC236}">
                <a16:creationId xmlns:a16="http://schemas.microsoft.com/office/drawing/2014/main" id="{148BC52C-440D-4A40-837C-901778827DD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6890" y="2540218"/>
            <a:ext cx="2190243" cy="8541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ing Sitecore 8.2 with Mongo 3.4? Time for an upgrade ...">
            <a:extLst>
              <a:ext uri="{FF2B5EF4-FFF2-40B4-BE49-F238E27FC236}">
                <a16:creationId xmlns:a16="http://schemas.microsoft.com/office/drawing/2014/main" id="{1C1BEB67-9745-491F-AE71-1B8B53CFC80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1440" y="3394412"/>
            <a:ext cx="2694451" cy="720765"/>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Vertical Connector">
            <a:extLst>
              <a:ext uri="{FF2B5EF4-FFF2-40B4-BE49-F238E27FC236}">
                <a16:creationId xmlns:a16="http://schemas.microsoft.com/office/drawing/2014/main" id="{2451FB0A-BB97-4911-9150-D71C0F3CE6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FC738"/>
            </a:solidFill>
            <a:prstDash val="dash"/>
          </a:ln>
        </p:spPr>
        <p:style>
          <a:lnRef idx="1">
            <a:schemeClr val="accent1"/>
          </a:lnRef>
          <a:fillRef idx="0">
            <a:schemeClr val="accent1"/>
          </a:fillRef>
          <a:effectRef idx="0">
            <a:schemeClr val="accent1"/>
          </a:effectRef>
          <a:fontRef idx="minor">
            <a:schemeClr val="tx1"/>
          </a:fontRef>
        </p:style>
      </p:cxnSp>
      <p:cxnSp>
        <p:nvCxnSpPr>
          <p:cNvPr id="87" name="Horizontal Connector 2">
            <a:extLst>
              <a:ext uri="{FF2B5EF4-FFF2-40B4-BE49-F238E27FC236}">
                <a16:creationId xmlns:a16="http://schemas.microsoft.com/office/drawing/2014/main" id="{1A969E18-716C-4A22-B386-A276DF9C28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FC738"/>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80EA197-806C-4F1F-BC83-5C8B0C9CE785}"/>
              </a:ext>
            </a:extLst>
          </p:cNvPr>
          <p:cNvSpPr txBox="1"/>
          <p:nvPr/>
        </p:nvSpPr>
        <p:spPr>
          <a:xfrm>
            <a:off x="3882893" y="1582398"/>
            <a:ext cx="7607849" cy="4801314"/>
          </a:xfrm>
          <a:prstGeom prst="rect">
            <a:avLst/>
          </a:prstGeom>
          <a:noFill/>
        </p:spPr>
        <p:txBody>
          <a:bodyPr wrap="square" rtlCol="0">
            <a:spAutoFit/>
          </a:bodyPr>
          <a:lstStyle/>
          <a:p>
            <a:pPr marL="285750" indent="-285750">
              <a:buFont typeface="Arial" panose="020B0604020202020204" pitchFamily="34" charset="0"/>
              <a:buChar char="•"/>
            </a:pPr>
            <a:r>
              <a:rPr lang="en-CA" b="1" dirty="0"/>
              <a:t>Python</a:t>
            </a:r>
            <a:br>
              <a:rPr lang="en-CA" dirty="0"/>
            </a:br>
            <a:r>
              <a:rPr lang="en-CA" dirty="0"/>
              <a:t>It is an open source programming language that is used by a number of people in the world, especially in web applications.</a:t>
            </a:r>
            <a:br>
              <a:rPr lang="en-CA" dirty="0"/>
            </a:br>
            <a:endParaRPr lang="en-CA" dirty="0"/>
          </a:p>
          <a:p>
            <a:pPr marL="285750" indent="-285750">
              <a:buFont typeface="Arial" panose="020B0604020202020204" pitchFamily="34" charset="0"/>
              <a:buChar char="•"/>
            </a:pPr>
            <a:r>
              <a:rPr lang="en-CA" b="1" dirty="0"/>
              <a:t>JavaScript and HTML</a:t>
            </a:r>
            <a:br>
              <a:rPr lang="en-CA" dirty="0"/>
            </a:br>
            <a:r>
              <a:rPr lang="en-CA" dirty="0"/>
              <a:t>It is a programming language for the web. JavaScript can update and change both HTML which is a standard markup language for documents to display in a web browser.</a:t>
            </a:r>
            <a:br>
              <a:rPr lang="en-CA" dirty="0"/>
            </a:br>
            <a:endParaRPr lang="en-CA" dirty="0"/>
          </a:p>
          <a:p>
            <a:pPr marL="285750" indent="-285750">
              <a:buFont typeface="Arial" panose="020B0604020202020204" pitchFamily="34" charset="0"/>
              <a:buChar char="•"/>
            </a:pPr>
            <a:r>
              <a:rPr lang="en-CA" b="1" dirty="0" err="1"/>
              <a:t>mongoDB</a:t>
            </a:r>
            <a:br>
              <a:rPr lang="en-CA" dirty="0"/>
            </a:br>
            <a:r>
              <a:rPr lang="en-CA" dirty="0"/>
              <a:t>It is an open source database which is one of the most powerful No SQL systems and databases. </a:t>
            </a:r>
            <a:br>
              <a:rPr lang="en-CA" dirty="0"/>
            </a:br>
            <a:endParaRPr lang="en-CA" dirty="0"/>
          </a:p>
          <a:p>
            <a:pPr marL="285750" indent="-285750">
              <a:buFont typeface="Arial" panose="020B0604020202020204" pitchFamily="34" charset="0"/>
              <a:buChar char="•"/>
            </a:pPr>
            <a:r>
              <a:rPr lang="en-CA" b="1" dirty="0"/>
              <a:t>Flask</a:t>
            </a:r>
            <a:br>
              <a:rPr lang="en-CA" b="1" dirty="0"/>
            </a:br>
            <a:r>
              <a:rPr lang="en-CA" dirty="0"/>
              <a:t>It is a web framework written in Python. It does not require any particular tools or libraries. For its simplicity, major companies like Netflix, Reddit and Airbnb use it.</a:t>
            </a:r>
            <a:endParaRPr lang="en-CA" b="1" dirty="0"/>
          </a:p>
        </p:txBody>
      </p:sp>
      <p:pic>
        <p:nvPicPr>
          <p:cNvPr id="1034" name="Picture 10">
            <a:extLst>
              <a:ext uri="{FF2B5EF4-FFF2-40B4-BE49-F238E27FC236}">
                <a16:creationId xmlns:a16="http://schemas.microsoft.com/office/drawing/2014/main" id="{B289AF8B-4898-4611-841F-27377B6479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4127" y="4122319"/>
            <a:ext cx="1686039" cy="1686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86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12B8-61B5-4C0C-BA4D-CFED3B1D08FF}"/>
              </a:ext>
            </a:extLst>
          </p:cNvPr>
          <p:cNvSpPr>
            <a:spLocks noGrp="1"/>
          </p:cNvSpPr>
          <p:nvPr>
            <p:ph type="title"/>
          </p:nvPr>
        </p:nvSpPr>
        <p:spPr>
          <a:xfrm>
            <a:off x="4740267" y="627044"/>
            <a:ext cx="6423188" cy="886777"/>
          </a:xfrm>
        </p:spPr>
        <p:txBody>
          <a:bodyPr vert="horz" lIns="91440" tIns="45720" rIns="91440" bIns="45720" rtlCol="0" anchor="b">
            <a:normAutofit/>
          </a:bodyPr>
          <a:lstStyle/>
          <a:p>
            <a:r>
              <a:rPr lang="en-US" sz="4800" dirty="0"/>
              <a:t>Technologies Involved</a:t>
            </a:r>
          </a:p>
        </p:txBody>
      </p:sp>
      <p:sp>
        <p:nvSpPr>
          <p:cNvPr id="4" name="TextBox 3">
            <a:extLst>
              <a:ext uri="{FF2B5EF4-FFF2-40B4-BE49-F238E27FC236}">
                <a16:creationId xmlns:a16="http://schemas.microsoft.com/office/drawing/2014/main" id="{080EA197-806C-4F1F-BC83-5C8B0C9CE785}"/>
              </a:ext>
            </a:extLst>
          </p:cNvPr>
          <p:cNvSpPr txBox="1"/>
          <p:nvPr/>
        </p:nvSpPr>
        <p:spPr>
          <a:xfrm>
            <a:off x="4385919" y="2347941"/>
            <a:ext cx="6423189" cy="2031325"/>
          </a:xfrm>
          <a:prstGeom prst="rect">
            <a:avLst/>
          </a:prstGeom>
          <a:noFill/>
        </p:spPr>
        <p:txBody>
          <a:bodyPr wrap="square" rtlCol="0">
            <a:spAutoFit/>
          </a:bodyPr>
          <a:lstStyle/>
          <a:p>
            <a:pPr marL="285750" indent="-285750">
              <a:buFont typeface="Arial" panose="020B0604020202020204" pitchFamily="34" charset="0"/>
              <a:buChar char="•"/>
            </a:pPr>
            <a:r>
              <a:rPr lang="en-CA" b="1" dirty="0"/>
              <a:t>Heroku</a:t>
            </a:r>
            <a:br>
              <a:rPr lang="en-CA" dirty="0"/>
            </a:br>
            <a:r>
              <a:rPr lang="en-CA" dirty="0" err="1"/>
              <a:t>Heroku</a:t>
            </a:r>
            <a:r>
              <a:rPr lang="en-CA" dirty="0"/>
              <a:t> is a cloud platform that allows build and host an app on a web server.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Git (</a:t>
            </a:r>
            <a:r>
              <a:rPr lang="en-CA" b="1" dirty="0" err="1"/>
              <a:t>Gitbash</a:t>
            </a:r>
            <a:r>
              <a:rPr lang="en-CA" b="1" dirty="0"/>
              <a:t>)</a:t>
            </a:r>
            <a:br>
              <a:rPr lang="en-CA" dirty="0"/>
            </a:br>
            <a:r>
              <a:rPr lang="en-CA" dirty="0"/>
              <a:t>It is a Unix-based terminal. Heroku manages app deployments with.</a:t>
            </a:r>
          </a:p>
        </p:txBody>
      </p:sp>
      <p:pic>
        <p:nvPicPr>
          <p:cNvPr id="7" name="Picture 6">
            <a:extLst>
              <a:ext uri="{FF2B5EF4-FFF2-40B4-BE49-F238E27FC236}">
                <a16:creationId xmlns:a16="http://schemas.microsoft.com/office/drawing/2014/main" id="{A4512977-2EB1-4716-ACB9-37E7B02C3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87" y="1864896"/>
            <a:ext cx="3224834" cy="966090"/>
          </a:xfrm>
          <a:prstGeom prst="rect">
            <a:avLst/>
          </a:prstGeom>
        </p:spPr>
      </p:pic>
      <p:pic>
        <p:nvPicPr>
          <p:cNvPr id="10" name="Picture 9">
            <a:extLst>
              <a:ext uri="{FF2B5EF4-FFF2-40B4-BE49-F238E27FC236}">
                <a16:creationId xmlns:a16="http://schemas.microsoft.com/office/drawing/2014/main" id="{F4B7F30B-8C89-4030-AA77-C3894618E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018" y="3554278"/>
            <a:ext cx="1418772" cy="1418772"/>
          </a:xfrm>
          <a:prstGeom prst="rect">
            <a:avLst/>
          </a:prstGeom>
        </p:spPr>
      </p:pic>
    </p:spTree>
    <p:extLst>
      <p:ext uri="{BB962C8B-B14F-4D97-AF65-F5344CB8AC3E}">
        <p14:creationId xmlns:p14="http://schemas.microsoft.com/office/powerpoint/2010/main" val="85056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44C5-F60E-4225-8876-84FE9FD0D8C3}"/>
              </a:ext>
            </a:extLst>
          </p:cNvPr>
          <p:cNvSpPr>
            <a:spLocks noGrp="1"/>
          </p:cNvSpPr>
          <p:nvPr>
            <p:ph type="title"/>
          </p:nvPr>
        </p:nvSpPr>
        <p:spPr/>
        <p:txBody>
          <a:bodyPr>
            <a:normAutofit/>
          </a:bodyPr>
          <a:lstStyle/>
          <a:p>
            <a:r>
              <a:rPr lang="en-CA" dirty="0"/>
              <a:t>The code inside </a:t>
            </a:r>
            <a:r>
              <a:rPr lang="en-CA" dirty="0" err="1"/>
              <a:t>LETTUCEknow</a:t>
            </a:r>
            <a:br>
              <a:rPr lang="en-CA" dirty="0"/>
            </a:br>
            <a:r>
              <a:rPr lang="en-CA" sz="3600" dirty="0"/>
              <a:t>Full code will be shared in the app</a:t>
            </a:r>
            <a:endParaRPr lang="en-CA" dirty="0"/>
          </a:p>
        </p:txBody>
      </p:sp>
      <p:pic>
        <p:nvPicPr>
          <p:cNvPr id="5" name="Picture 4">
            <a:extLst>
              <a:ext uri="{FF2B5EF4-FFF2-40B4-BE49-F238E27FC236}">
                <a16:creationId xmlns:a16="http://schemas.microsoft.com/office/drawing/2014/main" id="{7BA2EC2C-5435-433E-9FC8-202F9B8B1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878" y="2238331"/>
            <a:ext cx="8342243" cy="4254544"/>
          </a:xfrm>
          <a:prstGeom prst="rect">
            <a:avLst/>
          </a:prstGeom>
        </p:spPr>
      </p:pic>
    </p:spTree>
    <p:extLst>
      <p:ext uri="{BB962C8B-B14F-4D97-AF65-F5344CB8AC3E}">
        <p14:creationId xmlns:p14="http://schemas.microsoft.com/office/powerpoint/2010/main" val="270467798"/>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647</TotalTime>
  <Words>690</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Dante (Headings)2</vt:lpstr>
      <vt:lpstr>Helvetica Neue Medium</vt:lpstr>
      <vt:lpstr>Arial</vt:lpstr>
      <vt:lpstr>Dante</vt:lpstr>
      <vt:lpstr>Wingdings 2</vt:lpstr>
      <vt:lpstr>OffsetVTI</vt:lpstr>
      <vt:lpstr>LETTUCEknow Real time address finder</vt:lpstr>
      <vt:lpstr>Youtube video link</vt:lpstr>
      <vt:lpstr>About us</vt:lpstr>
      <vt:lpstr>Our team</vt:lpstr>
      <vt:lpstr>Agenda</vt:lpstr>
      <vt:lpstr>Project Summary</vt:lpstr>
      <vt:lpstr>Technologies Involved</vt:lpstr>
      <vt:lpstr>Technologies Involved</vt:lpstr>
      <vt:lpstr>The code inside LETTUCEknow Full code will be shared in the app</vt:lpstr>
      <vt:lpstr>The data acquisition</vt:lpstr>
      <vt:lpstr>Why is this data important?</vt:lpstr>
      <vt:lpstr>The database</vt:lpstr>
      <vt:lpstr>The HTML page</vt:lpstr>
      <vt:lpstr>The HTML page</vt:lpstr>
      <vt:lpstr>The HTML page</vt:lpstr>
      <vt:lpstr>The demonstration of the web app</vt:lpstr>
      <vt:lpstr>Future of the project</vt:lpstr>
      <vt:lpstr>Project timeline</vt:lpstr>
      <vt:lpstr>Email: info@lettuceknow.com  Phone: 1-705-705-7055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Kenta Shirakura</dc:creator>
  <cp:lastModifiedBy>Kenta Shirakura</cp:lastModifiedBy>
  <cp:revision>54</cp:revision>
  <dcterms:created xsi:type="dcterms:W3CDTF">2021-08-11T21:34:03Z</dcterms:created>
  <dcterms:modified xsi:type="dcterms:W3CDTF">2021-08-20T02:39:37Z</dcterms:modified>
</cp:coreProperties>
</file>