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1" r:id="rId6"/>
    <p:sldId id="303" r:id="rId7"/>
    <p:sldId id="304" r:id="rId8"/>
    <p:sldId id="305" r:id="rId9"/>
    <p:sldId id="306" r:id="rId10"/>
    <p:sldId id="307" r:id="rId11"/>
    <p:sldId id="309" r:id="rId12"/>
    <p:sldId id="311" r:id="rId13"/>
    <p:sldId id="312" r:id="rId14"/>
    <p:sldId id="314"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94619" autoAdjust="0"/>
  </p:normalViewPr>
  <p:slideViewPr>
    <p:cSldViewPr snapToGrid="0">
      <p:cViewPr>
        <p:scale>
          <a:sx n="75" d="100"/>
          <a:sy n="75" d="100"/>
        </p:scale>
        <p:origin x="45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youtu.be/2KpNIxMAJt4?hd=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600" dirty="0">
                <a:solidFill>
                  <a:schemeClr val="tx1"/>
                </a:solidFill>
              </a:rPr>
              <a:t>Assignment 3</a:t>
            </a:r>
            <a:br>
              <a:rPr lang="en-US" sz="3600" dirty="0">
                <a:solidFill>
                  <a:schemeClr val="tx1"/>
                </a:solidFill>
              </a:rPr>
            </a:br>
            <a:r>
              <a:rPr lang="en-US" sz="2000" dirty="0">
                <a:solidFill>
                  <a:schemeClr val="tx1"/>
                </a:solidFill>
              </a:rPr>
              <a:t>ASP.NET Web API</a:t>
            </a:r>
            <a:br>
              <a:rPr lang="en-US" sz="2000" dirty="0">
                <a:solidFill>
                  <a:schemeClr val="tx1"/>
                </a:solidFill>
              </a:rPr>
            </a:br>
            <a:r>
              <a:rPr lang="en-US" sz="2000" dirty="0">
                <a:solidFill>
                  <a:schemeClr val="tx1"/>
                </a:solidFill>
              </a:rPr>
              <a:t>Basic Authentication</a:t>
            </a:r>
            <a:br>
              <a:rPr lang="en-US" sz="2000" dirty="0">
                <a:solidFill>
                  <a:schemeClr val="tx1"/>
                </a:solidFill>
              </a:rPr>
            </a:br>
            <a:br>
              <a:rPr lang="en-US" sz="2000" dirty="0">
                <a:solidFill>
                  <a:schemeClr val="tx1"/>
                </a:solidFill>
              </a:rPr>
            </a:br>
            <a:br>
              <a:rPr lang="en-US" sz="2000" dirty="0">
                <a:solidFill>
                  <a:schemeClr val="tx1"/>
                </a:solidFill>
              </a:rPr>
            </a:br>
            <a:r>
              <a:rPr lang="en-US" sz="2000" dirty="0">
                <a:solidFill>
                  <a:schemeClr val="tx1"/>
                </a:solidFill>
              </a:rPr>
              <a:t>BDAT 1001</a:t>
            </a:r>
            <a:br>
              <a:rPr lang="en-US" sz="2000" dirty="0">
                <a:solidFill>
                  <a:schemeClr val="tx1"/>
                </a:solidFill>
              </a:rPr>
            </a:br>
            <a:r>
              <a:rPr lang="en-US" sz="2000" dirty="0">
                <a:solidFill>
                  <a:schemeClr val="tx1"/>
                </a:solidFill>
              </a:rPr>
              <a:t>Information Encoding Standards</a:t>
            </a:r>
            <a:br>
              <a:rPr lang="en-US" sz="2000" dirty="0">
                <a:solidFill>
                  <a:schemeClr val="tx1"/>
                </a:solidFill>
              </a:rPr>
            </a:br>
            <a:r>
              <a:rPr lang="en-US" sz="2000" dirty="0">
                <a:solidFill>
                  <a:schemeClr val="tx1"/>
                </a:solidFill>
              </a:rPr>
              <a:t>Instructor – </a:t>
            </a:r>
            <a:r>
              <a:rPr lang="en-US" sz="2000" dirty="0" err="1">
                <a:solidFill>
                  <a:schemeClr val="tx1"/>
                </a:solidFill>
              </a:rPr>
              <a:t>Nital</a:t>
            </a:r>
            <a:r>
              <a:rPr lang="en-US" sz="2000" dirty="0">
                <a:solidFill>
                  <a:schemeClr val="tx1"/>
                </a:solidFill>
              </a:rPr>
              <a:t> Shah</a:t>
            </a:r>
            <a:endParaRPr lang="en-US" sz="36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fontScale="92500" lnSpcReduction="10000"/>
          </a:bodyPr>
          <a:lstStyle/>
          <a:p>
            <a:pPr>
              <a:lnSpc>
                <a:spcPct val="120000"/>
              </a:lnSpc>
            </a:pPr>
            <a:r>
              <a:rPr lang="en-US" sz="1600" dirty="0"/>
              <a:t>Kenta Shirakura</a:t>
            </a:r>
          </a:p>
          <a:p>
            <a:pPr>
              <a:lnSpc>
                <a:spcPct val="120000"/>
              </a:lnSpc>
            </a:pPr>
            <a:r>
              <a:rPr lang="en-US" sz="1600" dirty="0"/>
              <a:t>200206054</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2F87-03AC-435A-8567-8FE1690161BD}"/>
              </a:ext>
            </a:extLst>
          </p:cNvPr>
          <p:cNvSpPr>
            <a:spLocks noGrp="1"/>
          </p:cNvSpPr>
          <p:nvPr>
            <p:ph type="title"/>
          </p:nvPr>
        </p:nvSpPr>
        <p:spPr>
          <a:xfrm>
            <a:off x="1039177" y="5513737"/>
            <a:ext cx="10113645" cy="743682"/>
          </a:xfrm>
        </p:spPr>
        <p:txBody>
          <a:bodyPr/>
          <a:lstStyle/>
          <a:p>
            <a:r>
              <a:rPr lang="en-CA" dirty="0"/>
              <a:t>Screen shot of code runs</a:t>
            </a:r>
          </a:p>
        </p:txBody>
      </p:sp>
      <p:pic>
        <p:nvPicPr>
          <p:cNvPr id="15" name="Picture Placeholder 14" descr="Graphical user interface, text&#10;&#10;Description automatically generated">
            <a:extLst>
              <a:ext uri="{FF2B5EF4-FFF2-40B4-BE49-F238E27FC236}">
                <a16:creationId xmlns:a16="http://schemas.microsoft.com/office/drawing/2014/main" id="{6E8A1260-DB05-47A2-9D5E-C897394BFD07}"/>
              </a:ext>
            </a:extLst>
          </p:cNvPr>
          <p:cNvPicPr>
            <a:picLocks noGrp="1" noChangeAspect="1"/>
          </p:cNvPicPr>
          <p:nvPr>
            <p:ph type="pic" idx="1"/>
          </p:nvPr>
        </p:nvPicPr>
        <p:blipFill rotWithShape="1">
          <a:blip r:embed="rId2"/>
          <a:srcRect t="17330" b="1092"/>
          <a:stretch/>
        </p:blipFill>
        <p:spPr>
          <a:xfrm>
            <a:off x="0" y="0"/>
            <a:ext cx="12192000" cy="5300663"/>
          </a:xfrm>
        </p:spPr>
      </p:pic>
    </p:spTree>
    <p:extLst>
      <p:ext uri="{BB962C8B-B14F-4D97-AF65-F5344CB8AC3E}">
        <p14:creationId xmlns:p14="http://schemas.microsoft.com/office/powerpoint/2010/main" val="437180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198617C-47A9-4CD1-B64C-5B7199E5645A}"/>
              </a:ext>
            </a:extLst>
          </p:cNvPr>
          <p:cNvSpPr/>
          <p:nvPr/>
        </p:nvSpPr>
        <p:spPr>
          <a:xfrm>
            <a:off x="4415639" y="2967335"/>
            <a:ext cx="336072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extLst>
      <p:ext uri="{BB962C8B-B14F-4D97-AF65-F5344CB8AC3E}">
        <p14:creationId xmlns:p14="http://schemas.microsoft.com/office/powerpoint/2010/main" val="995854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C26DE-E260-40DE-8D00-42701CE3A506}"/>
              </a:ext>
            </a:extLst>
          </p:cNvPr>
          <p:cNvSpPr>
            <a:spLocks noGrp="1"/>
          </p:cNvSpPr>
          <p:nvPr>
            <p:ph type="ctrTitle"/>
          </p:nvPr>
        </p:nvSpPr>
        <p:spPr>
          <a:xfrm>
            <a:off x="1066800" y="2212848"/>
            <a:ext cx="10058400" cy="591312"/>
          </a:xfrm>
        </p:spPr>
        <p:txBody>
          <a:bodyPr>
            <a:normAutofit/>
          </a:bodyPr>
          <a:lstStyle/>
          <a:p>
            <a:r>
              <a:rPr lang="en-CA" sz="3200" dirty="0">
                <a:hlinkClick r:id="rId2"/>
              </a:rPr>
              <a:t>http://youtu.be/2KpNIxMAJt4?hd=1</a:t>
            </a:r>
            <a:r>
              <a:rPr lang="en-CA" sz="3200" dirty="0"/>
              <a:t> </a:t>
            </a:r>
          </a:p>
        </p:txBody>
      </p:sp>
      <p:sp>
        <p:nvSpPr>
          <p:cNvPr id="4" name="Subtitle 3">
            <a:extLst>
              <a:ext uri="{FF2B5EF4-FFF2-40B4-BE49-F238E27FC236}">
                <a16:creationId xmlns:a16="http://schemas.microsoft.com/office/drawing/2014/main" id="{A82FAFA5-0E3A-4D8F-BE03-32AF21BCFE85}"/>
              </a:ext>
            </a:extLst>
          </p:cNvPr>
          <p:cNvSpPr>
            <a:spLocks noGrp="1"/>
          </p:cNvSpPr>
          <p:nvPr>
            <p:ph type="subTitle" idx="1"/>
          </p:nvPr>
        </p:nvSpPr>
        <p:spPr/>
        <p:txBody>
          <a:bodyPr>
            <a:normAutofit/>
          </a:bodyPr>
          <a:lstStyle/>
          <a:p>
            <a:r>
              <a:rPr lang="en-CA" sz="4400" dirty="0"/>
              <a:t>Link to the video</a:t>
            </a:r>
          </a:p>
        </p:txBody>
      </p:sp>
    </p:spTree>
    <p:extLst>
      <p:ext uri="{BB962C8B-B14F-4D97-AF65-F5344CB8AC3E}">
        <p14:creationId xmlns:p14="http://schemas.microsoft.com/office/powerpoint/2010/main" val="1679890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586BB-F9D3-4018-BF64-6B629A30F092}"/>
              </a:ext>
            </a:extLst>
          </p:cNvPr>
          <p:cNvSpPr>
            <a:spLocks noGrp="1"/>
          </p:cNvSpPr>
          <p:nvPr>
            <p:ph type="title"/>
          </p:nvPr>
        </p:nvSpPr>
        <p:spPr/>
        <p:txBody>
          <a:bodyPr/>
          <a:lstStyle/>
          <a:p>
            <a:r>
              <a:rPr lang="en-CA" dirty="0"/>
              <a:t>Summary of the assignment</a:t>
            </a:r>
          </a:p>
        </p:txBody>
      </p:sp>
      <p:sp>
        <p:nvSpPr>
          <p:cNvPr id="3" name="Content Placeholder 2">
            <a:extLst>
              <a:ext uri="{FF2B5EF4-FFF2-40B4-BE49-F238E27FC236}">
                <a16:creationId xmlns:a16="http://schemas.microsoft.com/office/drawing/2014/main" id="{C9E0431A-6D7F-4E5E-9A88-BDFDA69A5FFA}"/>
              </a:ext>
            </a:extLst>
          </p:cNvPr>
          <p:cNvSpPr>
            <a:spLocks noGrp="1"/>
          </p:cNvSpPr>
          <p:nvPr>
            <p:ph idx="1"/>
          </p:nvPr>
        </p:nvSpPr>
        <p:spPr/>
        <p:txBody>
          <a:bodyPr/>
          <a:lstStyle/>
          <a:p>
            <a:pPr>
              <a:buFont typeface="Wingdings" panose="05000000000000000000" pitchFamily="2" charset="2"/>
              <a:buChar char="v"/>
            </a:pPr>
            <a:r>
              <a:rPr lang="en-CA" sz="1900" b="0" i="0" u="none" strike="noStrike" baseline="0" dirty="0">
                <a:solidFill>
                  <a:srgbClr val="000000"/>
                </a:solidFill>
                <a:latin typeface="Franklin Gothic Book" panose="020B0503020102020204" pitchFamily="34" charset="0"/>
              </a:rPr>
              <a:t>Why we need Authentication in Web API?</a:t>
            </a:r>
          </a:p>
          <a:p>
            <a:pPr>
              <a:buFont typeface="Wingdings" panose="05000000000000000000" pitchFamily="2" charset="2"/>
              <a:buChar char="v"/>
            </a:pPr>
            <a:r>
              <a:rPr lang="en-CA" sz="1900" b="0" i="0" u="none" strike="noStrike" baseline="0" dirty="0">
                <a:solidFill>
                  <a:srgbClr val="000000"/>
                </a:solidFill>
                <a:latin typeface="Franklin Gothic Book" panose="020B0503020102020204" pitchFamily="34" charset="0"/>
              </a:rPr>
              <a:t>How Basic Authentication Work in Web API?</a:t>
            </a:r>
          </a:p>
          <a:p>
            <a:pPr>
              <a:buFont typeface="Wingdings" panose="05000000000000000000" pitchFamily="2" charset="2"/>
              <a:buChar char="v"/>
            </a:pPr>
            <a:r>
              <a:rPr lang="en-CA" sz="1900" b="0" i="0" u="none" strike="noStrike" baseline="0" dirty="0">
                <a:solidFill>
                  <a:srgbClr val="000000"/>
                </a:solidFill>
                <a:latin typeface="Franklin Gothic Book" panose="020B0503020102020204" pitchFamily="34" charset="0"/>
              </a:rPr>
              <a:t>How to Implement Basic Authentication in ASP.NET Web API?</a:t>
            </a:r>
          </a:p>
          <a:p>
            <a:pPr>
              <a:buFont typeface="Wingdings" panose="05000000000000000000" pitchFamily="2" charset="2"/>
              <a:buChar char="v"/>
            </a:pPr>
            <a:r>
              <a:rPr lang="en-CA" sz="1900" b="0" i="0" u="none" strike="noStrike" baseline="0" dirty="0">
                <a:solidFill>
                  <a:srgbClr val="000000"/>
                </a:solidFill>
                <a:latin typeface="Franklin Gothic Book" panose="020B0503020102020204" pitchFamily="34" charset="0"/>
              </a:rPr>
              <a:t>How to Enable Basic Authentication in Web API?</a:t>
            </a:r>
          </a:p>
          <a:p>
            <a:pPr>
              <a:buFont typeface="Wingdings" panose="05000000000000000000" pitchFamily="2" charset="2"/>
              <a:buChar char="v"/>
            </a:pPr>
            <a:r>
              <a:rPr lang="en-CA" sz="1900" b="0" i="0" u="none" strike="noStrike" baseline="0" dirty="0">
                <a:solidFill>
                  <a:srgbClr val="000000"/>
                </a:solidFill>
                <a:latin typeface="Franklin Gothic Book" panose="020B0503020102020204" pitchFamily="34" charset="0"/>
              </a:rPr>
              <a:t>Testing the ASP.NET Web API Basic Authentication using Postman</a:t>
            </a:r>
          </a:p>
        </p:txBody>
      </p:sp>
    </p:spTree>
    <p:extLst>
      <p:ext uri="{BB962C8B-B14F-4D97-AF65-F5344CB8AC3E}">
        <p14:creationId xmlns:p14="http://schemas.microsoft.com/office/powerpoint/2010/main" val="268665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1CCEE-4A2F-473F-AB89-D84AF9CC0F9D}"/>
              </a:ext>
            </a:extLst>
          </p:cNvPr>
          <p:cNvSpPr>
            <a:spLocks noGrp="1"/>
          </p:cNvSpPr>
          <p:nvPr>
            <p:ph type="title"/>
          </p:nvPr>
        </p:nvSpPr>
        <p:spPr/>
        <p:txBody>
          <a:bodyPr>
            <a:normAutofit/>
          </a:bodyPr>
          <a:lstStyle/>
          <a:p>
            <a:r>
              <a:rPr lang="en-CA" dirty="0"/>
              <a:t>Why we need Authentication in Web API?</a:t>
            </a:r>
          </a:p>
        </p:txBody>
      </p:sp>
      <p:sp>
        <p:nvSpPr>
          <p:cNvPr id="3" name="Content Placeholder 2">
            <a:extLst>
              <a:ext uri="{FF2B5EF4-FFF2-40B4-BE49-F238E27FC236}">
                <a16:creationId xmlns:a16="http://schemas.microsoft.com/office/drawing/2014/main" id="{E2256049-B82C-4A32-AFCA-06B4A5A80587}"/>
              </a:ext>
            </a:extLst>
          </p:cNvPr>
          <p:cNvSpPr>
            <a:spLocks noGrp="1"/>
          </p:cNvSpPr>
          <p:nvPr>
            <p:ph idx="1"/>
          </p:nvPr>
        </p:nvSpPr>
        <p:spPr/>
        <p:txBody>
          <a:bodyPr>
            <a:normAutofit/>
          </a:bodyPr>
          <a:lstStyle/>
          <a:p>
            <a:r>
              <a:rPr lang="en-CA" sz="2400" dirty="0"/>
              <a:t>It is an important security measure. Stateless Constraint is one of the Rest Constraints which requires the communication between servers and the client to be stateless. </a:t>
            </a:r>
          </a:p>
          <a:p>
            <a:r>
              <a:rPr lang="en-CA" sz="2400" dirty="0"/>
              <a:t>In this method, the client information is not stored on the server, but rather the request from the client contains all the necessary information required by the server. </a:t>
            </a:r>
          </a:p>
        </p:txBody>
      </p:sp>
    </p:spTree>
    <p:extLst>
      <p:ext uri="{BB962C8B-B14F-4D97-AF65-F5344CB8AC3E}">
        <p14:creationId xmlns:p14="http://schemas.microsoft.com/office/powerpoint/2010/main" val="3551622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4A07-8AF1-4A9C-A856-9DEC448C8B5C}"/>
              </a:ext>
            </a:extLst>
          </p:cNvPr>
          <p:cNvSpPr>
            <a:spLocks noGrp="1"/>
          </p:cNvSpPr>
          <p:nvPr>
            <p:ph type="title"/>
          </p:nvPr>
        </p:nvSpPr>
        <p:spPr/>
        <p:txBody>
          <a:bodyPr>
            <a:normAutofit/>
          </a:bodyPr>
          <a:lstStyle/>
          <a:p>
            <a:r>
              <a:rPr lang="en-CA" dirty="0"/>
              <a:t>How Basic Authentication Work in Web API?</a:t>
            </a:r>
          </a:p>
        </p:txBody>
      </p:sp>
      <p:sp>
        <p:nvSpPr>
          <p:cNvPr id="3" name="Content Placeholder 2">
            <a:extLst>
              <a:ext uri="{FF2B5EF4-FFF2-40B4-BE49-F238E27FC236}">
                <a16:creationId xmlns:a16="http://schemas.microsoft.com/office/drawing/2014/main" id="{3DA8F317-B543-4EDA-A86E-65CA85151182}"/>
              </a:ext>
            </a:extLst>
          </p:cNvPr>
          <p:cNvSpPr>
            <a:spLocks noGrp="1"/>
          </p:cNvSpPr>
          <p:nvPr>
            <p:ph idx="1"/>
          </p:nvPr>
        </p:nvSpPr>
        <p:spPr/>
        <p:txBody>
          <a:bodyPr>
            <a:normAutofit lnSpcReduction="10000"/>
          </a:bodyPr>
          <a:lstStyle/>
          <a:p>
            <a:r>
              <a:rPr lang="en-CA" sz="2400" dirty="0"/>
              <a:t>Generally the credential is included in the authorization header to allow authentication. So if the request does not contain the credential, the server will return 401 (Unauthorized) error. This response also includes the WWW-Authenticate header to indicate that the server supports Basic Authentication.</a:t>
            </a:r>
          </a:p>
          <a:p>
            <a:r>
              <a:rPr lang="en-CA" sz="2400" dirty="0"/>
              <a:t>Usually the credential that is included in the request looks like </a:t>
            </a:r>
            <a:r>
              <a:rPr lang="en-CA" sz="2400" dirty="0" err="1"/>
              <a:t>name:password</a:t>
            </a:r>
            <a:r>
              <a:rPr lang="en-CA" sz="2400" dirty="0"/>
              <a:t>“ and is sent in base64-encoded format for encryption.</a:t>
            </a:r>
          </a:p>
          <a:p>
            <a:r>
              <a:rPr lang="en-CA" sz="2400" dirty="0"/>
              <a:t>It is also noteworthy that ASP.NET Web API Basic Authentication uses  “realm.” concept.</a:t>
            </a:r>
          </a:p>
        </p:txBody>
      </p:sp>
    </p:spTree>
    <p:extLst>
      <p:ext uri="{BB962C8B-B14F-4D97-AF65-F5344CB8AC3E}">
        <p14:creationId xmlns:p14="http://schemas.microsoft.com/office/powerpoint/2010/main" val="1497593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3BA9E-13D6-42E0-A212-3A8B01B1BE7C}"/>
              </a:ext>
            </a:extLst>
          </p:cNvPr>
          <p:cNvSpPr>
            <a:spLocks noGrp="1"/>
          </p:cNvSpPr>
          <p:nvPr>
            <p:ph type="title"/>
          </p:nvPr>
        </p:nvSpPr>
        <p:spPr/>
        <p:txBody>
          <a:bodyPr>
            <a:normAutofit fontScale="90000"/>
          </a:bodyPr>
          <a:lstStyle/>
          <a:p>
            <a:r>
              <a:rPr lang="en-CA" dirty="0"/>
              <a:t>How to Implement Basic Authentication in ASP.NET Web API?</a:t>
            </a:r>
          </a:p>
        </p:txBody>
      </p:sp>
      <p:sp>
        <p:nvSpPr>
          <p:cNvPr id="3" name="Content Placeholder 2">
            <a:extLst>
              <a:ext uri="{FF2B5EF4-FFF2-40B4-BE49-F238E27FC236}">
                <a16:creationId xmlns:a16="http://schemas.microsoft.com/office/drawing/2014/main" id="{5079AE26-1AA7-4554-A8F4-A6B793A8A67D}"/>
              </a:ext>
            </a:extLst>
          </p:cNvPr>
          <p:cNvSpPr>
            <a:spLocks noGrp="1"/>
          </p:cNvSpPr>
          <p:nvPr>
            <p:ph idx="1"/>
          </p:nvPr>
        </p:nvSpPr>
        <p:spPr/>
        <p:txBody>
          <a:bodyPr>
            <a:normAutofit/>
          </a:bodyPr>
          <a:lstStyle/>
          <a:p>
            <a:r>
              <a:rPr lang="en-CA" sz="3200" dirty="0"/>
              <a:t>This is basically what we did in the visual studio, so I will explain the process over next few slides.</a:t>
            </a:r>
          </a:p>
        </p:txBody>
      </p:sp>
    </p:spTree>
    <p:extLst>
      <p:ext uri="{BB962C8B-B14F-4D97-AF65-F5344CB8AC3E}">
        <p14:creationId xmlns:p14="http://schemas.microsoft.com/office/powerpoint/2010/main" val="1552527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987B-FC0F-4577-B9E8-899E336F9C10}"/>
              </a:ext>
            </a:extLst>
          </p:cNvPr>
          <p:cNvSpPr>
            <a:spLocks noGrp="1"/>
          </p:cNvSpPr>
          <p:nvPr>
            <p:ph type="title"/>
          </p:nvPr>
        </p:nvSpPr>
        <p:spPr/>
        <p:txBody>
          <a:bodyPr>
            <a:normAutofit/>
          </a:bodyPr>
          <a:lstStyle/>
          <a:p>
            <a:r>
              <a:rPr lang="en-CA" dirty="0"/>
              <a:t>How to Enable Basic Authentication in Web API?</a:t>
            </a:r>
          </a:p>
        </p:txBody>
      </p:sp>
      <p:sp>
        <p:nvSpPr>
          <p:cNvPr id="3" name="Content Placeholder 2">
            <a:extLst>
              <a:ext uri="{FF2B5EF4-FFF2-40B4-BE49-F238E27FC236}">
                <a16:creationId xmlns:a16="http://schemas.microsoft.com/office/drawing/2014/main" id="{37ABCF26-143F-4F51-A2DC-3BAE3E1B5627}"/>
              </a:ext>
            </a:extLst>
          </p:cNvPr>
          <p:cNvSpPr>
            <a:spLocks noGrp="1"/>
          </p:cNvSpPr>
          <p:nvPr>
            <p:ph idx="1"/>
          </p:nvPr>
        </p:nvSpPr>
        <p:spPr/>
        <p:txBody>
          <a:bodyPr/>
          <a:lstStyle/>
          <a:p>
            <a:r>
              <a:rPr lang="en-CA" dirty="0"/>
              <a:t>By applying the </a:t>
            </a:r>
            <a:r>
              <a:rPr lang="en-CA" dirty="0" err="1"/>
              <a:t>BasicAuthenticationAttribute</a:t>
            </a:r>
            <a:r>
              <a:rPr lang="en-CA" dirty="0"/>
              <a:t>, we can enable basic authentication in many different ways. </a:t>
            </a:r>
          </a:p>
          <a:p>
            <a:r>
              <a:rPr lang="en-CA" dirty="0"/>
              <a:t>If we register the </a:t>
            </a:r>
            <a:r>
              <a:rPr lang="en-CA" dirty="0" err="1"/>
              <a:t>BasicAuthenticationAttribute</a:t>
            </a:r>
            <a:r>
              <a:rPr lang="en-CA" dirty="0"/>
              <a:t> using Register() method in </a:t>
            </a:r>
            <a:r>
              <a:rPr lang="en-CA" dirty="0" err="1"/>
              <a:t>WebApiConfig</a:t>
            </a:r>
            <a:r>
              <a:rPr lang="en-CA" dirty="0"/>
              <a:t> class, then we can enable the basic authentication across the entire API. If we want to enable the basic authentication in particular controllers, we can apply the </a:t>
            </a:r>
            <a:r>
              <a:rPr lang="en-CA" dirty="0" err="1"/>
              <a:t>BasicAuthenticationAttribute</a:t>
            </a:r>
            <a:r>
              <a:rPr lang="en-CA" dirty="0"/>
              <a:t> on a specific controller. We can also unable the basic authentication to the particular method. </a:t>
            </a:r>
          </a:p>
        </p:txBody>
      </p:sp>
    </p:spTree>
    <p:extLst>
      <p:ext uri="{BB962C8B-B14F-4D97-AF65-F5344CB8AC3E}">
        <p14:creationId xmlns:p14="http://schemas.microsoft.com/office/powerpoint/2010/main" val="99567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Text&#10;&#10;Description automatically generated">
            <a:extLst>
              <a:ext uri="{FF2B5EF4-FFF2-40B4-BE49-F238E27FC236}">
                <a16:creationId xmlns:a16="http://schemas.microsoft.com/office/drawing/2014/main" id="{5C064B08-90D6-41DD-B687-5F4855030399}"/>
              </a:ext>
            </a:extLst>
          </p:cNvPr>
          <p:cNvPicPr>
            <a:picLocks noGrp="1" noChangeAspect="1"/>
          </p:cNvPicPr>
          <p:nvPr>
            <p:ph type="pic" idx="1"/>
          </p:nvPr>
        </p:nvPicPr>
        <p:blipFill rotWithShape="1">
          <a:blip r:embed="rId2"/>
          <a:srcRect t="3578" b="16064"/>
          <a:stretch/>
        </p:blipFill>
        <p:spPr>
          <a:xfrm>
            <a:off x="0" y="0"/>
            <a:ext cx="12192000" cy="5214938"/>
          </a:xfrm>
        </p:spPr>
      </p:pic>
      <p:sp>
        <p:nvSpPr>
          <p:cNvPr id="2" name="Title 1">
            <a:extLst>
              <a:ext uri="{FF2B5EF4-FFF2-40B4-BE49-F238E27FC236}">
                <a16:creationId xmlns:a16="http://schemas.microsoft.com/office/drawing/2014/main" id="{FA052F87-03AC-435A-8567-8FE1690161BD}"/>
              </a:ext>
            </a:extLst>
          </p:cNvPr>
          <p:cNvSpPr>
            <a:spLocks noGrp="1"/>
          </p:cNvSpPr>
          <p:nvPr>
            <p:ph type="title"/>
          </p:nvPr>
        </p:nvSpPr>
        <p:spPr>
          <a:xfrm>
            <a:off x="1039177" y="5513737"/>
            <a:ext cx="10113645" cy="743682"/>
          </a:xfrm>
        </p:spPr>
        <p:txBody>
          <a:bodyPr/>
          <a:lstStyle/>
          <a:p>
            <a:r>
              <a:rPr lang="en-CA" dirty="0"/>
              <a:t>Screen shot of code runs</a:t>
            </a:r>
          </a:p>
        </p:txBody>
      </p:sp>
    </p:spTree>
    <p:extLst>
      <p:ext uri="{BB962C8B-B14F-4D97-AF65-F5344CB8AC3E}">
        <p14:creationId xmlns:p14="http://schemas.microsoft.com/office/powerpoint/2010/main" val="520360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2F87-03AC-435A-8567-8FE1690161BD}"/>
              </a:ext>
            </a:extLst>
          </p:cNvPr>
          <p:cNvSpPr>
            <a:spLocks noGrp="1"/>
          </p:cNvSpPr>
          <p:nvPr>
            <p:ph type="title"/>
          </p:nvPr>
        </p:nvSpPr>
        <p:spPr>
          <a:xfrm>
            <a:off x="1039177" y="5513737"/>
            <a:ext cx="10113645" cy="743682"/>
          </a:xfrm>
        </p:spPr>
        <p:txBody>
          <a:bodyPr/>
          <a:lstStyle/>
          <a:p>
            <a:r>
              <a:rPr lang="en-CA" dirty="0"/>
              <a:t>Screen shot of code runs</a:t>
            </a:r>
          </a:p>
        </p:txBody>
      </p:sp>
      <p:pic>
        <p:nvPicPr>
          <p:cNvPr id="11" name="Picture Placeholder 10" descr="Graphical user interface, text, application, email&#10;&#10;Description automatically generated">
            <a:extLst>
              <a:ext uri="{FF2B5EF4-FFF2-40B4-BE49-F238E27FC236}">
                <a16:creationId xmlns:a16="http://schemas.microsoft.com/office/drawing/2014/main" id="{48C71AA5-430A-4947-AE73-3F704DEF734F}"/>
              </a:ext>
            </a:extLst>
          </p:cNvPr>
          <p:cNvPicPr>
            <a:picLocks noGrp="1" noChangeAspect="1"/>
          </p:cNvPicPr>
          <p:nvPr>
            <p:ph type="pic" idx="1"/>
          </p:nvPr>
        </p:nvPicPr>
        <p:blipFill rotWithShape="1">
          <a:blip r:embed="rId2"/>
          <a:srcRect b="21464"/>
          <a:stretch/>
        </p:blipFill>
        <p:spPr>
          <a:xfrm>
            <a:off x="0" y="0"/>
            <a:ext cx="12192000" cy="5513388"/>
          </a:xfrm>
        </p:spPr>
      </p:pic>
    </p:spTree>
    <p:extLst>
      <p:ext uri="{BB962C8B-B14F-4D97-AF65-F5344CB8AC3E}">
        <p14:creationId xmlns:p14="http://schemas.microsoft.com/office/powerpoint/2010/main" val="2733809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52F87-03AC-435A-8567-8FE1690161BD}"/>
              </a:ext>
            </a:extLst>
          </p:cNvPr>
          <p:cNvSpPr>
            <a:spLocks noGrp="1"/>
          </p:cNvSpPr>
          <p:nvPr>
            <p:ph type="title"/>
          </p:nvPr>
        </p:nvSpPr>
        <p:spPr>
          <a:xfrm>
            <a:off x="1039177" y="5513737"/>
            <a:ext cx="10113645" cy="743682"/>
          </a:xfrm>
        </p:spPr>
        <p:txBody>
          <a:bodyPr/>
          <a:lstStyle/>
          <a:p>
            <a:r>
              <a:rPr lang="en-CA" dirty="0"/>
              <a:t>Screen shot of code runs</a:t>
            </a:r>
          </a:p>
        </p:txBody>
      </p:sp>
      <p:pic>
        <p:nvPicPr>
          <p:cNvPr id="6" name="Picture Placeholder 5" descr="Graphical user interface, text, application&#10;&#10;Description automatically generated">
            <a:extLst>
              <a:ext uri="{FF2B5EF4-FFF2-40B4-BE49-F238E27FC236}">
                <a16:creationId xmlns:a16="http://schemas.microsoft.com/office/drawing/2014/main" id="{84953B67-2D2D-4EE1-9DE2-6D896514199D}"/>
              </a:ext>
            </a:extLst>
          </p:cNvPr>
          <p:cNvPicPr>
            <a:picLocks noGrp="1" noChangeAspect="1"/>
          </p:cNvPicPr>
          <p:nvPr>
            <p:ph type="pic" idx="1"/>
          </p:nvPr>
        </p:nvPicPr>
        <p:blipFill rotWithShape="1">
          <a:blip r:embed="rId2"/>
          <a:srcRect t="6180" b="23358"/>
          <a:stretch/>
        </p:blipFill>
        <p:spPr>
          <a:xfrm>
            <a:off x="15" y="-1"/>
            <a:ext cx="12191985" cy="5513737"/>
          </a:xfrm>
        </p:spPr>
      </p:pic>
    </p:spTree>
    <p:extLst>
      <p:ext uri="{BB962C8B-B14F-4D97-AF65-F5344CB8AC3E}">
        <p14:creationId xmlns:p14="http://schemas.microsoft.com/office/powerpoint/2010/main" val="269559221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{CAD421B0-4710-4157-9DA0-5DD56D10A7FB}tf22712842_win32</Template>
  <TotalTime>161</TotalTime>
  <Words>401</Words>
  <Application>Microsoft Office PowerPoint</Application>
  <PresentationFormat>Widescreen</PresentationFormat>
  <Paragraphs>28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Bookman Old Style</vt:lpstr>
      <vt:lpstr>Calibri</vt:lpstr>
      <vt:lpstr>Franklin Gothic Book</vt:lpstr>
      <vt:lpstr>Wingdings</vt:lpstr>
      <vt:lpstr>1_RetrospectVTI</vt:lpstr>
      <vt:lpstr>Assignment 3 ASP.NET Web API Basic Authentication   BDAT 1001 Information Encoding Standards Instructor – Nital Shah</vt:lpstr>
      <vt:lpstr>Summary of the assignment</vt:lpstr>
      <vt:lpstr>Why we need Authentication in Web API?</vt:lpstr>
      <vt:lpstr>How Basic Authentication Work in Web API?</vt:lpstr>
      <vt:lpstr>How to Implement Basic Authentication in ASP.NET Web API?</vt:lpstr>
      <vt:lpstr>How to Enable Basic Authentication in Web API?</vt:lpstr>
      <vt:lpstr>Screen shot of code runs</vt:lpstr>
      <vt:lpstr>Screen shot of code runs</vt:lpstr>
      <vt:lpstr>Screen shot of code runs</vt:lpstr>
      <vt:lpstr>Screen shot of code runs</vt:lpstr>
      <vt:lpstr>PowerPoint Presentation</vt:lpstr>
      <vt:lpstr>http://youtu.be/2KpNIxMAJt4?hd=1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ASP.NET Web API Basic Authentication   BDAT 1001 Information Encoding Standards Instructor – Nital Shah</dc:title>
  <dc:creator>Kenta Shirakura</dc:creator>
  <cp:lastModifiedBy>Kenta Shirakura</cp:lastModifiedBy>
  <cp:revision>12</cp:revision>
  <dcterms:created xsi:type="dcterms:W3CDTF">2021-08-10T02:05:30Z</dcterms:created>
  <dcterms:modified xsi:type="dcterms:W3CDTF">2021-08-12T02:04:55Z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