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4" r:id="rId7"/>
    <p:sldId id="326" r:id="rId8"/>
    <p:sldId id="315" r:id="rId9"/>
    <p:sldId id="325" r:id="rId10"/>
    <p:sldId id="324" r:id="rId11"/>
    <p:sldId id="305" r:id="rId12"/>
    <p:sldId id="306" r:id="rId13"/>
    <p:sldId id="327" r:id="rId14"/>
    <p:sldId id="328" r:id="rId15"/>
    <p:sldId id="329" r:id="rId16"/>
    <p:sldId id="314"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1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youtu.be/G9530hgkcO0?h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Technological background">
            <a:extLst>
              <a:ext uri="{FF2B5EF4-FFF2-40B4-BE49-F238E27FC236}">
                <a16:creationId xmlns:a16="http://schemas.microsoft.com/office/drawing/2014/main" id="{74A79CA9-9C4E-4A4B-AB37-B2676AFDC70E}"/>
              </a:ext>
            </a:extLst>
          </p:cNvPr>
          <p:cNvPicPr>
            <a:picLocks noChangeAspect="1"/>
          </p:cNvPicPr>
          <p:nvPr/>
        </p:nvPicPr>
        <p:blipFill rotWithShape="1">
          <a:blip r:embed="rId3"/>
          <a:srcRect t="5113" b="10617"/>
          <a:stretch/>
        </p:blipFill>
        <p:spPr>
          <a:xfrm>
            <a:off x="20" y="975"/>
            <a:ext cx="12191980" cy="6858000"/>
          </a:xfrm>
          <a:prstGeom prst="rect">
            <a:avLst/>
          </a:prstGeom>
        </p:spPr>
      </p:pic>
      <p:sp>
        <p:nvSpPr>
          <p:cNvPr id="57" name="Rectangle 56">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2100" dirty="0">
                <a:solidFill>
                  <a:schemeClr val="bg1"/>
                </a:solidFill>
              </a:rPr>
              <a:t>Final Project</a:t>
            </a:r>
            <a:br>
              <a:rPr lang="en-US" sz="2100" dirty="0">
                <a:solidFill>
                  <a:schemeClr val="bg1"/>
                </a:solidFill>
              </a:rPr>
            </a:br>
            <a:br>
              <a:rPr lang="en-US" sz="2100" dirty="0">
                <a:solidFill>
                  <a:schemeClr val="bg1"/>
                </a:solidFill>
              </a:rPr>
            </a:br>
            <a:br>
              <a:rPr lang="en-US" sz="2100" dirty="0">
                <a:solidFill>
                  <a:schemeClr val="bg1"/>
                </a:solidFill>
              </a:rPr>
            </a:br>
            <a:br>
              <a:rPr lang="en-US" sz="2100" dirty="0">
                <a:solidFill>
                  <a:schemeClr val="bg1"/>
                </a:solidFill>
              </a:rPr>
            </a:br>
            <a:r>
              <a:rPr lang="en-US" sz="2100" dirty="0">
                <a:solidFill>
                  <a:schemeClr val="bg1"/>
                </a:solidFill>
              </a:rPr>
              <a:t>BDAT 1001</a:t>
            </a:r>
            <a:br>
              <a:rPr lang="en-US" sz="2100" dirty="0">
                <a:solidFill>
                  <a:schemeClr val="bg1"/>
                </a:solidFill>
              </a:rPr>
            </a:br>
            <a:r>
              <a:rPr lang="en-US" sz="2100" dirty="0">
                <a:solidFill>
                  <a:schemeClr val="bg1"/>
                </a:solidFill>
              </a:rPr>
              <a:t>Information Encoding Standards</a:t>
            </a:r>
            <a:br>
              <a:rPr lang="en-US" sz="2100" dirty="0">
                <a:solidFill>
                  <a:schemeClr val="bg1"/>
                </a:solidFill>
              </a:rPr>
            </a:br>
            <a:r>
              <a:rPr lang="en-US" sz="2100" dirty="0">
                <a:solidFill>
                  <a:schemeClr val="bg1"/>
                </a:solidFill>
              </a:rPr>
              <a:t>Instructor – </a:t>
            </a:r>
            <a:r>
              <a:rPr lang="en-US" sz="2100" dirty="0" err="1">
                <a:solidFill>
                  <a:schemeClr val="bg1"/>
                </a:solidFill>
              </a:rPr>
              <a:t>Nital</a:t>
            </a:r>
            <a:r>
              <a:rPr lang="en-US" sz="2100" dirty="0">
                <a:solidFill>
                  <a:schemeClr val="bg1"/>
                </a:solidFill>
              </a:rPr>
              <a:t> Shah</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solidFill>
                  <a:schemeClr val="bg1"/>
                </a:solidFill>
              </a:rPr>
              <a:t>Kenta Shirakura</a:t>
            </a:r>
          </a:p>
          <a:p>
            <a:pPr>
              <a:lnSpc>
                <a:spcPct val="100000"/>
              </a:lnSpc>
            </a:pPr>
            <a:r>
              <a:rPr lang="en-US" sz="1600">
                <a:solidFill>
                  <a:schemeClr val="bg1"/>
                </a:solidFill>
              </a:rPr>
              <a:t>200206054</a:t>
            </a:r>
          </a:p>
        </p:txBody>
      </p:sp>
      <p:cxnSp>
        <p:nvCxnSpPr>
          <p:cNvPr id="59" name="Straight Connector 58">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BCF26-143F-4F51-A2DC-3BAE3E1B5627}"/>
              </a:ext>
            </a:extLst>
          </p:cNvPr>
          <p:cNvSpPr>
            <a:spLocks noGrp="1"/>
          </p:cNvSpPr>
          <p:nvPr>
            <p:ph idx="4294967295"/>
          </p:nvPr>
        </p:nvSpPr>
        <p:spPr>
          <a:xfrm>
            <a:off x="841828" y="700314"/>
            <a:ext cx="10058400" cy="4958363"/>
          </a:xfrm>
        </p:spPr>
        <p:txBody>
          <a:bodyPr>
            <a:normAutofit/>
          </a:bodyPr>
          <a:lstStyle/>
          <a:p>
            <a:r>
              <a:rPr lang="en-CA" sz="2000" b="0" i="0" dirty="0">
                <a:solidFill>
                  <a:srgbClr val="111111"/>
                </a:solidFill>
                <a:effectLst/>
                <a:latin typeface="Franklin Gothic Book (Body)"/>
              </a:rPr>
              <a:t>Q. What security policy is best for transferring personal information?</a:t>
            </a:r>
          </a:p>
          <a:p>
            <a:r>
              <a:rPr lang="en-CA" sz="2000" dirty="0">
                <a:solidFill>
                  <a:srgbClr val="111111"/>
                </a:solidFill>
                <a:latin typeface="Franklin Gothic Book (Body)"/>
              </a:rPr>
              <a:t>- </a:t>
            </a:r>
            <a:r>
              <a:rPr lang="en-CA" sz="1800" dirty="0">
                <a:solidFill>
                  <a:srgbClr val="00B050"/>
                </a:solidFill>
              </a:rPr>
              <a:t>FTP is one method to transfer information however it may not be secure. The SSH (Secure Shell) suite of programs and protocols can provide a highly configurable way to transfer data safely and even encrypt data streams from other programs that are otherwise not secure. </a:t>
            </a:r>
          </a:p>
          <a:p>
            <a:r>
              <a:rPr lang="en-CA" sz="2000" dirty="0">
                <a:solidFill>
                  <a:srgbClr val="111111"/>
                </a:solidFill>
                <a:latin typeface="Franklin Gothic Book (Body)"/>
              </a:rPr>
              <a:t>Q. Can we encode and encrypt images?</a:t>
            </a:r>
          </a:p>
          <a:p>
            <a:r>
              <a:rPr lang="en-CA" dirty="0"/>
              <a:t>- </a:t>
            </a:r>
            <a:r>
              <a:rPr lang="en-CA" sz="1800" dirty="0">
                <a:solidFill>
                  <a:srgbClr val="00B050"/>
                </a:solidFill>
              </a:rPr>
              <a:t>Yes you can encode them into Base64 format.</a:t>
            </a:r>
          </a:p>
          <a:p>
            <a:r>
              <a:rPr lang="en-CA" sz="2000" dirty="0">
                <a:solidFill>
                  <a:schemeClr val="tx1"/>
                </a:solidFill>
              </a:rPr>
              <a:t>Q. Our database cannot be moved from the site and we need to be able to access it externally using a secure API? Explain the architecture of a secure API.</a:t>
            </a:r>
          </a:p>
          <a:p>
            <a:r>
              <a:rPr lang="en-CA" sz="2000" dirty="0">
                <a:solidFill>
                  <a:srgbClr val="111111"/>
                </a:solidFill>
                <a:latin typeface="Franklin Gothic Book (Body)"/>
              </a:rPr>
              <a:t>- </a:t>
            </a:r>
            <a:r>
              <a:rPr lang="en-CA" sz="1800" dirty="0">
                <a:solidFill>
                  <a:srgbClr val="00B050"/>
                </a:solidFill>
              </a:rPr>
              <a:t>Secure API may ask the user to login, and to receive the access token. So unless the user is authenticated, they may not access any data from the database using API.</a:t>
            </a:r>
          </a:p>
          <a:p>
            <a:endParaRPr lang="en-CA" sz="2000" dirty="0">
              <a:solidFill>
                <a:srgbClr val="111111"/>
              </a:solidFill>
              <a:latin typeface="Franklin Gothic Book (Body)"/>
            </a:endParaRPr>
          </a:p>
        </p:txBody>
      </p:sp>
    </p:spTree>
    <p:extLst>
      <p:ext uri="{BB962C8B-B14F-4D97-AF65-F5344CB8AC3E}">
        <p14:creationId xmlns:p14="http://schemas.microsoft.com/office/powerpoint/2010/main" val="161349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BCF26-143F-4F51-A2DC-3BAE3E1B5627}"/>
              </a:ext>
            </a:extLst>
          </p:cNvPr>
          <p:cNvSpPr>
            <a:spLocks noGrp="1"/>
          </p:cNvSpPr>
          <p:nvPr>
            <p:ph idx="4294967295"/>
          </p:nvPr>
        </p:nvSpPr>
        <p:spPr>
          <a:xfrm>
            <a:off x="841828" y="700314"/>
            <a:ext cx="10058400" cy="4958363"/>
          </a:xfrm>
        </p:spPr>
        <p:txBody>
          <a:bodyPr/>
          <a:lstStyle/>
          <a:p>
            <a:r>
              <a:rPr lang="en-CA" sz="2000" dirty="0">
                <a:solidFill>
                  <a:schemeClr val="tx1"/>
                </a:solidFill>
              </a:rPr>
              <a:t>Q. Can you recommend a secure framework for coding an API?</a:t>
            </a:r>
            <a:endParaRPr lang="en-CA" sz="2000" dirty="0">
              <a:solidFill>
                <a:schemeClr val="tx1"/>
              </a:solidFill>
              <a:latin typeface="Franklin Gothic Book (Body)"/>
            </a:endParaRPr>
          </a:p>
          <a:p>
            <a:r>
              <a:rPr lang="en-CA" sz="2000" dirty="0">
                <a:solidFill>
                  <a:srgbClr val="111111"/>
                </a:solidFill>
                <a:latin typeface="Franklin Gothic Book (Body)"/>
              </a:rPr>
              <a:t>- </a:t>
            </a:r>
            <a:r>
              <a:rPr lang="en-CA" sz="1800" dirty="0">
                <a:solidFill>
                  <a:srgbClr val="00B050"/>
                </a:solidFill>
              </a:rPr>
              <a:t>ASP.NET Core is one of them which was used in this project. Using a combination of OAuth and JWT token, secure API can be built.</a:t>
            </a:r>
          </a:p>
          <a:p>
            <a:r>
              <a:rPr lang="en-CA" sz="2000" dirty="0">
                <a:solidFill>
                  <a:schemeClr val="tx1"/>
                </a:solidFill>
              </a:rPr>
              <a:t>Q. What data interchange format should we use while transferring data between locations?</a:t>
            </a:r>
            <a:endParaRPr lang="en-CA" sz="2000" dirty="0">
              <a:solidFill>
                <a:schemeClr val="tx1"/>
              </a:solidFill>
              <a:latin typeface="Franklin Gothic Book (Body)"/>
            </a:endParaRPr>
          </a:p>
          <a:p>
            <a:pPr marL="91440" marR="0" lvl="0" indent="-91440" algn="l" defTabSz="914400" rtl="0" eaLnBrk="1" fontAlgn="auto" latinLnBrk="0" hangingPunct="1">
              <a:lnSpc>
                <a:spcPct val="110000"/>
              </a:lnSpc>
              <a:spcBef>
                <a:spcPts val="1200"/>
              </a:spcBef>
              <a:spcAft>
                <a:spcPts val="200"/>
              </a:spcAft>
              <a:buClr>
                <a:srgbClr val="EC7016"/>
              </a:buClr>
              <a:buSzPct val="100000"/>
              <a:buFont typeface="Calibri" panose="020F0502020204030204" pitchFamily="34" charset="0"/>
              <a:buChar char=" "/>
              <a:tabLst/>
              <a:defRPr/>
            </a:pPr>
            <a:r>
              <a:rPr kumimoji="0" lang="en-CA" sz="2000" b="0" i="0" u="none" strike="noStrike" kern="1200" cap="none" spc="0" normalizeH="0" baseline="0" noProof="0" dirty="0">
                <a:ln>
                  <a:noFill/>
                </a:ln>
                <a:solidFill>
                  <a:srgbClr val="111111"/>
                </a:solidFill>
                <a:effectLst/>
                <a:uLnTx/>
                <a:uFillTx/>
                <a:latin typeface="Franklin Gothic Book (Body)"/>
                <a:ea typeface="+mn-ea"/>
                <a:cs typeface="+mn-cs"/>
              </a:rPr>
              <a:t>- </a:t>
            </a:r>
            <a:r>
              <a:rPr kumimoji="0" lang="en-CA" sz="1800" b="0" i="0" u="none" strike="noStrike" kern="1200" cap="none" spc="0" normalizeH="0" baseline="0" noProof="0" dirty="0">
                <a:ln>
                  <a:noFill/>
                </a:ln>
                <a:solidFill>
                  <a:srgbClr val="00B050"/>
                </a:solidFill>
                <a:effectLst/>
                <a:uLnTx/>
                <a:uFillTx/>
                <a:latin typeface="Franklin Gothic Book" panose="020F0502020204030204"/>
                <a:ea typeface="+mn-ea"/>
                <a:cs typeface="+mn-cs"/>
              </a:rPr>
              <a:t>JSON is a good format to use as it is light weight, and it is database friendly language.</a:t>
            </a:r>
          </a:p>
          <a:p>
            <a:pPr marL="91440" marR="0" lvl="0" indent="-91440" algn="l" defTabSz="914400" rtl="0" eaLnBrk="1" fontAlgn="auto" latinLnBrk="0" hangingPunct="1">
              <a:lnSpc>
                <a:spcPct val="110000"/>
              </a:lnSpc>
              <a:spcBef>
                <a:spcPts val="1200"/>
              </a:spcBef>
              <a:spcAft>
                <a:spcPts val="200"/>
              </a:spcAft>
              <a:buClr>
                <a:srgbClr val="EC7016"/>
              </a:buClr>
              <a:buSzPct val="100000"/>
              <a:buFont typeface="Calibri" panose="020F0502020204030204" pitchFamily="34" charset="0"/>
              <a:buChar char=" "/>
              <a:tabLst/>
              <a:defRPr/>
            </a:pPr>
            <a:r>
              <a:rPr lang="en-CA" sz="1800" dirty="0">
                <a:solidFill>
                  <a:schemeClr val="tx1"/>
                </a:solidFill>
              </a:rPr>
              <a:t>Q. How should we store our data in our many locations?</a:t>
            </a:r>
            <a:endParaRPr kumimoji="0" lang="en-CA" sz="1800" b="0" i="0" u="none" strike="noStrike" kern="1200" cap="none" spc="0" normalizeH="0" baseline="0" noProof="0" dirty="0">
              <a:ln>
                <a:noFill/>
              </a:ln>
              <a:solidFill>
                <a:schemeClr val="tx1"/>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EC7016"/>
              </a:buClr>
              <a:buSzPct val="100000"/>
              <a:buFont typeface="Calibri" panose="020F0502020204030204" pitchFamily="34" charset="0"/>
              <a:buChar char=" "/>
              <a:tabLst/>
              <a:defRPr/>
            </a:pPr>
            <a:r>
              <a:rPr kumimoji="0" lang="en-CA" sz="2000" b="0" i="0" u="none" strike="noStrike" kern="1200" cap="none" spc="0" normalizeH="0" baseline="0" noProof="0" dirty="0">
                <a:ln>
                  <a:noFill/>
                </a:ln>
                <a:solidFill>
                  <a:srgbClr val="111111"/>
                </a:solidFill>
                <a:effectLst/>
                <a:uLnTx/>
                <a:uFillTx/>
                <a:latin typeface="Franklin Gothic Book (Body)"/>
                <a:ea typeface="+mn-ea"/>
                <a:cs typeface="+mn-cs"/>
              </a:rPr>
              <a:t>- </a:t>
            </a:r>
            <a:r>
              <a:rPr lang="en-CA" sz="1800" dirty="0">
                <a:solidFill>
                  <a:srgbClr val="00B050"/>
                </a:solidFill>
                <a:latin typeface="Franklin Gothic Book" panose="020F0502020204030204"/>
              </a:rPr>
              <a:t>Cloud data storage may be a solution for storing the data in many locations. It will be accessible by all users if shared, and files and folder names can be name correctly and organized to allow users to find the data quickly.</a:t>
            </a:r>
          </a:p>
          <a:p>
            <a:endParaRPr lang="en-CA" sz="2000" dirty="0">
              <a:solidFill>
                <a:srgbClr val="111111"/>
              </a:solidFill>
              <a:latin typeface="Franklin Gothic Book (Body)"/>
            </a:endParaRPr>
          </a:p>
        </p:txBody>
      </p:sp>
    </p:spTree>
    <p:extLst>
      <p:ext uri="{BB962C8B-B14F-4D97-AF65-F5344CB8AC3E}">
        <p14:creationId xmlns:p14="http://schemas.microsoft.com/office/powerpoint/2010/main" val="44107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BCF26-143F-4F51-A2DC-3BAE3E1B5627}"/>
              </a:ext>
            </a:extLst>
          </p:cNvPr>
          <p:cNvSpPr>
            <a:spLocks noGrp="1"/>
          </p:cNvSpPr>
          <p:nvPr>
            <p:ph idx="4294967295"/>
          </p:nvPr>
        </p:nvSpPr>
        <p:spPr>
          <a:xfrm>
            <a:off x="841828" y="700314"/>
            <a:ext cx="10058400" cy="4958363"/>
          </a:xfrm>
        </p:spPr>
        <p:txBody>
          <a:bodyPr/>
          <a:lstStyle/>
          <a:p>
            <a:r>
              <a:rPr lang="en-CA" sz="2000" dirty="0">
                <a:solidFill>
                  <a:schemeClr val="tx1"/>
                </a:solidFill>
              </a:rPr>
              <a:t>Q. What are the ethical concerns related to the transmission of personal data?</a:t>
            </a:r>
            <a:endParaRPr lang="en-CA" sz="2000" dirty="0">
              <a:solidFill>
                <a:schemeClr val="tx1"/>
              </a:solidFill>
              <a:latin typeface="Franklin Gothic Book (Body)"/>
            </a:endParaRPr>
          </a:p>
          <a:p>
            <a:r>
              <a:rPr lang="en-CA" sz="2000" dirty="0">
                <a:solidFill>
                  <a:srgbClr val="111111"/>
                </a:solidFill>
                <a:latin typeface="Franklin Gothic Book (Body)"/>
              </a:rPr>
              <a:t>- </a:t>
            </a:r>
            <a:r>
              <a:rPr lang="en-CA" sz="1800" dirty="0">
                <a:solidFill>
                  <a:srgbClr val="00B050"/>
                </a:solidFill>
                <a:latin typeface="Franklin Gothic Book (Body)"/>
              </a:rPr>
              <a:t>It is good to review questions as follows:</a:t>
            </a:r>
          </a:p>
          <a:p>
            <a:r>
              <a:rPr lang="en-CA" sz="1800" dirty="0">
                <a:solidFill>
                  <a:srgbClr val="00B050"/>
                </a:solidFill>
              </a:rPr>
              <a:t>What personal information is collected?</a:t>
            </a:r>
          </a:p>
          <a:p>
            <a:r>
              <a:rPr lang="en-CA" sz="1800" dirty="0">
                <a:solidFill>
                  <a:srgbClr val="00B050"/>
                </a:solidFill>
              </a:rPr>
              <a:t>How and why is the information collected?</a:t>
            </a:r>
          </a:p>
          <a:p>
            <a:r>
              <a:rPr lang="en-CA" sz="1800" dirty="0">
                <a:solidFill>
                  <a:srgbClr val="00B050"/>
                </a:solidFill>
              </a:rPr>
              <a:t>The most important questions in the identifying ethical concern is who will have access to the information, and how is the information used. As well as the consent from the personal data owner that the data is sharable.</a:t>
            </a:r>
          </a:p>
          <a:p>
            <a:endParaRPr lang="en-CA" sz="2000" dirty="0">
              <a:solidFill>
                <a:srgbClr val="111111"/>
              </a:solidFill>
              <a:latin typeface="Franklin Gothic Book (Body)"/>
            </a:endParaRPr>
          </a:p>
        </p:txBody>
      </p:sp>
    </p:spTree>
    <p:extLst>
      <p:ext uri="{BB962C8B-B14F-4D97-AF65-F5344CB8AC3E}">
        <p14:creationId xmlns:p14="http://schemas.microsoft.com/office/powerpoint/2010/main" val="428918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98617C-47A9-4CD1-B64C-5B7199E5645A}"/>
              </a:ext>
            </a:extLst>
          </p:cNvPr>
          <p:cNvSpPr/>
          <p:nvPr/>
        </p:nvSpPr>
        <p:spPr>
          <a:xfrm>
            <a:off x="4415639" y="2967335"/>
            <a:ext cx="336072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99585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26DE-E260-40DE-8D00-42701CE3A506}"/>
              </a:ext>
            </a:extLst>
          </p:cNvPr>
          <p:cNvSpPr>
            <a:spLocks noGrp="1"/>
          </p:cNvSpPr>
          <p:nvPr>
            <p:ph type="ctrTitle"/>
          </p:nvPr>
        </p:nvSpPr>
        <p:spPr>
          <a:xfrm>
            <a:off x="1066800" y="2212848"/>
            <a:ext cx="10058400" cy="591312"/>
          </a:xfrm>
        </p:spPr>
        <p:txBody>
          <a:bodyPr>
            <a:normAutofit/>
          </a:bodyPr>
          <a:lstStyle/>
          <a:p>
            <a:r>
              <a:rPr lang="en-CA" sz="3200">
                <a:hlinkClick r:id="rId2"/>
              </a:rPr>
              <a:t>http://youtu.be/G9530hgkcO0?hd=1</a:t>
            </a:r>
            <a:r>
              <a:rPr lang="en-CA" sz="3200"/>
              <a:t> </a:t>
            </a:r>
            <a:endParaRPr lang="en-CA" sz="3200" dirty="0"/>
          </a:p>
        </p:txBody>
      </p:sp>
      <p:sp>
        <p:nvSpPr>
          <p:cNvPr id="4" name="Subtitle 3">
            <a:extLst>
              <a:ext uri="{FF2B5EF4-FFF2-40B4-BE49-F238E27FC236}">
                <a16:creationId xmlns:a16="http://schemas.microsoft.com/office/drawing/2014/main" id="{A82FAFA5-0E3A-4D8F-BE03-32AF21BCFE85}"/>
              </a:ext>
            </a:extLst>
          </p:cNvPr>
          <p:cNvSpPr>
            <a:spLocks noGrp="1"/>
          </p:cNvSpPr>
          <p:nvPr>
            <p:ph type="subTitle" idx="1"/>
          </p:nvPr>
        </p:nvSpPr>
        <p:spPr/>
        <p:txBody>
          <a:bodyPr>
            <a:normAutofit/>
          </a:bodyPr>
          <a:lstStyle/>
          <a:p>
            <a:r>
              <a:rPr lang="en-CA" sz="4400" dirty="0"/>
              <a:t>Link to the video</a:t>
            </a:r>
          </a:p>
        </p:txBody>
      </p:sp>
    </p:spTree>
    <p:extLst>
      <p:ext uri="{BB962C8B-B14F-4D97-AF65-F5344CB8AC3E}">
        <p14:creationId xmlns:p14="http://schemas.microsoft.com/office/powerpoint/2010/main" val="167989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86BB-F9D3-4018-BF64-6B629A30F092}"/>
              </a:ext>
            </a:extLst>
          </p:cNvPr>
          <p:cNvSpPr>
            <a:spLocks noGrp="1"/>
          </p:cNvSpPr>
          <p:nvPr>
            <p:ph type="title"/>
          </p:nvPr>
        </p:nvSpPr>
        <p:spPr/>
        <p:txBody>
          <a:bodyPr/>
          <a:lstStyle/>
          <a:p>
            <a:r>
              <a:rPr lang="en-CA" dirty="0"/>
              <a:t>Summary of the project</a:t>
            </a:r>
          </a:p>
        </p:txBody>
      </p:sp>
      <p:sp>
        <p:nvSpPr>
          <p:cNvPr id="3" name="Content Placeholder 2">
            <a:extLst>
              <a:ext uri="{FF2B5EF4-FFF2-40B4-BE49-F238E27FC236}">
                <a16:creationId xmlns:a16="http://schemas.microsoft.com/office/drawing/2014/main" id="{C9E0431A-6D7F-4E5E-9A88-BDFDA69A5FFA}"/>
              </a:ext>
            </a:extLst>
          </p:cNvPr>
          <p:cNvSpPr>
            <a:spLocks noGrp="1"/>
          </p:cNvSpPr>
          <p:nvPr>
            <p:ph idx="1"/>
          </p:nvPr>
        </p:nvSpPr>
        <p:spPr>
          <a:xfrm>
            <a:off x="1097279" y="2108201"/>
            <a:ext cx="10524877" cy="3760891"/>
          </a:xfrm>
        </p:spPr>
        <p:txBody>
          <a:bodyPr>
            <a:normAutofit/>
          </a:bodyPr>
          <a:lstStyle/>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Complete the code in the videos 1 - 10</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Add my own secure API and serve a simple dataset of your own (</a:t>
            </a:r>
            <a:r>
              <a:rPr lang="en-CA" sz="1900" b="0" i="0" u="none" strike="noStrike" baseline="0" dirty="0">
                <a:solidFill>
                  <a:srgbClr val="FF0000"/>
                </a:solidFill>
                <a:latin typeface="Franklin Gothic Book" panose="020B0503020102020204" pitchFamily="34" charset="0"/>
              </a:rPr>
              <a:t>Not completed</a:t>
            </a:r>
            <a:r>
              <a:rPr lang="en-CA" sz="1900" b="0" i="0" u="none" strike="noStrike" baseline="0" dirty="0">
                <a:solidFill>
                  <a:srgbClr val="000000"/>
                </a:solidFill>
                <a:latin typeface="Franklin Gothic Book" panose="020B0503020102020204" pitchFamily="34" charset="0"/>
              </a:rPr>
              <a:t>)</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Present the following:</a:t>
            </a:r>
          </a:p>
          <a:p>
            <a:pPr lvl="1">
              <a:buFont typeface="Arial" panose="020B0604020202020204" pitchFamily="34" charset="0"/>
              <a:buChar char="•"/>
            </a:pPr>
            <a:r>
              <a:rPr lang="en-CA" sz="1600" b="0" i="0" u="none" strike="noStrike" baseline="0" dirty="0">
                <a:solidFill>
                  <a:srgbClr val="000000"/>
                </a:solidFill>
                <a:latin typeface="Franklin Gothic Book" panose="020B0503020102020204" pitchFamily="34" charset="0"/>
              </a:rPr>
              <a:t>Explain how JWT is used in API security</a:t>
            </a:r>
          </a:p>
          <a:p>
            <a:pPr lvl="1">
              <a:buFont typeface="Arial" panose="020B0604020202020204" pitchFamily="34" charset="0"/>
              <a:buChar char="•"/>
            </a:pPr>
            <a:r>
              <a:rPr lang="en-CA" sz="1600" b="0" i="0" u="none" strike="noStrike" baseline="0" dirty="0">
                <a:solidFill>
                  <a:srgbClr val="000000"/>
                </a:solidFill>
                <a:latin typeface="Franklin Gothic Book" panose="020B0503020102020204" pitchFamily="34" charset="0"/>
              </a:rPr>
              <a:t>Demonstrate the API and acquire data from Post Man</a:t>
            </a:r>
          </a:p>
          <a:p>
            <a:pPr lvl="1">
              <a:buFont typeface="Arial" panose="020B0604020202020204" pitchFamily="34" charset="0"/>
              <a:buChar char="•"/>
            </a:pPr>
            <a:r>
              <a:rPr lang="en-CA" sz="1600" b="0" i="0" u="none" strike="noStrike" baseline="0" dirty="0">
                <a:solidFill>
                  <a:srgbClr val="000000"/>
                </a:solidFill>
                <a:latin typeface="Franklin Gothic Book" panose="020B0503020102020204" pitchFamily="34" charset="0"/>
              </a:rPr>
              <a:t>Make a recommendation on which choice of Authentication method (OAuth, </a:t>
            </a:r>
            <a:r>
              <a:rPr lang="en-CA" sz="1600" b="0" i="0" u="none" strike="noStrike" baseline="0" dirty="0" err="1">
                <a:solidFill>
                  <a:srgbClr val="000000"/>
                </a:solidFill>
                <a:latin typeface="Franklin Gothic Book" panose="020B0503020102020204" pitchFamily="34" charset="0"/>
              </a:rPr>
              <a:t>OpenId</a:t>
            </a:r>
            <a:r>
              <a:rPr lang="en-CA" sz="1600" b="0" i="0" u="none" strike="noStrike" baseline="0" dirty="0">
                <a:solidFill>
                  <a:srgbClr val="000000"/>
                </a:solidFill>
                <a:latin typeface="Franklin Gothic Book" panose="020B0503020102020204" pitchFamily="34" charset="0"/>
              </a:rPr>
              <a:t>, or other) is best for API security</a:t>
            </a:r>
          </a:p>
          <a:p>
            <a:pPr>
              <a:buFont typeface="Wingdings" panose="05000000000000000000" pitchFamily="2" charset="2"/>
              <a:buChar char="v"/>
            </a:pPr>
            <a:r>
              <a:rPr lang="en-CA" sz="1800" b="0" i="0" u="none" strike="noStrike" baseline="0" dirty="0">
                <a:solidFill>
                  <a:srgbClr val="000000"/>
                </a:solidFill>
                <a:latin typeface="Franklin Gothic Book" panose="020B0503020102020204" pitchFamily="34" charset="0"/>
              </a:rPr>
              <a:t>Answer Security Technologies Recommendations questions (Task 2)</a:t>
            </a:r>
          </a:p>
        </p:txBody>
      </p:sp>
    </p:spTree>
    <p:extLst>
      <p:ext uri="{BB962C8B-B14F-4D97-AF65-F5344CB8AC3E}">
        <p14:creationId xmlns:p14="http://schemas.microsoft.com/office/powerpoint/2010/main" val="268665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A07-8AF1-4A9C-A856-9DEC448C8B5C}"/>
              </a:ext>
            </a:extLst>
          </p:cNvPr>
          <p:cNvSpPr>
            <a:spLocks noGrp="1"/>
          </p:cNvSpPr>
          <p:nvPr>
            <p:ph type="title"/>
          </p:nvPr>
        </p:nvSpPr>
        <p:spPr/>
        <p:txBody>
          <a:bodyPr>
            <a:normAutofit/>
          </a:bodyPr>
          <a:lstStyle/>
          <a:p>
            <a:r>
              <a:rPr lang="en-CA" dirty="0"/>
              <a:t>JWT Token in API Security 	</a:t>
            </a:r>
          </a:p>
        </p:txBody>
      </p:sp>
      <p:sp>
        <p:nvSpPr>
          <p:cNvPr id="3" name="Content Placeholder 2">
            <a:extLst>
              <a:ext uri="{FF2B5EF4-FFF2-40B4-BE49-F238E27FC236}">
                <a16:creationId xmlns:a16="http://schemas.microsoft.com/office/drawing/2014/main" id="{3DA8F317-B543-4EDA-A86E-65CA85151182}"/>
              </a:ext>
            </a:extLst>
          </p:cNvPr>
          <p:cNvSpPr>
            <a:spLocks noGrp="1"/>
          </p:cNvSpPr>
          <p:nvPr>
            <p:ph idx="1"/>
          </p:nvPr>
        </p:nvSpPr>
        <p:spPr/>
        <p:txBody>
          <a:bodyPr>
            <a:normAutofit/>
          </a:bodyPr>
          <a:lstStyle/>
          <a:p>
            <a:pPr marL="0" indent="0">
              <a:buNone/>
            </a:pPr>
            <a:r>
              <a:rPr lang="en-CA" sz="2400" dirty="0"/>
              <a:t>In API Security, JWT Token is used to improve the security of the application by allowing the user to:</a:t>
            </a:r>
          </a:p>
          <a:p>
            <a:pPr marL="457200" indent="-457200">
              <a:buFont typeface="+mj-lt"/>
              <a:buAutoNum type="arabicPeriod"/>
            </a:pPr>
            <a:r>
              <a:rPr lang="en-CA" sz="2400" dirty="0"/>
              <a:t>Go through a log in process to acquire the access token from authentication server</a:t>
            </a:r>
          </a:p>
          <a:p>
            <a:pPr marL="457200" indent="-457200">
              <a:buFont typeface="+mj-lt"/>
              <a:buAutoNum type="arabicPeriod"/>
            </a:pPr>
            <a:r>
              <a:rPr lang="en-CA" sz="2400" dirty="0"/>
              <a:t>Then use that access token (JWT token) to get the data </a:t>
            </a:r>
          </a:p>
          <a:p>
            <a:pPr marL="0" indent="0">
              <a:buNone/>
            </a:pPr>
            <a:r>
              <a:rPr lang="en-CA" sz="2400" dirty="0"/>
              <a:t>JWT token is verified using the secret key in the signature part of JWT token </a:t>
            </a:r>
          </a:p>
        </p:txBody>
      </p:sp>
    </p:spTree>
    <p:extLst>
      <p:ext uri="{BB962C8B-B14F-4D97-AF65-F5344CB8AC3E}">
        <p14:creationId xmlns:p14="http://schemas.microsoft.com/office/powerpoint/2010/main" val="149759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79A0-B65F-4DB1-A964-FFF7E8F8913A}"/>
              </a:ext>
            </a:extLst>
          </p:cNvPr>
          <p:cNvSpPr>
            <a:spLocks noGrp="1"/>
          </p:cNvSpPr>
          <p:nvPr>
            <p:ph type="title"/>
          </p:nvPr>
        </p:nvSpPr>
        <p:spPr/>
        <p:txBody>
          <a:bodyPr/>
          <a:lstStyle/>
          <a:p>
            <a:r>
              <a:rPr lang="en-CA" dirty="0"/>
              <a:t>Cookie Auth</a:t>
            </a:r>
          </a:p>
        </p:txBody>
      </p:sp>
      <p:pic>
        <p:nvPicPr>
          <p:cNvPr id="5" name="Content Placeholder 4">
            <a:extLst>
              <a:ext uri="{FF2B5EF4-FFF2-40B4-BE49-F238E27FC236}">
                <a16:creationId xmlns:a16="http://schemas.microsoft.com/office/drawing/2014/main" id="{43740CEC-32D8-4374-8FF3-8DDDB82AD32D}"/>
              </a:ext>
            </a:extLst>
          </p:cNvPr>
          <p:cNvPicPr>
            <a:picLocks noGrp="1" noChangeAspect="1"/>
          </p:cNvPicPr>
          <p:nvPr>
            <p:ph idx="1"/>
          </p:nvPr>
        </p:nvPicPr>
        <p:blipFill>
          <a:blip r:embed="rId2"/>
          <a:stretch>
            <a:fillRect/>
          </a:stretch>
        </p:blipFill>
        <p:spPr>
          <a:xfrm>
            <a:off x="526371" y="2598728"/>
            <a:ext cx="11139257" cy="3106057"/>
          </a:xfrm>
        </p:spPr>
      </p:pic>
    </p:spTree>
    <p:extLst>
      <p:ext uri="{BB962C8B-B14F-4D97-AF65-F5344CB8AC3E}">
        <p14:creationId xmlns:p14="http://schemas.microsoft.com/office/powerpoint/2010/main" val="54993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1FBC-CC9D-4FDB-A0DC-46CB3FE3F98E}"/>
              </a:ext>
            </a:extLst>
          </p:cNvPr>
          <p:cNvSpPr>
            <a:spLocks noGrp="1"/>
          </p:cNvSpPr>
          <p:nvPr>
            <p:ph type="title"/>
          </p:nvPr>
        </p:nvSpPr>
        <p:spPr/>
        <p:txBody>
          <a:bodyPr/>
          <a:lstStyle/>
          <a:p>
            <a:r>
              <a:rPr lang="en-CA" dirty="0"/>
              <a:t>Demonstration of API</a:t>
            </a:r>
          </a:p>
        </p:txBody>
      </p:sp>
      <p:pic>
        <p:nvPicPr>
          <p:cNvPr id="5" name="Content Placeholder 4">
            <a:extLst>
              <a:ext uri="{FF2B5EF4-FFF2-40B4-BE49-F238E27FC236}">
                <a16:creationId xmlns:a16="http://schemas.microsoft.com/office/drawing/2014/main" id="{22A06DCC-C7FC-4968-AAB7-0FF6FBB80A85}"/>
              </a:ext>
            </a:extLst>
          </p:cNvPr>
          <p:cNvPicPr>
            <a:picLocks noGrp="1" noChangeAspect="1"/>
          </p:cNvPicPr>
          <p:nvPr>
            <p:ph idx="1"/>
          </p:nvPr>
        </p:nvPicPr>
        <p:blipFill>
          <a:blip r:embed="rId2"/>
          <a:stretch>
            <a:fillRect/>
          </a:stretch>
        </p:blipFill>
        <p:spPr>
          <a:xfrm>
            <a:off x="6188766" y="2283115"/>
            <a:ext cx="4833995" cy="3069037"/>
          </a:xfrm>
        </p:spPr>
      </p:pic>
      <p:pic>
        <p:nvPicPr>
          <p:cNvPr id="7" name="Picture 6">
            <a:extLst>
              <a:ext uri="{FF2B5EF4-FFF2-40B4-BE49-F238E27FC236}">
                <a16:creationId xmlns:a16="http://schemas.microsoft.com/office/drawing/2014/main" id="{4E24EB87-36E9-4F75-A6E6-7C5583A0C3CB}"/>
              </a:ext>
            </a:extLst>
          </p:cNvPr>
          <p:cNvPicPr>
            <a:picLocks noChangeAspect="1"/>
          </p:cNvPicPr>
          <p:nvPr/>
        </p:nvPicPr>
        <p:blipFill>
          <a:blip r:embed="rId3"/>
          <a:stretch>
            <a:fillRect/>
          </a:stretch>
        </p:blipFill>
        <p:spPr>
          <a:xfrm>
            <a:off x="343580" y="2283116"/>
            <a:ext cx="5055734" cy="3434192"/>
          </a:xfrm>
          <a:prstGeom prst="rect">
            <a:avLst/>
          </a:prstGeom>
        </p:spPr>
      </p:pic>
    </p:spTree>
    <p:extLst>
      <p:ext uri="{BB962C8B-B14F-4D97-AF65-F5344CB8AC3E}">
        <p14:creationId xmlns:p14="http://schemas.microsoft.com/office/powerpoint/2010/main" val="209732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BD75-3524-4DE4-8DB6-06DE2F230D88}"/>
              </a:ext>
            </a:extLst>
          </p:cNvPr>
          <p:cNvSpPr>
            <a:spLocks noGrp="1"/>
          </p:cNvSpPr>
          <p:nvPr>
            <p:ph type="title"/>
          </p:nvPr>
        </p:nvSpPr>
        <p:spPr/>
        <p:txBody>
          <a:bodyPr/>
          <a:lstStyle/>
          <a:p>
            <a:r>
              <a:rPr lang="en-CA" dirty="0"/>
              <a:t>Demonstration of API</a:t>
            </a:r>
          </a:p>
        </p:txBody>
      </p:sp>
      <p:pic>
        <p:nvPicPr>
          <p:cNvPr id="5" name="Content Placeholder 4">
            <a:extLst>
              <a:ext uri="{FF2B5EF4-FFF2-40B4-BE49-F238E27FC236}">
                <a16:creationId xmlns:a16="http://schemas.microsoft.com/office/drawing/2014/main" id="{ACB727A5-2693-415F-B3F7-880725CCFCCF}"/>
              </a:ext>
            </a:extLst>
          </p:cNvPr>
          <p:cNvPicPr>
            <a:picLocks noGrp="1" noChangeAspect="1"/>
          </p:cNvPicPr>
          <p:nvPr>
            <p:ph idx="1"/>
          </p:nvPr>
        </p:nvPicPr>
        <p:blipFill>
          <a:blip r:embed="rId2"/>
          <a:stretch>
            <a:fillRect/>
          </a:stretch>
        </p:blipFill>
        <p:spPr>
          <a:xfrm>
            <a:off x="2173261" y="2108200"/>
            <a:ext cx="7905804" cy="3760788"/>
          </a:xfrm>
        </p:spPr>
      </p:pic>
    </p:spTree>
    <p:extLst>
      <p:ext uri="{BB962C8B-B14F-4D97-AF65-F5344CB8AC3E}">
        <p14:creationId xmlns:p14="http://schemas.microsoft.com/office/powerpoint/2010/main" val="251333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0FE4-8C5C-428D-93B2-5ED96AEA2484}"/>
              </a:ext>
            </a:extLst>
          </p:cNvPr>
          <p:cNvSpPr>
            <a:spLocks noGrp="1"/>
          </p:cNvSpPr>
          <p:nvPr>
            <p:ph type="title"/>
          </p:nvPr>
        </p:nvSpPr>
        <p:spPr/>
        <p:txBody>
          <a:bodyPr>
            <a:normAutofit/>
          </a:bodyPr>
          <a:lstStyle/>
          <a:p>
            <a:r>
              <a:rPr lang="en-CA" sz="4000" dirty="0"/>
              <a:t>Recommended Authentication Method </a:t>
            </a:r>
          </a:p>
        </p:txBody>
      </p:sp>
      <p:sp>
        <p:nvSpPr>
          <p:cNvPr id="3" name="Content Placeholder 2">
            <a:extLst>
              <a:ext uri="{FF2B5EF4-FFF2-40B4-BE49-F238E27FC236}">
                <a16:creationId xmlns:a16="http://schemas.microsoft.com/office/drawing/2014/main" id="{6A0886DF-488E-457E-B96A-B0BFD31FF3B5}"/>
              </a:ext>
            </a:extLst>
          </p:cNvPr>
          <p:cNvSpPr>
            <a:spLocks noGrp="1"/>
          </p:cNvSpPr>
          <p:nvPr>
            <p:ph idx="1"/>
          </p:nvPr>
        </p:nvSpPr>
        <p:spPr/>
        <p:txBody>
          <a:bodyPr/>
          <a:lstStyle/>
          <a:p>
            <a:r>
              <a:rPr lang="en-CA" b="1" dirty="0"/>
              <a:t>OAuth and JWT Token</a:t>
            </a:r>
          </a:p>
          <a:p>
            <a:r>
              <a:rPr lang="en-CA" dirty="0"/>
              <a:t>OAuth is great for personal user identification as well as to grant permissions to users properly.</a:t>
            </a:r>
          </a:p>
          <a:p>
            <a:r>
              <a:rPr lang="en-CA" dirty="0"/>
              <a:t>Using OAuth method, users will log into a system which will request authentication, in the form of token. </a:t>
            </a:r>
          </a:p>
          <a:p>
            <a:r>
              <a:rPr lang="en-CA" dirty="0"/>
              <a:t>We can use JWT Token as OAuth Bearer Tokens to encode all relevant parts of an access token into the access token itself allowing it a stateless authentication. </a:t>
            </a:r>
          </a:p>
          <a:p>
            <a:pPr marL="0" indent="0">
              <a:buNone/>
            </a:pPr>
            <a:endParaRPr lang="en-CA" dirty="0"/>
          </a:p>
        </p:txBody>
      </p:sp>
    </p:spTree>
    <p:extLst>
      <p:ext uri="{BB962C8B-B14F-4D97-AF65-F5344CB8AC3E}">
        <p14:creationId xmlns:p14="http://schemas.microsoft.com/office/powerpoint/2010/main" val="427405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BA9E-13D6-42E0-A212-3A8B01B1BE7C}"/>
              </a:ext>
            </a:extLst>
          </p:cNvPr>
          <p:cNvSpPr>
            <a:spLocks noGrp="1"/>
          </p:cNvSpPr>
          <p:nvPr>
            <p:ph type="title"/>
          </p:nvPr>
        </p:nvSpPr>
        <p:spPr/>
        <p:txBody>
          <a:bodyPr>
            <a:normAutofit/>
          </a:bodyPr>
          <a:lstStyle/>
          <a:p>
            <a:r>
              <a:rPr lang="en-CA" dirty="0"/>
              <a:t>Task 2 questions</a:t>
            </a:r>
          </a:p>
        </p:txBody>
      </p:sp>
      <p:sp>
        <p:nvSpPr>
          <p:cNvPr id="3" name="Content Placeholder 2">
            <a:extLst>
              <a:ext uri="{FF2B5EF4-FFF2-40B4-BE49-F238E27FC236}">
                <a16:creationId xmlns:a16="http://schemas.microsoft.com/office/drawing/2014/main" id="{5079AE26-1AA7-4554-A8F4-A6B793A8A67D}"/>
              </a:ext>
            </a:extLst>
          </p:cNvPr>
          <p:cNvSpPr>
            <a:spLocks noGrp="1"/>
          </p:cNvSpPr>
          <p:nvPr>
            <p:ph idx="1"/>
          </p:nvPr>
        </p:nvSpPr>
        <p:spPr/>
        <p:txBody>
          <a:bodyPr>
            <a:normAutofit lnSpcReduction="10000"/>
          </a:bodyPr>
          <a:lstStyle/>
          <a:p>
            <a:pPr algn="l">
              <a:buFont typeface="Arial" panose="020B0604020202020204" pitchFamily="34" charset="0"/>
              <a:buChar char="•"/>
            </a:pPr>
            <a:r>
              <a:rPr lang="en-CA" sz="1400" b="0" i="0" dirty="0">
                <a:solidFill>
                  <a:srgbClr val="111111"/>
                </a:solidFill>
                <a:effectLst/>
                <a:latin typeface="Franklin Gothic Book (Body)"/>
              </a:rPr>
              <a:t>How can we transfer personal data securely within their network?</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What Privacy Policies should we be aware of before we get started? Provide a checklist to follow.</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What security policy is best for transferring personal information?</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Can we encode and encrypt images?</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Our database cannot be moved from the site and we need to be able to access it externally using a secure API? Explain the architecture of a secure API.</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Can you recommend a secure framework for coding an API?</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What data interchange format should we use while transferring data between locations?</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How should we store our data in our many locations?</a:t>
            </a:r>
            <a:endParaRPr lang="en-CA" sz="2000" b="0" i="0" dirty="0">
              <a:solidFill>
                <a:srgbClr val="111111"/>
              </a:solidFill>
              <a:effectLst/>
              <a:latin typeface="Franklin Gothic Book (Body)"/>
            </a:endParaRPr>
          </a:p>
          <a:p>
            <a:pPr algn="l">
              <a:buFont typeface="Arial" panose="020B0604020202020204" pitchFamily="34" charset="0"/>
              <a:buChar char="•"/>
            </a:pPr>
            <a:r>
              <a:rPr lang="en-CA" sz="1400" b="0" i="0" dirty="0">
                <a:solidFill>
                  <a:srgbClr val="111111"/>
                </a:solidFill>
                <a:effectLst/>
                <a:latin typeface="Franklin Gothic Book (Body)"/>
              </a:rPr>
              <a:t>What are the ethical concerns related to the transmission of personal data?</a:t>
            </a:r>
            <a:endParaRPr lang="en-CA" sz="3600" dirty="0">
              <a:latin typeface="Franklin Gothic Book (Body)"/>
            </a:endParaRPr>
          </a:p>
        </p:txBody>
      </p:sp>
    </p:spTree>
    <p:extLst>
      <p:ext uri="{BB962C8B-B14F-4D97-AF65-F5344CB8AC3E}">
        <p14:creationId xmlns:p14="http://schemas.microsoft.com/office/powerpoint/2010/main" val="155252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BCF26-143F-4F51-A2DC-3BAE3E1B5627}"/>
              </a:ext>
            </a:extLst>
          </p:cNvPr>
          <p:cNvSpPr>
            <a:spLocks noGrp="1"/>
          </p:cNvSpPr>
          <p:nvPr>
            <p:ph idx="4294967295"/>
          </p:nvPr>
        </p:nvSpPr>
        <p:spPr>
          <a:xfrm>
            <a:off x="841828" y="700314"/>
            <a:ext cx="10058400" cy="4958363"/>
          </a:xfrm>
        </p:spPr>
        <p:txBody>
          <a:bodyPr>
            <a:normAutofit/>
          </a:bodyPr>
          <a:lstStyle/>
          <a:p>
            <a:r>
              <a:rPr lang="en-CA" sz="2000" b="0" i="0" dirty="0">
                <a:solidFill>
                  <a:srgbClr val="111111"/>
                </a:solidFill>
                <a:effectLst/>
                <a:latin typeface="Franklin Gothic Book (Body)"/>
              </a:rPr>
              <a:t>Q. How can we transfer personal data securely within their network?</a:t>
            </a:r>
            <a:endParaRPr lang="en-CA" dirty="0"/>
          </a:p>
          <a:p>
            <a:r>
              <a:rPr lang="en-CA" sz="1800" dirty="0">
                <a:solidFill>
                  <a:srgbClr val="00B050"/>
                </a:solidFill>
              </a:rPr>
              <a:t>- There are multiple ways to securely transfer personal data within the network. File Transfer Protocol Secure (FTPS) is one of them. This method encrypts data files and the authentication information</a:t>
            </a:r>
          </a:p>
          <a:p>
            <a:r>
              <a:rPr lang="en-CA" sz="2000" b="0" i="0" dirty="0">
                <a:solidFill>
                  <a:srgbClr val="111111"/>
                </a:solidFill>
                <a:effectLst/>
                <a:latin typeface="Franklin Gothic Book (Body)"/>
              </a:rPr>
              <a:t>Q. What Privacy Policies should we be aware of before we get started? </a:t>
            </a:r>
            <a:r>
              <a:rPr lang="en-CA" sz="2000" dirty="0">
                <a:solidFill>
                  <a:srgbClr val="111111"/>
                </a:solidFill>
                <a:latin typeface="Franklin Gothic Book (Body)"/>
              </a:rPr>
              <a:t>Pro</a:t>
            </a:r>
            <a:r>
              <a:rPr lang="en-CA" sz="2000" b="0" i="0" dirty="0">
                <a:solidFill>
                  <a:srgbClr val="111111"/>
                </a:solidFill>
                <a:effectLst/>
                <a:latin typeface="Franklin Gothic Book (Body)"/>
              </a:rPr>
              <a:t>vide a checklist to follow.</a:t>
            </a:r>
          </a:p>
          <a:p>
            <a:r>
              <a:rPr lang="en-CA" sz="2000" dirty="0">
                <a:solidFill>
                  <a:srgbClr val="111111"/>
                </a:solidFill>
                <a:latin typeface="Franklin Gothic Book (Body)"/>
              </a:rPr>
              <a:t>- The privacy policy should answer questions as such:</a:t>
            </a:r>
          </a:p>
          <a:p>
            <a:r>
              <a:rPr lang="en-CA" sz="2000" dirty="0">
                <a:solidFill>
                  <a:srgbClr val="111111"/>
                </a:solidFill>
                <a:latin typeface="Franklin Gothic Book (Body)"/>
              </a:rPr>
              <a:t>What personal information is collected?</a:t>
            </a:r>
          </a:p>
          <a:p>
            <a:r>
              <a:rPr lang="en-CA" sz="2000" dirty="0">
                <a:solidFill>
                  <a:srgbClr val="111111"/>
                </a:solidFill>
                <a:latin typeface="Franklin Gothic Book (Body)"/>
              </a:rPr>
              <a:t>How and why is the information collected?</a:t>
            </a:r>
          </a:p>
          <a:p>
            <a:r>
              <a:rPr lang="en-CA" sz="2000" dirty="0">
                <a:solidFill>
                  <a:srgbClr val="111111"/>
                </a:solidFill>
                <a:latin typeface="Franklin Gothic Book (Body)"/>
              </a:rPr>
              <a:t>Who will have access to the information, and how is the information used?</a:t>
            </a:r>
          </a:p>
          <a:p>
            <a:endParaRPr lang="en-CA" sz="2000" dirty="0">
              <a:solidFill>
                <a:srgbClr val="111111"/>
              </a:solidFill>
              <a:latin typeface="Franklin Gothic Book (Body)"/>
            </a:endParaRPr>
          </a:p>
          <a:p>
            <a:endParaRPr lang="en-CA" sz="2000" dirty="0">
              <a:solidFill>
                <a:srgbClr val="111111"/>
              </a:solidFill>
              <a:latin typeface="Franklin Gothic Book (Body)"/>
            </a:endParaRPr>
          </a:p>
          <a:p>
            <a:endParaRPr lang="en-CA" sz="2000" dirty="0">
              <a:solidFill>
                <a:srgbClr val="111111"/>
              </a:solidFill>
              <a:latin typeface="Franklin Gothic Book (Body)"/>
            </a:endParaRPr>
          </a:p>
          <a:p>
            <a:endParaRPr lang="en-CA" dirty="0"/>
          </a:p>
        </p:txBody>
      </p:sp>
    </p:spTree>
    <p:extLst>
      <p:ext uri="{BB962C8B-B14F-4D97-AF65-F5344CB8AC3E}">
        <p14:creationId xmlns:p14="http://schemas.microsoft.com/office/powerpoint/2010/main" val="9956702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{CAD421B0-4710-4157-9DA0-5DD56D10A7FB}tf22712842_win32</Template>
  <TotalTime>328</TotalTime>
  <Words>877</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Franklin Gothic Book (Body)</vt:lpstr>
      <vt:lpstr>Arial</vt:lpstr>
      <vt:lpstr>Bookman Old Style</vt:lpstr>
      <vt:lpstr>Calibri</vt:lpstr>
      <vt:lpstr>Franklin Gothic Book</vt:lpstr>
      <vt:lpstr>Wingdings</vt:lpstr>
      <vt:lpstr>1_RetrospectVTI</vt:lpstr>
      <vt:lpstr>Final Project    BDAT 1001 Information Encoding Standards Instructor – Nital Shah</vt:lpstr>
      <vt:lpstr>Summary of the project</vt:lpstr>
      <vt:lpstr>JWT Token in API Security  </vt:lpstr>
      <vt:lpstr>Cookie Auth</vt:lpstr>
      <vt:lpstr>Demonstration of API</vt:lpstr>
      <vt:lpstr>Demonstration of API</vt:lpstr>
      <vt:lpstr>Recommended Authentication Method </vt:lpstr>
      <vt:lpstr>Task 2 questions</vt:lpstr>
      <vt:lpstr>PowerPoint Presentation</vt:lpstr>
      <vt:lpstr>PowerPoint Presentation</vt:lpstr>
      <vt:lpstr>PowerPoint Presentation</vt:lpstr>
      <vt:lpstr>PowerPoint Presentation</vt:lpstr>
      <vt:lpstr>PowerPoint Presentation</vt:lpstr>
      <vt:lpstr>http://youtu.be/G9530hgkcO0?hd=1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ASP.NET Web API Basic Authentication   BDAT 1001 Information Encoding Standards Instructor – Nital Shah</dc:title>
  <dc:creator>Kenta Shirakura</dc:creator>
  <cp:lastModifiedBy>Kenta Shirakura</cp:lastModifiedBy>
  <cp:revision>32</cp:revision>
  <dcterms:created xsi:type="dcterms:W3CDTF">2021-08-10T02:05:30Z</dcterms:created>
  <dcterms:modified xsi:type="dcterms:W3CDTF">2021-08-19T02:45:37Z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