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</p:sldMasterIdLst>
  <p:notesMasterIdLst>
    <p:notesMasterId r:id="rId11"/>
  </p:notesMasterIdLst>
  <p:sldIdLst>
    <p:sldId id="257" r:id="rId9"/>
    <p:sldId id="259" r:id="rId10"/>
    <p:sldId id="429" r:id="rId12"/>
    <p:sldId id="260" r:id="rId13"/>
    <p:sldId id="263" r:id="rId14"/>
    <p:sldId id="347" r:id="rId15"/>
    <p:sldId id="344" r:id="rId16"/>
    <p:sldId id="383" r:id="rId17"/>
    <p:sldId id="333" r:id="rId18"/>
    <p:sldId id="334" r:id="rId19"/>
    <p:sldId id="335" r:id="rId20"/>
    <p:sldId id="336" r:id="rId21"/>
    <p:sldId id="337" r:id="rId22"/>
    <p:sldId id="338" r:id="rId23"/>
    <p:sldId id="348" r:id="rId24"/>
    <p:sldId id="340" r:id="rId25"/>
    <p:sldId id="341" r:id="rId26"/>
    <p:sldId id="384" r:id="rId27"/>
    <p:sldId id="343" r:id="rId28"/>
    <p:sldId id="320" r:id="rId29"/>
    <p:sldId id="261" r:id="rId30"/>
    <p:sldId id="321" r:id="rId31"/>
    <p:sldId id="322" r:id="rId32"/>
    <p:sldId id="323" r:id="rId33"/>
    <p:sldId id="324" r:id="rId34"/>
    <p:sldId id="326" r:id="rId35"/>
    <p:sldId id="328" r:id="rId36"/>
    <p:sldId id="329" r:id="rId37"/>
    <p:sldId id="350" r:id="rId38"/>
    <p:sldId id="351" r:id="rId39"/>
    <p:sldId id="353" r:id="rId40"/>
    <p:sldId id="352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86" r:id="rId49"/>
    <p:sldId id="361" r:id="rId50"/>
    <p:sldId id="377" r:id="rId51"/>
    <p:sldId id="364" r:id="rId52"/>
    <p:sldId id="365" r:id="rId53"/>
    <p:sldId id="366" r:id="rId54"/>
    <p:sldId id="368" r:id="rId55"/>
    <p:sldId id="370" r:id="rId56"/>
    <p:sldId id="371" r:id="rId57"/>
    <p:sldId id="373" r:id="rId58"/>
    <p:sldId id="385" r:id="rId59"/>
    <p:sldId id="375" r:id="rId60"/>
    <p:sldId id="265" r:id="rId61"/>
    <p:sldId id="266" r:id="rId62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AB2"/>
    <a:srgbClr val="2DA9FD"/>
    <a:srgbClr val="2F90FB"/>
    <a:srgbClr val="E8CD08"/>
    <a:srgbClr val="1FD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6" Type="http://schemas.openxmlformats.org/officeDocument/2006/relationships/tags" Target="tags/tag7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EC043-19CD-4DCF-B9CE-1B8ECF56F9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9D2A4C-2798-4DF2-A9C7-3BDBA702A644}">
      <dgm:prSet phldrT="[文本]"/>
      <dgm:spPr/>
      <dgm:t>
        <a:bodyPr/>
        <a:lstStyle/>
        <a:p>
          <a:r>
            <a:rPr lang="zh-CN" altLang="en-US" dirty="0" smtClean="0"/>
            <a:t>直流电</a:t>
          </a:r>
          <a:endParaRPr lang="zh-CN" altLang="en-US" dirty="0"/>
        </a:p>
      </dgm:t>
    </dgm:pt>
    <dgm:pt modelId="{369FCBEA-232E-4A7B-A1BF-DCECDD567841}" cxnId="{9375ABCE-1264-477D-A9BE-A75EB5565175}" type="parTrans">
      <dgm:prSet/>
      <dgm:spPr/>
      <dgm:t>
        <a:bodyPr/>
        <a:lstStyle/>
        <a:p>
          <a:endParaRPr lang="zh-CN" altLang="en-US"/>
        </a:p>
      </dgm:t>
    </dgm:pt>
    <dgm:pt modelId="{7C5D364A-1D46-41C1-A9DE-30161C221298}" cxnId="{9375ABCE-1264-477D-A9BE-A75EB5565175}" type="sibTrans">
      <dgm:prSet/>
      <dgm:spPr/>
      <dgm:t>
        <a:bodyPr/>
        <a:lstStyle/>
        <a:p>
          <a:endParaRPr lang="zh-CN" altLang="en-US"/>
        </a:p>
      </dgm:t>
    </dgm:pt>
    <dgm:pt modelId="{08A7EF8C-7135-418E-9661-BF4A43E90A18}">
      <dgm:prSet phldrT="[文本]"/>
      <dgm:spPr/>
      <dgm:t>
        <a:bodyPr/>
        <a:lstStyle/>
        <a:p>
          <a:r>
            <a:rPr lang="zh-CN" altLang="en-US" dirty="0" smtClean="0"/>
            <a:t>皮肤中组胺</a:t>
          </a:r>
          <a:r>
            <a:rPr lang="en-US" altLang="zh-CN" u="none" baseline="30000" dirty="0" smtClean="0"/>
            <a:t>↑</a:t>
          </a:r>
          <a:r>
            <a:rPr lang="zh-CN" altLang="en-US" u="none" baseline="30000" dirty="0" smtClean="0"/>
            <a:t>（阴极下升高更明显）</a:t>
          </a:r>
          <a:endParaRPr lang="zh-CN" altLang="en-US" dirty="0"/>
        </a:p>
      </dgm:t>
    </dgm:pt>
    <dgm:pt modelId="{ABFE56EC-C1D6-4D47-A3DF-D17AC9C2645C}" cxnId="{C4D43AAC-75B3-4499-8429-7E8CD369293B}" type="parTrans">
      <dgm:prSet/>
      <dgm:spPr/>
      <dgm:t>
        <a:bodyPr/>
        <a:lstStyle/>
        <a:p>
          <a:endParaRPr lang="zh-CN" altLang="en-US"/>
        </a:p>
      </dgm:t>
    </dgm:pt>
    <dgm:pt modelId="{6B3A0686-F6AD-4863-AC09-C1092C4500F6}" cxnId="{C4D43AAC-75B3-4499-8429-7E8CD369293B}" type="sibTrans">
      <dgm:prSet/>
      <dgm:spPr/>
      <dgm:t>
        <a:bodyPr/>
        <a:lstStyle/>
        <a:p>
          <a:endParaRPr lang="zh-CN" altLang="en-US"/>
        </a:p>
      </dgm:t>
    </dgm:pt>
    <dgm:pt modelId="{C0403353-F07A-452B-8B25-0CBFFC0520BC}">
      <dgm:prSet phldrT="[文本]"/>
      <dgm:spPr/>
      <dgm:t>
        <a:bodyPr/>
        <a:lstStyle/>
        <a:p>
          <a:r>
            <a:rPr lang="zh-CN" altLang="en-US" dirty="0" smtClean="0"/>
            <a:t>小动脉舒张</a:t>
          </a:r>
          <a:endParaRPr lang="zh-CN" altLang="en-US" dirty="0"/>
        </a:p>
      </dgm:t>
    </dgm:pt>
    <dgm:pt modelId="{09C947B0-F098-4D43-9A97-199A32BD09D3}" cxnId="{B6618470-DB6D-474E-9E2A-119599DFBC52}" type="parTrans">
      <dgm:prSet/>
      <dgm:spPr/>
      <dgm:t>
        <a:bodyPr/>
        <a:lstStyle/>
        <a:p>
          <a:endParaRPr lang="zh-CN" altLang="en-US"/>
        </a:p>
      </dgm:t>
    </dgm:pt>
    <dgm:pt modelId="{44A4A627-4360-4780-BC09-4F20D9F2CF0E}" cxnId="{B6618470-DB6D-474E-9E2A-119599DFBC52}" type="sibTrans">
      <dgm:prSet/>
      <dgm:spPr/>
      <dgm:t>
        <a:bodyPr/>
        <a:lstStyle/>
        <a:p>
          <a:endParaRPr lang="zh-CN" altLang="en-US"/>
        </a:p>
      </dgm:t>
    </dgm:pt>
    <dgm:pt modelId="{FF2A600D-AB50-411D-B7ED-4B2EE89147B8}" type="pres">
      <dgm:prSet presAssocID="{F8AEC043-19CD-4DCF-B9CE-1B8ECF56F9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5271D9-4563-4C4E-BFF2-23877C6C266B}" type="pres">
      <dgm:prSet presAssocID="{BC9D2A4C-2798-4DF2-A9C7-3BDBA702A6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2040F7-0B78-4232-9C1E-716867F1C700}" type="pres">
      <dgm:prSet presAssocID="{7C5D364A-1D46-41C1-A9DE-30161C22129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B24DEF8-AB9B-452A-A252-259B3439E7AB}" type="pres">
      <dgm:prSet presAssocID="{7C5D364A-1D46-41C1-A9DE-30161C22129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6991762-E22F-4935-8A74-45C62473C2E5}" type="pres">
      <dgm:prSet presAssocID="{08A7EF8C-7135-418E-9661-BF4A43E90A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8463B-BEE2-4246-81B8-7C182977FA88}" type="pres">
      <dgm:prSet presAssocID="{6B3A0686-F6AD-4863-AC09-C1092C4500F6}" presName="sibTrans" presStyleLbl="sibTrans2D1" presStyleIdx="1" presStyleCnt="2" custAng="20376894" custLinFactNeighborY="-58787"/>
      <dgm:spPr/>
      <dgm:t>
        <a:bodyPr/>
        <a:lstStyle/>
        <a:p>
          <a:endParaRPr lang="zh-CN" altLang="en-US"/>
        </a:p>
      </dgm:t>
    </dgm:pt>
    <dgm:pt modelId="{0330E874-6262-4057-95E1-8EB007B8BCCE}" type="pres">
      <dgm:prSet presAssocID="{6B3A0686-F6AD-4863-AC09-C1092C4500F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A37F48A-7547-4959-8B88-C8D4A2BCD7F3}" type="pres">
      <dgm:prSet presAssocID="{C0403353-F07A-452B-8B25-0CBFFC0520BC}" presName="node" presStyleLbl="node1" presStyleIdx="2" presStyleCnt="3" custLinFactNeighborY="-549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390F22-FB45-4908-92A9-2F8EC90BE86F}" type="presOf" srcId="{08A7EF8C-7135-418E-9661-BF4A43E90A18}" destId="{B6991762-E22F-4935-8A74-45C62473C2E5}" srcOrd="0" destOrd="0" presId="urn:microsoft.com/office/officeart/2005/8/layout/process1"/>
    <dgm:cxn modelId="{B6618470-DB6D-474E-9E2A-119599DFBC52}" srcId="{F8AEC043-19CD-4DCF-B9CE-1B8ECF56F96F}" destId="{C0403353-F07A-452B-8B25-0CBFFC0520BC}" srcOrd="2" destOrd="0" parTransId="{09C947B0-F098-4D43-9A97-199A32BD09D3}" sibTransId="{44A4A627-4360-4780-BC09-4F20D9F2CF0E}"/>
    <dgm:cxn modelId="{D16FB1B3-0E04-4FBF-A33C-5CB1F880E41A}" type="presOf" srcId="{7C5D364A-1D46-41C1-A9DE-30161C221298}" destId="{3B24DEF8-AB9B-452A-A252-259B3439E7AB}" srcOrd="1" destOrd="0" presId="urn:microsoft.com/office/officeart/2005/8/layout/process1"/>
    <dgm:cxn modelId="{4CFC62C5-24E9-4362-823F-5A07C29AC0A3}" type="presOf" srcId="{BC9D2A4C-2798-4DF2-A9C7-3BDBA702A644}" destId="{915271D9-4563-4C4E-BFF2-23877C6C266B}" srcOrd="0" destOrd="0" presId="urn:microsoft.com/office/officeart/2005/8/layout/process1"/>
    <dgm:cxn modelId="{CE810541-E281-4AAA-8FE2-183579DE0D0E}" type="presOf" srcId="{C0403353-F07A-452B-8B25-0CBFFC0520BC}" destId="{8A37F48A-7547-4959-8B88-C8D4A2BCD7F3}" srcOrd="0" destOrd="0" presId="urn:microsoft.com/office/officeart/2005/8/layout/process1"/>
    <dgm:cxn modelId="{C4D43AAC-75B3-4499-8429-7E8CD369293B}" srcId="{F8AEC043-19CD-4DCF-B9CE-1B8ECF56F96F}" destId="{08A7EF8C-7135-418E-9661-BF4A43E90A18}" srcOrd="1" destOrd="0" parTransId="{ABFE56EC-C1D6-4D47-A3DF-D17AC9C2645C}" sibTransId="{6B3A0686-F6AD-4863-AC09-C1092C4500F6}"/>
    <dgm:cxn modelId="{9375ABCE-1264-477D-A9BE-A75EB5565175}" srcId="{F8AEC043-19CD-4DCF-B9CE-1B8ECF56F96F}" destId="{BC9D2A4C-2798-4DF2-A9C7-3BDBA702A644}" srcOrd="0" destOrd="0" parTransId="{369FCBEA-232E-4A7B-A1BF-DCECDD567841}" sibTransId="{7C5D364A-1D46-41C1-A9DE-30161C221298}"/>
    <dgm:cxn modelId="{DC983599-3C60-4736-9559-C713247121D8}" type="presOf" srcId="{F8AEC043-19CD-4DCF-B9CE-1B8ECF56F96F}" destId="{FF2A600D-AB50-411D-B7ED-4B2EE89147B8}" srcOrd="0" destOrd="0" presId="urn:microsoft.com/office/officeart/2005/8/layout/process1"/>
    <dgm:cxn modelId="{C66851C1-5EC5-444E-9D9F-17EAD0B8E2C7}" type="presOf" srcId="{7C5D364A-1D46-41C1-A9DE-30161C221298}" destId="{542040F7-0B78-4232-9C1E-716867F1C700}" srcOrd="0" destOrd="0" presId="urn:microsoft.com/office/officeart/2005/8/layout/process1"/>
    <dgm:cxn modelId="{A8BA2F17-C856-4F00-8679-3F817DF50175}" type="presOf" srcId="{6B3A0686-F6AD-4863-AC09-C1092C4500F6}" destId="{0330E874-6262-4057-95E1-8EB007B8BCCE}" srcOrd="1" destOrd="0" presId="urn:microsoft.com/office/officeart/2005/8/layout/process1"/>
    <dgm:cxn modelId="{A5514B98-2674-433D-B152-53240BD37B83}" type="presOf" srcId="{6B3A0686-F6AD-4863-AC09-C1092C4500F6}" destId="{2988463B-BEE2-4246-81B8-7C182977FA88}" srcOrd="0" destOrd="0" presId="urn:microsoft.com/office/officeart/2005/8/layout/process1"/>
    <dgm:cxn modelId="{1FCB1407-6D9F-4F98-8C8B-A7A21E3F0465}" type="presParOf" srcId="{FF2A600D-AB50-411D-B7ED-4B2EE89147B8}" destId="{915271D9-4563-4C4E-BFF2-23877C6C266B}" srcOrd="0" destOrd="0" presId="urn:microsoft.com/office/officeart/2005/8/layout/process1"/>
    <dgm:cxn modelId="{6F697175-72ED-4C9B-BB6E-CCC96EAAD67B}" type="presParOf" srcId="{FF2A600D-AB50-411D-B7ED-4B2EE89147B8}" destId="{542040F7-0B78-4232-9C1E-716867F1C700}" srcOrd="1" destOrd="0" presId="urn:microsoft.com/office/officeart/2005/8/layout/process1"/>
    <dgm:cxn modelId="{388A49C9-6CED-4156-94B5-CD9DBB24E97C}" type="presParOf" srcId="{542040F7-0B78-4232-9C1E-716867F1C700}" destId="{3B24DEF8-AB9B-452A-A252-259B3439E7AB}" srcOrd="0" destOrd="0" presId="urn:microsoft.com/office/officeart/2005/8/layout/process1"/>
    <dgm:cxn modelId="{82CF31C6-03EF-4F99-9397-20249D06041F}" type="presParOf" srcId="{FF2A600D-AB50-411D-B7ED-4B2EE89147B8}" destId="{B6991762-E22F-4935-8A74-45C62473C2E5}" srcOrd="2" destOrd="0" presId="urn:microsoft.com/office/officeart/2005/8/layout/process1"/>
    <dgm:cxn modelId="{11997E25-850A-410F-8DF2-511AFE893AA8}" type="presParOf" srcId="{FF2A600D-AB50-411D-B7ED-4B2EE89147B8}" destId="{2988463B-BEE2-4246-81B8-7C182977FA88}" srcOrd="3" destOrd="0" presId="urn:microsoft.com/office/officeart/2005/8/layout/process1"/>
    <dgm:cxn modelId="{EF94E232-6353-4618-8F61-8B4C6EBCF368}" type="presParOf" srcId="{2988463B-BEE2-4246-81B8-7C182977FA88}" destId="{0330E874-6262-4057-95E1-8EB007B8BCCE}" srcOrd="0" destOrd="0" presId="urn:microsoft.com/office/officeart/2005/8/layout/process1"/>
    <dgm:cxn modelId="{D0D1AC98-E590-4528-B895-90F60C3415B3}" type="presParOf" srcId="{FF2A600D-AB50-411D-B7ED-4B2EE89147B8}" destId="{8A37F48A-7547-4959-8B88-C8D4A2BCD7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915271D9-4563-4C4E-BFF2-23877C6C266B}">
      <dsp:nvSpPr>
        <dsp:cNvPr id="3" name="圆角矩形 2"/>
        <dsp:cNvSpPr/>
      </dsp:nvSpPr>
      <dsp:spPr bwMode="white">
        <a:xfrm>
          <a:off x="0" y="1550737"/>
          <a:ext cx="1604211" cy="96252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直流电</a:t>
          </a:r>
          <a:endParaRPr lang="zh-CN" altLang="en-US" dirty="0"/>
        </a:p>
      </dsp:txBody>
      <dsp:txXfrm>
        <a:off x="0" y="1550737"/>
        <a:ext cx="1604211" cy="962526"/>
      </dsp:txXfrm>
    </dsp:sp>
    <dsp:sp modelId="{542040F7-0B78-4232-9C1E-716867F1C700}">
      <dsp:nvSpPr>
        <dsp:cNvPr id="4" name="右箭头 3"/>
        <dsp:cNvSpPr/>
      </dsp:nvSpPr>
      <dsp:spPr bwMode="white">
        <a:xfrm>
          <a:off x="1755006" y="1833078"/>
          <a:ext cx="340093" cy="39784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755006" y="1833078"/>
        <a:ext cx="340093" cy="397844"/>
      </dsp:txXfrm>
    </dsp:sp>
    <dsp:sp modelId="{B6991762-E22F-4935-8A74-45C62473C2E5}">
      <dsp:nvSpPr>
        <dsp:cNvPr id="5" name="圆角矩形 4"/>
        <dsp:cNvSpPr/>
      </dsp:nvSpPr>
      <dsp:spPr bwMode="white">
        <a:xfrm>
          <a:off x="2245895" y="1550737"/>
          <a:ext cx="1604211" cy="96252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皮肤中组胺</a:t>
          </a:r>
          <a:r>
            <a:rPr lang="en-US" altLang="zh-CN" u="none" baseline="30000" dirty="0" smtClean="0"/>
            <a:t>↑</a:t>
          </a:r>
          <a:r>
            <a:rPr lang="zh-CN" altLang="en-US" u="none" baseline="30000" dirty="0" smtClean="0"/>
            <a:t>（阴极下升高更明显）</a:t>
          </a:r>
          <a:endParaRPr lang="zh-CN" altLang="en-US" dirty="0"/>
        </a:p>
      </dsp:txBody>
      <dsp:txXfrm>
        <a:off x="2245895" y="1550737"/>
        <a:ext cx="1604211" cy="962526"/>
      </dsp:txXfrm>
    </dsp:sp>
    <dsp:sp modelId="{2988463B-BEE2-4246-81B8-7C182977FA88}">
      <dsp:nvSpPr>
        <dsp:cNvPr id="6" name="右箭头 5"/>
        <dsp:cNvSpPr/>
      </dsp:nvSpPr>
      <dsp:spPr bwMode="white">
        <a:xfrm rot="19582210">
          <a:off x="3996254" y="1334887"/>
          <a:ext cx="349386" cy="39784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9582210">
        <a:off x="3996254" y="1334887"/>
        <a:ext cx="349386" cy="397844"/>
      </dsp:txXfrm>
    </dsp:sp>
    <dsp:sp modelId="{8A37F48A-7547-4959-8B88-C8D4A2BCD7F3}">
      <dsp:nvSpPr>
        <dsp:cNvPr id="7" name="圆角矩形 6"/>
        <dsp:cNvSpPr/>
      </dsp:nvSpPr>
      <dsp:spPr bwMode="white">
        <a:xfrm>
          <a:off x="4491789" y="1022117"/>
          <a:ext cx="1604211" cy="96252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小动脉舒张</a:t>
          </a:r>
          <a:endParaRPr lang="zh-CN" altLang="en-US" dirty="0"/>
        </a:p>
      </dsp:txBody>
      <dsp:txXfrm>
        <a:off x="4491789" y="1022117"/>
        <a:ext cx="1604211" cy="962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2E49-0CBF-4F18-A295-DC691FDFE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A3460-46B2-456B-B597-E4FDE53148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A3460-46B2-456B-B597-E4FDE5314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A3460-46B2-456B-B597-E4FDE5314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microsoft.com/office/2007/relationships/hdphoto" Target="../media/image5.wdp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13.jpe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dministrator\Desktop\十三五logo 定稿O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978"/>
            <a:ext cx="620744" cy="6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Desktop\图片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2" y="408355"/>
            <a:ext cx="2032701" cy="4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243919" y="1268760"/>
            <a:ext cx="8360529" cy="0"/>
          </a:xfrm>
          <a:prstGeom prst="line">
            <a:avLst/>
          </a:prstGeom>
          <a:ln w="25400">
            <a:solidFill>
              <a:srgbClr val="2CB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512" y="4941168"/>
            <a:ext cx="8568952" cy="0"/>
          </a:xfrm>
          <a:prstGeom prst="line">
            <a:avLst/>
          </a:prstGeom>
          <a:ln w="25400">
            <a:solidFill>
              <a:srgbClr val="2CB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人民卫生出版社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31840" y="6093296"/>
            <a:ext cx="2592288" cy="422516"/>
          </a:xfrm>
          <a:prstGeom prst="rect">
            <a:avLst/>
          </a:prstGeom>
        </p:spPr>
      </p:pic>
      <p:sp>
        <p:nvSpPr>
          <p:cNvPr id="17" name="Shape 36"/>
          <p:cNvSpPr/>
          <p:nvPr userDrawn="1"/>
        </p:nvSpPr>
        <p:spPr>
          <a:xfrm>
            <a:off x="3923928" y="1726332"/>
            <a:ext cx="4824536" cy="1558652"/>
          </a:xfrm>
          <a:prstGeom prst="rect">
            <a:avLst/>
          </a:prstGeom>
          <a:solidFill>
            <a:srgbClr val="2CBAB2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" name="Shape 36"/>
          <p:cNvSpPr/>
          <p:nvPr userDrawn="1"/>
        </p:nvSpPr>
        <p:spPr>
          <a:xfrm>
            <a:off x="3923928" y="3501008"/>
            <a:ext cx="4832137" cy="1041716"/>
          </a:xfrm>
          <a:prstGeom prst="rect">
            <a:avLst/>
          </a:prstGeom>
          <a:solidFill>
            <a:srgbClr val="2CBAB2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2" name="Picture 3" descr="C:\Users\Administrator\Desktop\1756.jpg_wh300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6332"/>
            <a:ext cx="3456384" cy="28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2954632" y="305332"/>
            <a:ext cx="1977408" cy="6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 rot="5400000">
            <a:off x="-2295129" y="2295127"/>
            <a:ext cx="6858000" cy="2267746"/>
          </a:xfrm>
          <a:prstGeom prst="rect">
            <a:avLst/>
          </a:prstGeom>
          <a:solidFill>
            <a:srgbClr val="2CBAB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0580" y="836712"/>
            <a:ext cx="204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4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 userDrawn="1"/>
        </p:nvSpPr>
        <p:spPr>
          <a:xfrm>
            <a:off x="251520" y="15991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dirty="0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 Page</a:t>
            </a:r>
            <a:endParaRPr lang="zh-CN" altLang="en-US" sz="2400" b="0" dirty="0">
              <a:solidFill>
                <a:schemeClr val="bg1"/>
              </a:solidFill>
              <a:latin typeface="Agency FB" panose="020B0503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image5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32240" y="6425952"/>
            <a:ext cx="2423734" cy="4320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2269066" y="805508"/>
            <a:ext cx="6886908" cy="0"/>
          </a:xfrm>
          <a:prstGeom prst="line">
            <a:avLst/>
          </a:prstGeom>
          <a:ln w="222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C:\Users\Administrator\Desktop\十三五logo 定稿O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92" y="87413"/>
            <a:ext cx="548336" cy="5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7452320" y="110810"/>
            <a:ext cx="16338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dministrator\Desktop\图片3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96" y="169824"/>
            <a:ext cx="1750132" cy="4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5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32240" y="6425952"/>
            <a:ext cx="2423734" cy="4320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30" name="直接连接符 29"/>
          <p:cNvCxnSpPr/>
          <p:nvPr userDrawn="1"/>
        </p:nvCxnSpPr>
        <p:spPr>
          <a:xfrm>
            <a:off x="0" y="836712"/>
            <a:ext cx="9155974" cy="0"/>
          </a:xfrm>
          <a:prstGeom prst="line">
            <a:avLst/>
          </a:prstGeom>
          <a:ln w="15875">
            <a:solidFill>
              <a:srgbClr val="2CB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 userDrawn="1"/>
        </p:nvSpPr>
        <p:spPr>
          <a:xfrm>
            <a:off x="1140004" y="14544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CBA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重点难点</a:t>
            </a:r>
            <a:endParaRPr lang="zh-CN" altLang="en-US" sz="2400" b="1" dirty="0">
              <a:solidFill>
                <a:srgbClr val="2CBA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367556" y="1334790"/>
            <a:ext cx="652463" cy="654050"/>
            <a:chOff x="165100" y="3425825"/>
            <a:chExt cx="652463" cy="654050"/>
          </a:xfrm>
        </p:grpSpPr>
        <p:sp>
          <p:nvSpPr>
            <p:cNvPr id="37" name="Freeform 175"/>
            <p:cNvSpPr/>
            <p:nvPr userDrawn="1"/>
          </p:nvSpPr>
          <p:spPr bwMode="auto">
            <a:xfrm>
              <a:off x="165100" y="3425825"/>
              <a:ext cx="652463" cy="654050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F2C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6"/>
            <p:cNvSpPr/>
            <p:nvPr userDrawn="1"/>
          </p:nvSpPr>
          <p:spPr bwMode="auto">
            <a:xfrm>
              <a:off x="352425" y="3616325"/>
              <a:ext cx="465138" cy="463550"/>
            </a:xfrm>
            <a:custGeom>
              <a:avLst/>
              <a:gdLst>
                <a:gd name="T0" fmla="*/ 108 w 182"/>
                <a:gd name="T1" fmla="*/ 0 h 182"/>
                <a:gd name="T2" fmla="*/ 0 w 182"/>
                <a:gd name="T3" fmla="*/ 108 h 182"/>
                <a:gd name="T4" fmla="*/ 75 w 182"/>
                <a:gd name="T5" fmla="*/ 182 h 182"/>
                <a:gd name="T6" fmla="*/ 142 w 182"/>
                <a:gd name="T7" fmla="*/ 182 h 182"/>
                <a:gd name="T8" fmla="*/ 182 w 182"/>
                <a:gd name="T9" fmla="*/ 142 h 182"/>
                <a:gd name="T10" fmla="*/ 182 w 182"/>
                <a:gd name="T11" fmla="*/ 75 h 182"/>
                <a:gd name="T12" fmla="*/ 108 w 182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2">
                  <a:moveTo>
                    <a:pt x="108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75" y="182"/>
                    <a:pt x="75" y="182"/>
                    <a:pt x="75" y="182"/>
                  </a:cubicBezTo>
                  <a:cubicBezTo>
                    <a:pt x="142" y="182"/>
                    <a:pt x="142" y="182"/>
                    <a:pt x="142" y="182"/>
                  </a:cubicBezTo>
                  <a:cubicBezTo>
                    <a:pt x="164" y="182"/>
                    <a:pt x="182" y="164"/>
                    <a:pt x="182" y="142"/>
                  </a:cubicBezTo>
                  <a:cubicBezTo>
                    <a:pt x="182" y="75"/>
                    <a:pt x="182" y="75"/>
                    <a:pt x="182" y="7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E6B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7"/>
            <p:cNvSpPr/>
            <p:nvPr userDrawn="1"/>
          </p:nvSpPr>
          <p:spPr bwMode="auto">
            <a:xfrm>
              <a:off x="292100" y="3554413"/>
              <a:ext cx="396875" cy="398463"/>
            </a:xfrm>
            <a:custGeom>
              <a:avLst/>
              <a:gdLst>
                <a:gd name="T0" fmla="*/ 28 w 156"/>
                <a:gd name="T1" fmla="*/ 28 h 156"/>
                <a:gd name="T2" fmla="*/ 28 w 156"/>
                <a:gd name="T3" fmla="*/ 129 h 156"/>
                <a:gd name="T4" fmla="*/ 128 w 156"/>
                <a:gd name="T5" fmla="*/ 129 h 156"/>
                <a:gd name="T6" fmla="*/ 128 w 156"/>
                <a:gd name="T7" fmla="*/ 28 h 156"/>
                <a:gd name="T8" fmla="*/ 28 w 156"/>
                <a:gd name="T9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6">
                  <a:moveTo>
                    <a:pt x="28" y="28"/>
                  </a:moveTo>
                  <a:cubicBezTo>
                    <a:pt x="0" y="55"/>
                    <a:pt x="0" y="101"/>
                    <a:pt x="28" y="129"/>
                  </a:cubicBezTo>
                  <a:cubicBezTo>
                    <a:pt x="55" y="156"/>
                    <a:pt x="101" y="156"/>
                    <a:pt x="128" y="129"/>
                  </a:cubicBezTo>
                  <a:cubicBezTo>
                    <a:pt x="156" y="101"/>
                    <a:pt x="156" y="55"/>
                    <a:pt x="128" y="28"/>
                  </a:cubicBezTo>
                  <a:cubicBezTo>
                    <a:pt x="101" y="0"/>
                    <a:pt x="55" y="0"/>
                    <a:pt x="28" y="28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8"/>
            <p:cNvSpPr>
              <a:spLocks noEditPoints="1"/>
            </p:cNvSpPr>
            <p:nvPr userDrawn="1"/>
          </p:nvSpPr>
          <p:spPr bwMode="auto">
            <a:xfrm>
              <a:off x="279400" y="3541713"/>
              <a:ext cx="422275" cy="423863"/>
            </a:xfrm>
            <a:custGeom>
              <a:avLst/>
              <a:gdLst>
                <a:gd name="T0" fmla="*/ 29 w 166"/>
                <a:gd name="T1" fmla="*/ 29 h 166"/>
                <a:gd name="T2" fmla="*/ 29 w 166"/>
                <a:gd name="T3" fmla="*/ 137 h 166"/>
                <a:gd name="T4" fmla="*/ 137 w 166"/>
                <a:gd name="T5" fmla="*/ 137 h 166"/>
                <a:gd name="T6" fmla="*/ 137 w 166"/>
                <a:gd name="T7" fmla="*/ 29 h 166"/>
                <a:gd name="T8" fmla="*/ 29 w 166"/>
                <a:gd name="T9" fmla="*/ 29 h 166"/>
                <a:gd name="T10" fmla="*/ 147 w 166"/>
                <a:gd name="T11" fmla="*/ 83 h 166"/>
                <a:gd name="T12" fmla="*/ 143 w 166"/>
                <a:gd name="T13" fmla="*/ 107 h 166"/>
                <a:gd name="T14" fmla="*/ 128 w 166"/>
                <a:gd name="T15" fmla="*/ 128 h 166"/>
                <a:gd name="T16" fmla="*/ 107 w 166"/>
                <a:gd name="T17" fmla="*/ 143 h 166"/>
                <a:gd name="T18" fmla="*/ 83 w 166"/>
                <a:gd name="T19" fmla="*/ 147 h 166"/>
                <a:gd name="T20" fmla="*/ 59 w 166"/>
                <a:gd name="T21" fmla="*/ 143 h 166"/>
                <a:gd name="T22" fmla="*/ 38 w 166"/>
                <a:gd name="T23" fmla="*/ 128 h 166"/>
                <a:gd name="T24" fmla="*/ 23 w 166"/>
                <a:gd name="T25" fmla="*/ 107 h 166"/>
                <a:gd name="T26" fmla="*/ 19 w 166"/>
                <a:gd name="T27" fmla="*/ 83 h 166"/>
                <a:gd name="T28" fmla="*/ 23 w 166"/>
                <a:gd name="T29" fmla="*/ 59 h 166"/>
                <a:gd name="T30" fmla="*/ 38 w 166"/>
                <a:gd name="T31" fmla="*/ 38 h 166"/>
                <a:gd name="T32" fmla="*/ 59 w 166"/>
                <a:gd name="T33" fmla="*/ 23 h 166"/>
                <a:gd name="T34" fmla="*/ 83 w 166"/>
                <a:gd name="T35" fmla="*/ 19 h 166"/>
                <a:gd name="T36" fmla="*/ 107 w 166"/>
                <a:gd name="T37" fmla="*/ 23 h 166"/>
                <a:gd name="T38" fmla="*/ 128 w 166"/>
                <a:gd name="T39" fmla="*/ 38 h 166"/>
                <a:gd name="T40" fmla="*/ 143 w 166"/>
                <a:gd name="T41" fmla="*/ 59 h 166"/>
                <a:gd name="T42" fmla="*/ 147 w 166"/>
                <a:gd name="T43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6">
                  <a:moveTo>
                    <a:pt x="29" y="29"/>
                  </a:moveTo>
                  <a:cubicBezTo>
                    <a:pt x="0" y="59"/>
                    <a:pt x="0" y="107"/>
                    <a:pt x="29" y="137"/>
                  </a:cubicBezTo>
                  <a:cubicBezTo>
                    <a:pt x="59" y="166"/>
                    <a:pt x="107" y="166"/>
                    <a:pt x="137" y="137"/>
                  </a:cubicBezTo>
                  <a:cubicBezTo>
                    <a:pt x="166" y="107"/>
                    <a:pt x="166" y="59"/>
                    <a:pt x="137" y="29"/>
                  </a:cubicBezTo>
                  <a:cubicBezTo>
                    <a:pt x="107" y="0"/>
                    <a:pt x="59" y="0"/>
                    <a:pt x="29" y="29"/>
                  </a:cubicBezTo>
                  <a:close/>
                  <a:moveTo>
                    <a:pt x="147" y="83"/>
                  </a:moveTo>
                  <a:cubicBezTo>
                    <a:pt x="147" y="91"/>
                    <a:pt x="146" y="99"/>
                    <a:pt x="143" y="107"/>
                  </a:cubicBezTo>
                  <a:cubicBezTo>
                    <a:pt x="139" y="115"/>
                    <a:pt x="135" y="122"/>
                    <a:pt x="128" y="128"/>
                  </a:cubicBezTo>
                  <a:cubicBezTo>
                    <a:pt x="122" y="135"/>
                    <a:pt x="115" y="139"/>
                    <a:pt x="107" y="143"/>
                  </a:cubicBezTo>
                  <a:cubicBezTo>
                    <a:pt x="99" y="146"/>
                    <a:pt x="91" y="147"/>
                    <a:pt x="83" y="147"/>
                  </a:cubicBezTo>
                  <a:cubicBezTo>
                    <a:pt x="75" y="147"/>
                    <a:pt x="67" y="146"/>
                    <a:pt x="59" y="143"/>
                  </a:cubicBezTo>
                  <a:cubicBezTo>
                    <a:pt x="51" y="139"/>
                    <a:pt x="44" y="135"/>
                    <a:pt x="38" y="128"/>
                  </a:cubicBezTo>
                  <a:cubicBezTo>
                    <a:pt x="31" y="122"/>
                    <a:pt x="27" y="115"/>
                    <a:pt x="23" y="107"/>
                  </a:cubicBezTo>
                  <a:cubicBezTo>
                    <a:pt x="20" y="99"/>
                    <a:pt x="19" y="91"/>
                    <a:pt x="19" y="83"/>
                  </a:cubicBezTo>
                  <a:cubicBezTo>
                    <a:pt x="19" y="75"/>
                    <a:pt x="20" y="67"/>
                    <a:pt x="23" y="59"/>
                  </a:cubicBezTo>
                  <a:cubicBezTo>
                    <a:pt x="27" y="51"/>
                    <a:pt x="31" y="44"/>
                    <a:pt x="38" y="38"/>
                  </a:cubicBezTo>
                  <a:cubicBezTo>
                    <a:pt x="44" y="31"/>
                    <a:pt x="51" y="27"/>
                    <a:pt x="59" y="23"/>
                  </a:cubicBezTo>
                  <a:cubicBezTo>
                    <a:pt x="67" y="20"/>
                    <a:pt x="75" y="19"/>
                    <a:pt x="83" y="19"/>
                  </a:cubicBezTo>
                  <a:cubicBezTo>
                    <a:pt x="91" y="19"/>
                    <a:pt x="99" y="20"/>
                    <a:pt x="107" y="23"/>
                  </a:cubicBezTo>
                  <a:cubicBezTo>
                    <a:pt x="115" y="27"/>
                    <a:pt x="122" y="31"/>
                    <a:pt x="128" y="38"/>
                  </a:cubicBezTo>
                  <a:cubicBezTo>
                    <a:pt x="135" y="44"/>
                    <a:pt x="139" y="51"/>
                    <a:pt x="143" y="59"/>
                  </a:cubicBezTo>
                  <a:cubicBezTo>
                    <a:pt x="146" y="67"/>
                    <a:pt x="147" y="75"/>
                    <a:pt x="147" y="83"/>
                  </a:cubicBezTo>
                  <a:close/>
                </a:path>
              </a:pathLst>
            </a:custGeom>
            <a:solidFill>
              <a:srgbClr val="CF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9"/>
            <p:cNvSpPr>
              <a:spLocks noEditPoints="1"/>
            </p:cNvSpPr>
            <p:nvPr userDrawn="1"/>
          </p:nvSpPr>
          <p:spPr bwMode="auto">
            <a:xfrm>
              <a:off x="360363" y="3622675"/>
              <a:ext cx="260350" cy="260350"/>
            </a:xfrm>
            <a:custGeom>
              <a:avLst/>
              <a:gdLst>
                <a:gd name="T0" fmla="*/ 18 w 102"/>
                <a:gd name="T1" fmla="*/ 18 h 102"/>
                <a:gd name="T2" fmla="*/ 18 w 102"/>
                <a:gd name="T3" fmla="*/ 84 h 102"/>
                <a:gd name="T4" fmla="*/ 84 w 102"/>
                <a:gd name="T5" fmla="*/ 84 h 102"/>
                <a:gd name="T6" fmla="*/ 84 w 102"/>
                <a:gd name="T7" fmla="*/ 18 h 102"/>
                <a:gd name="T8" fmla="*/ 18 w 102"/>
                <a:gd name="T9" fmla="*/ 18 h 102"/>
                <a:gd name="T10" fmla="*/ 86 w 102"/>
                <a:gd name="T11" fmla="*/ 51 h 102"/>
                <a:gd name="T12" fmla="*/ 76 w 102"/>
                <a:gd name="T13" fmla="*/ 76 h 102"/>
                <a:gd name="T14" fmla="*/ 51 w 102"/>
                <a:gd name="T15" fmla="*/ 86 h 102"/>
                <a:gd name="T16" fmla="*/ 26 w 102"/>
                <a:gd name="T17" fmla="*/ 76 h 102"/>
                <a:gd name="T18" fmla="*/ 16 w 102"/>
                <a:gd name="T19" fmla="*/ 51 h 102"/>
                <a:gd name="T20" fmla="*/ 26 w 102"/>
                <a:gd name="T21" fmla="*/ 26 h 102"/>
                <a:gd name="T22" fmla="*/ 51 w 102"/>
                <a:gd name="T23" fmla="*/ 16 h 102"/>
                <a:gd name="T24" fmla="*/ 76 w 102"/>
                <a:gd name="T25" fmla="*/ 26 h 102"/>
                <a:gd name="T26" fmla="*/ 86 w 102"/>
                <a:gd name="T27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2">
                  <a:moveTo>
                    <a:pt x="18" y="18"/>
                  </a:moveTo>
                  <a:cubicBezTo>
                    <a:pt x="0" y="36"/>
                    <a:pt x="0" y="66"/>
                    <a:pt x="18" y="84"/>
                  </a:cubicBezTo>
                  <a:cubicBezTo>
                    <a:pt x="36" y="102"/>
                    <a:pt x="66" y="102"/>
                    <a:pt x="84" y="84"/>
                  </a:cubicBezTo>
                  <a:cubicBezTo>
                    <a:pt x="102" y="66"/>
                    <a:pt x="102" y="36"/>
                    <a:pt x="84" y="18"/>
                  </a:cubicBezTo>
                  <a:cubicBezTo>
                    <a:pt x="66" y="0"/>
                    <a:pt x="36" y="0"/>
                    <a:pt x="18" y="18"/>
                  </a:cubicBezTo>
                  <a:close/>
                  <a:moveTo>
                    <a:pt x="86" y="51"/>
                  </a:moveTo>
                  <a:cubicBezTo>
                    <a:pt x="86" y="60"/>
                    <a:pt x="82" y="69"/>
                    <a:pt x="76" y="76"/>
                  </a:cubicBezTo>
                  <a:cubicBezTo>
                    <a:pt x="69" y="82"/>
                    <a:pt x="60" y="86"/>
                    <a:pt x="51" y="86"/>
                  </a:cubicBezTo>
                  <a:cubicBezTo>
                    <a:pt x="42" y="86"/>
                    <a:pt x="33" y="82"/>
                    <a:pt x="26" y="76"/>
                  </a:cubicBezTo>
                  <a:cubicBezTo>
                    <a:pt x="20" y="69"/>
                    <a:pt x="16" y="60"/>
                    <a:pt x="16" y="51"/>
                  </a:cubicBezTo>
                  <a:cubicBezTo>
                    <a:pt x="16" y="42"/>
                    <a:pt x="20" y="33"/>
                    <a:pt x="26" y="26"/>
                  </a:cubicBezTo>
                  <a:cubicBezTo>
                    <a:pt x="33" y="20"/>
                    <a:pt x="42" y="16"/>
                    <a:pt x="51" y="16"/>
                  </a:cubicBezTo>
                  <a:cubicBezTo>
                    <a:pt x="60" y="16"/>
                    <a:pt x="69" y="20"/>
                    <a:pt x="76" y="26"/>
                  </a:cubicBezTo>
                  <a:cubicBezTo>
                    <a:pt x="82" y="33"/>
                    <a:pt x="86" y="42"/>
                    <a:pt x="86" y="51"/>
                  </a:cubicBezTo>
                  <a:close/>
                </a:path>
              </a:pathLst>
            </a:custGeom>
            <a:solidFill>
              <a:srgbClr val="CF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0"/>
            <p:cNvSpPr/>
            <p:nvPr userDrawn="1"/>
          </p:nvSpPr>
          <p:spPr bwMode="auto">
            <a:xfrm>
              <a:off x="442913" y="3705225"/>
              <a:ext cx="96838" cy="96838"/>
            </a:xfrm>
            <a:custGeom>
              <a:avLst/>
              <a:gdLst>
                <a:gd name="T0" fmla="*/ 7 w 38"/>
                <a:gd name="T1" fmla="*/ 7 h 38"/>
                <a:gd name="T2" fmla="*/ 7 w 38"/>
                <a:gd name="T3" fmla="*/ 31 h 38"/>
                <a:gd name="T4" fmla="*/ 31 w 38"/>
                <a:gd name="T5" fmla="*/ 31 h 38"/>
                <a:gd name="T6" fmla="*/ 31 w 38"/>
                <a:gd name="T7" fmla="*/ 7 h 38"/>
                <a:gd name="T8" fmla="*/ 7 w 38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7" y="7"/>
                  </a:moveTo>
                  <a:cubicBezTo>
                    <a:pt x="0" y="13"/>
                    <a:pt x="0" y="25"/>
                    <a:pt x="7" y="31"/>
                  </a:cubicBezTo>
                  <a:cubicBezTo>
                    <a:pt x="13" y="38"/>
                    <a:pt x="25" y="38"/>
                    <a:pt x="31" y="31"/>
                  </a:cubicBezTo>
                  <a:cubicBezTo>
                    <a:pt x="38" y="25"/>
                    <a:pt x="38" y="13"/>
                    <a:pt x="31" y="7"/>
                  </a:cubicBezTo>
                  <a:cubicBezTo>
                    <a:pt x="25" y="0"/>
                    <a:pt x="13" y="0"/>
                    <a:pt x="7" y="7"/>
                  </a:cubicBezTo>
                  <a:close/>
                </a:path>
              </a:pathLst>
            </a:custGeom>
            <a:solidFill>
              <a:srgbClr val="CF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5" name="Picture 3" descr="C:\Users\Administrator\Desktop\十三五logo 定稿O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2" y="165243"/>
            <a:ext cx="548336" cy="5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2434100" y="188640"/>
            <a:ext cx="16338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istrator\Desktop\图片3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6" y="247654"/>
            <a:ext cx="1750132" cy="4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3b95abf9-798b-4c22-99af-e17754c34ea2.jpg_wh3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04" y="1635224"/>
            <a:ext cx="5715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268760"/>
            <a:ext cx="9144000" cy="4536504"/>
          </a:xfrm>
          <a:prstGeom prst="rect">
            <a:avLst/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hape 87"/>
          <p:cNvSpPr/>
          <p:nvPr userDrawn="1"/>
        </p:nvSpPr>
        <p:spPr>
          <a:xfrm>
            <a:off x="0" y="2348880"/>
            <a:ext cx="9144000" cy="2592288"/>
          </a:xfrm>
          <a:prstGeom prst="rect">
            <a:avLst/>
          </a:prstGeom>
          <a:solidFill>
            <a:srgbClr val="2CBAB2">
              <a:alpha val="8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" name="Shape 82"/>
          <p:cNvSpPr/>
          <p:nvPr userDrawn="1"/>
        </p:nvSpPr>
        <p:spPr>
          <a:xfrm flipV="1">
            <a:off x="1" y="692696"/>
            <a:ext cx="9144000" cy="2"/>
          </a:xfrm>
          <a:prstGeom prst="line">
            <a:avLst/>
          </a:prstGeom>
          <a:ln w="25400">
            <a:solidFill>
              <a:srgbClr val="56A6A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1" name="image5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32240" y="6425952"/>
            <a:ext cx="2423734" cy="4320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Freeform 12"/>
          <p:cNvSpPr/>
          <p:nvPr userDrawn="1"/>
        </p:nvSpPr>
        <p:spPr bwMode="auto">
          <a:xfrm>
            <a:off x="324064" y="181723"/>
            <a:ext cx="503520" cy="438965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2CBA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5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7452320" y="44624"/>
            <a:ext cx="16338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3CA01-72B7-4D67-A532-883E384955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54756B-9082-4474-BB13-F1F8B429BA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2"/>
          <p:cNvSpPr/>
          <p:nvPr userDrawn="1"/>
        </p:nvSpPr>
        <p:spPr>
          <a:xfrm flipV="1">
            <a:off x="1" y="692696"/>
            <a:ext cx="9144000" cy="2"/>
          </a:xfrm>
          <a:prstGeom prst="line">
            <a:avLst/>
          </a:prstGeom>
          <a:ln w="25400">
            <a:solidFill>
              <a:srgbClr val="56A6A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Freeform 13"/>
          <p:cNvSpPr>
            <a:spLocks noEditPoints="1"/>
          </p:cNvSpPr>
          <p:nvPr userDrawn="1"/>
        </p:nvSpPr>
        <p:spPr bwMode="auto">
          <a:xfrm>
            <a:off x="393490" y="168981"/>
            <a:ext cx="506102" cy="410562"/>
          </a:xfrm>
          <a:custGeom>
            <a:avLst/>
            <a:gdLst>
              <a:gd name="T0" fmla="*/ 12 w 148"/>
              <a:gd name="T1" fmla="*/ 66 h 120"/>
              <a:gd name="T2" fmla="*/ 52 w 148"/>
              <a:gd name="T3" fmla="*/ 66 h 120"/>
              <a:gd name="T4" fmla="*/ 66 w 148"/>
              <a:gd name="T5" fmla="*/ 66 h 120"/>
              <a:gd name="T6" fmla="*/ 52 w 148"/>
              <a:gd name="T7" fmla="*/ 70 h 120"/>
              <a:gd name="T8" fmla="*/ 12 w 148"/>
              <a:gd name="T9" fmla="*/ 87 h 120"/>
              <a:gd name="T10" fmla="*/ 66 w 148"/>
              <a:gd name="T11" fmla="*/ 87 h 120"/>
              <a:gd name="T12" fmla="*/ 52 w 148"/>
              <a:gd name="T13" fmla="*/ 70 h 120"/>
              <a:gd name="T14" fmla="*/ 12 w 148"/>
              <a:gd name="T15" fmla="*/ 41 h 120"/>
              <a:gd name="T16" fmla="*/ 52 w 148"/>
              <a:gd name="T17" fmla="*/ 41 h 120"/>
              <a:gd name="T18" fmla="*/ 66 w 148"/>
              <a:gd name="T19" fmla="*/ 41 h 120"/>
              <a:gd name="T20" fmla="*/ 52 w 148"/>
              <a:gd name="T21" fmla="*/ 46 h 120"/>
              <a:gd name="T22" fmla="*/ 12 w 148"/>
              <a:gd name="T23" fmla="*/ 62 h 120"/>
              <a:gd name="T24" fmla="*/ 66 w 148"/>
              <a:gd name="T25" fmla="*/ 62 h 120"/>
              <a:gd name="T26" fmla="*/ 52 w 148"/>
              <a:gd name="T27" fmla="*/ 46 h 120"/>
              <a:gd name="T28" fmla="*/ 12 w 148"/>
              <a:gd name="T29" fmla="*/ 29 h 120"/>
              <a:gd name="T30" fmla="*/ 52 w 148"/>
              <a:gd name="T31" fmla="*/ 29 h 120"/>
              <a:gd name="T32" fmla="*/ 66 w 148"/>
              <a:gd name="T33" fmla="*/ 29 h 120"/>
              <a:gd name="T34" fmla="*/ 82 w 148"/>
              <a:gd name="T35" fmla="*/ 29 h 120"/>
              <a:gd name="T36" fmla="*/ 95 w 148"/>
              <a:gd name="T37" fmla="*/ 29 h 120"/>
              <a:gd name="T38" fmla="*/ 135 w 148"/>
              <a:gd name="T39" fmla="*/ 29 h 120"/>
              <a:gd name="T40" fmla="*/ 82 w 148"/>
              <a:gd name="T41" fmla="*/ 29 h 120"/>
              <a:gd name="T42" fmla="*/ 82 w 148"/>
              <a:gd name="T43" fmla="*/ 50 h 120"/>
              <a:gd name="T44" fmla="*/ 135 w 148"/>
              <a:gd name="T45" fmla="*/ 50 h 120"/>
              <a:gd name="T46" fmla="*/ 95 w 148"/>
              <a:gd name="T47" fmla="*/ 33 h 120"/>
              <a:gd name="T48" fmla="*/ 82 w 148"/>
              <a:gd name="T49" fmla="*/ 54 h 120"/>
              <a:gd name="T50" fmla="*/ 95 w 148"/>
              <a:gd name="T51" fmla="*/ 54 h 120"/>
              <a:gd name="T52" fmla="*/ 135 w 148"/>
              <a:gd name="T53" fmla="*/ 54 h 120"/>
              <a:gd name="T54" fmla="*/ 82 w 148"/>
              <a:gd name="T55" fmla="*/ 54 h 120"/>
              <a:gd name="T56" fmla="*/ 82 w 148"/>
              <a:gd name="T57" fmla="*/ 87 h 120"/>
              <a:gd name="T58" fmla="*/ 135 w 148"/>
              <a:gd name="T59" fmla="*/ 87 h 120"/>
              <a:gd name="T60" fmla="*/ 95 w 148"/>
              <a:gd name="T61" fmla="*/ 70 h 120"/>
              <a:gd name="T62" fmla="*/ 82 w 148"/>
              <a:gd name="T63" fmla="*/ 66 h 120"/>
              <a:gd name="T64" fmla="*/ 95 w 148"/>
              <a:gd name="T65" fmla="*/ 66 h 120"/>
              <a:gd name="T66" fmla="*/ 135 w 148"/>
              <a:gd name="T67" fmla="*/ 66 h 120"/>
              <a:gd name="T68" fmla="*/ 82 w 148"/>
              <a:gd name="T69" fmla="*/ 66 h 120"/>
              <a:gd name="T70" fmla="*/ 74 w 148"/>
              <a:gd name="T71" fmla="*/ 17 h 120"/>
              <a:gd name="T72" fmla="*/ 0 w 148"/>
              <a:gd name="T73" fmla="*/ 13 h 120"/>
              <a:gd name="T74" fmla="*/ 54 w 148"/>
              <a:gd name="T75" fmla="*/ 111 h 120"/>
              <a:gd name="T76" fmla="*/ 64 w 148"/>
              <a:gd name="T77" fmla="*/ 115 h 120"/>
              <a:gd name="T78" fmla="*/ 84 w 148"/>
              <a:gd name="T79" fmla="*/ 115 h 120"/>
              <a:gd name="T80" fmla="*/ 93 w 148"/>
              <a:gd name="T81" fmla="*/ 111 h 120"/>
              <a:gd name="T82" fmla="*/ 148 w 148"/>
              <a:gd name="T83" fmla="*/ 13 h 120"/>
              <a:gd name="T84" fmla="*/ 70 w 148"/>
              <a:gd name="T85" fmla="*/ 111 h 120"/>
              <a:gd name="T86" fmla="*/ 8 w 148"/>
              <a:gd name="T87" fmla="*/ 107 h 120"/>
              <a:gd name="T88" fmla="*/ 53 w 148"/>
              <a:gd name="T89" fmla="*/ 7 h 120"/>
              <a:gd name="T90" fmla="*/ 70 w 148"/>
              <a:gd name="T91" fmla="*/ 111 h 120"/>
              <a:gd name="T92" fmla="*/ 98 w 148"/>
              <a:gd name="T93" fmla="*/ 96 h 120"/>
              <a:gd name="T94" fmla="*/ 78 w 148"/>
              <a:gd name="T95" fmla="*/ 23 h 120"/>
              <a:gd name="T96" fmla="*/ 140 w 148"/>
              <a:gd name="T97" fmla="*/ 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20">
                <a:moveTo>
                  <a:pt x="52" y="58"/>
                </a:moveTo>
                <a:cubicBezTo>
                  <a:pt x="36" y="58"/>
                  <a:pt x="12" y="66"/>
                  <a:pt x="12" y="66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74"/>
                  <a:pt x="36" y="66"/>
                  <a:pt x="52" y="66"/>
                </a:cubicBezTo>
                <a:cubicBezTo>
                  <a:pt x="60" y="66"/>
                  <a:pt x="66" y="74"/>
                  <a:pt x="66" y="74"/>
                </a:cubicBezTo>
                <a:cubicBezTo>
                  <a:pt x="66" y="66"/>
                  <a:pt x="66" y="66"/>
                  <a:pt x="66" y="66"/>
                </a:cubicBezTo>
                <a:cubicBezTo>
                  <a:pt x="66" y="66"/>
                  <a:pt x="60" y="58"/>
                  <a:pt x="52" y="58"/>
                </a:cubicBezTo>
                <a:close/>
                <a:moveTo>
                  <a:pt x="52" y="70"/>
                </a:moveTo>
                <a:cubicBezTo>
                  <a:pt x="36" y="70"/>
                  <a:pt x="12" y="78"/>
                  <a:pt x="12" y="78"/>
                </a:cubicBezTo>
                <a:cubicBezTo>
                  <a:pt x="12" y="87"/>
                  <a:pt x="12" y="87"/>
                  <a:pt x="12" y="87"/>
                </a:cubicBezTo>
                <a:cubicBezTo>
                  <a:pt x="12" y="87"/>
                  <a:pt x="36" y="78"/>
                  <a:pt x="52" y="78"/>
                </a:cubicBezTo>
                <a:cubicBezTo>
                  <a:pt x="60" y="78"/>
                  <a:pt x="66" y="87"/>
                  <a:pt x="66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66" y="78"/>
                  <a:pt x="60" y="70"/>
                  <a:pt x="52" y="70"/>
                </a:cubicBezTo>
                <a:close/>
                <a:moveTo>
                  <a:pt x="52" y="33"/>
                </a:moveTo>
                <a:cubicBezTo>
                  <a:pt x="36" y="33"/>
                  <a:pt x="12" y="41"/>
                  <a:pt x="12" y="41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50"/>
                  <a:pt x="36" y="41"/>
                  <a:pt x="52" y="41"/>
                </a:cubicBezTo>
                <a:cubicBezTo>
                  <a:pt x="60" y="41"/>
                  <a:pt x="66" y="50"/>
                  <a:pt x="66" y="50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0" y="33"/>
                  <a:pt x="52" y="33"/>
                </a:cubicBezTo>
                <a:close/>
                <a:moveTo>
                  <a:pt x="52" y="46"/>
                </a:moveTo>
                <a:cubicBezTo>
                  <a:pt x="36" y="46"/>
                  <a:pt x="12" y="54"/>
                  <a:pt x="12" y="54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2"/>
                  <a:pt x="36" y="54"/>
                  <a:pt x="52" y="54"/>
                </a:cubicBezTo>
                <a:cubicBezTo>
                  <a:pt x="60" y="54"/>
                  <a:pt x="66" y="62"/>
                  <a:pt x="66" y="62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0" y="46"/>
                  <a:pt x="52" y="46"/>
                </a:cubicBezTo>
                <a:close/>
                <a:moveTo>
                  <a:pt x="52" y="21"/>
                </a:moveTo>
                <a:cubicBezTo>
                  <a:pt x="36" y="21"/>
                  <a:pt x="12" y="29"/>
                  <a:pt x="12" y="29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36" y="29"/>
                  <a:pt x="52" y="29"/>
                </a:cubicBezTo>
                <a:cubicBezTo>
                  <a:pt x="60" y="29"/>
                  <a:pt x="66" y="37"/>
                  <a:pt x="66" y="37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29"/>
                  <a:pt x="60" y="21"/>
                  <a:pt x="52" y="21"/>
                </a:cubicBezTo>
                <a:close/>
                <a:moveTo>
                  <a:pt x="82" y="29"/>
                </a:move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8" y="29"/>
                  <a:pt x="95" y="29"/>
                </a:cubicBezTo>
                <a:cubicBezTo>
                  <a:pt x="111" y="29"/>
                  <a:pt x="135" y="37"/>
                  <a:pt x="135" y="37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5" y="29"/>
                  <a:pt x="111" y="21"/>
                  <a:pt x="95" y="21"/>
                </a:cubicBezTo>
                <a:cubicBezTo>
                  <a:pt x="88" y="21"/>
                  <a:pt x="82" y="29"/>
                  <a:pt x="82" y="29"/>
                </a:cubicBezTo>
                <a:close/>
                <a:moveTo>
                  <a:pt x="82" y="41"/>
                </a:move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8" y="41"/>
                  <a:pt x="95" y="41"/>
                </a:cubicBezTo>
                <a:cubicBezTo>
                  <a:pt x="111" y="41"/>
                  <a:pt x="135" y="50"/>
                  <a:pt x="135" y="50"/>
                </a:cubicBezTo>
                <a:cubicBezTo>
                  <a:pt x="135" y="41"/>
                  <a:pt x="135" y="41"/>
                  <a:pt x="135" y="41"/>
                </a:cubicBezTo>
                <a:cubicBezTo>
                  <a:pt x="135" y="41"/>
                  <a:pt x="111" y="33"/>
                  <a:pt x="95" y="33"/>
                </a:cubicBezTo>
                <a:cubicBezTo>
                  <a:pt x="88" y="33"/>
                  <a:pt x="82" y="41"/>
                  <a:pt x="82" y="41"/>
                </a:cubicBezTo>
                <a:close/>
                <a:moveTo>
                  <a:pt x="82" y="54"/>
                </a:move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8" y="54"/>
                  <a:pt x="95" y="54"/>
                </a:cubicBezTo>
                <a:cubicBezTo>
                  <a:pt x="111" y="54"/>
                  <a:pt x="135" y="62"/>
                  <a:pt x="135" y="62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54"/>
                  <a:pt x="111" y="46"/>
                  <a:pt x="95" y="46"/>
                </a:cubicBezTo>
                <a:cubicBezTo>
                  <a:pt x="88" y="46"/>
                  <a:pt x="82" y="54"/>
                  <a:pt x="82" y="54"/>
                </a:cubicBezTo>
                <a:close/>
                <a:moveTo>
                  <a:pt x="82" y="78"/>
                </a:moveTo>
                <a:cubicBezTo>
                  <a:pt x="82" y="87"/>
                  <a:pt x="82" y="87"/>
                  <a:pt x="82" y="87"/>
                </a:cubicBezTo>
                <a:cubicBezTo>
                  <a:pt x="82" y="87"/>
                  <a:pt x="88" y="78"/>
                  <a:pt x="95" y="78"/>
                </a:cubicBezTo>
                <a:cubicBezTo>
                  <a:pt x="111" y="78"/>
                  <a:pt x="135" y="87"/>
                  <a:pt x="135" y="87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5" y="78"/>
                  <a:pt x="111" y="70"/>
                  <a:pt x="95" y="70"/>
                </a:cubicBezTo>
                <a:cubicBezTo>
                  <a:pt x="88" y="70"/>
                  <a:pt x="82" y="78"/>
                  <a:pt x="82" y="78"/>
                </a:cubicBezTo>
                <a:close/>
                <a:moveTo>
                  <a:pt x="82" y="66"/>
                </a:moveTo>
                <a:cubicBezTo>
                  <a:pt x="82" y="74"/>
                  <a:pt x="82" y="74"/>
                  <a:pt x="82" y="74"/>
                </a:cubicBezTo>
                <a:cubicBezTo>
                  <a:pt x="82" y="74"/>
                  <a:pt x="88" y="66"/>
                  <a:pt x="95" y="66"/>
                </a:cubicBezTo>
                <a:cubicBezTo>
                  <a:pt x="111" y="66"/>
                  <a:pt x="135" y="74"/>
                  <a:pt x="135" y="74"/>
                </a:cubicBezTo>
                <a:cubicBezTo>
                  <a:pt x="135" y="66"/>
                  <a:pt x="135" y="66"/>
                  <a:pt x="135" y="66"/>
                </a:cubicBezTo>
                <a:cubicBezTo>
                  <a:pt x="135" y="66"/>
                  <a:pt x="111" y="58"/>
                  <a:pt x="95" y="58"/>
                </a:cubicBezTo>
                <a:cubicBezTo>
                  <a:pt x="88" y="58"/>
                  <a:pt x="82" y="66"/>
                  <a:pt x="82" y="66"/>
                </a:cubicBezTo>
                <a:close/>
                <a:moveTo>
                  <a:pt x="93" y="0"/>
                </a:moveTo>
                <a:cubicBezTo>
                  <a:pt x="78" y="0"/>
                  <a:pt x="74" y="17"/>
                  <a:pt x="74" y="17"/>
                </a:cubicBezTo>
                <a:cubicBezTo>
                  <a:pt x="74" y="17"/>
                  <a:pt x="70" y="0"/>
                  <a:pt x="54" y="0"/>
                </a:cubicBezTo>
                <a:cubicBezTo>
                  <a:pt x="20" y="0"/>
                  <a:pt x="0" y="13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32" y="111"/>
                  <a:pt x="54" y="111"/>
                </a:cubicBezTo>
                <a:cubicBezTo>
                  <a:pt x="58" y="111"/>
                  <a:pt x="62" y="112"/>
                  <a:pt x="65" y="113"/>
                </a:cubicBezTo>
                <a:cubicBezTo>
                  <a:pt x="64" y="114"/>
                  <a:pt x="64" y="114"/>
                  <a:pt x="64" y="115"/>
                </a:cubicBezTo>
                <a:cubicBezTo>
                  <a:pt x="64" y="118"/>
                  <a:pt x="68" y="120"/>
                  <a:pt x="74" y="120"/>
                </a:cubicBezTo>
                <a:cubicBezTo>
                  <a:pt x="79" y="120"/>
                  <a:pt x="84" y="118"/>
                  <a:pt x="84" y="115"/>
                </a:cubicBezTo>
                <a:cubicBezTo>
                  <a:pt x="84" y="114"/>
                  <a:pt x="83" y="114"/>
                  <a:pt x="83" y="113"/>
                </a:cubicBezTo>
                <a:cubicBezTo>
                  <a:pt x="86" y="112"/>
                  <a:pt x="89" y="111"/>
                  <a:pt x="93" y="111"/>
                </a:cubicBezTo>
                <a:cubicBezTo>
                  <a:pt x="115" y="111"/>
                  <a:pt x="148" y="115"/>
                  <a:pt x="148" y="115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27" y="0"/>
                  <a:pt x="93" y="0"/>
                </a:cubicBezTo>
                <a:close/>
                <a:moveTo>
                  <a:pt x="70" y="111"/>
                </a:moveTo>
                <a:cubicBezTo>
                  <a:pt x="70" y="111"/>
                  <a:pt x="66" y="96"/>
                  <a:pt x="49" y="96"/>
                </a:cubicBezTo>
                <a:cubicBezTo>
                  <a:pt x="33" y="96"/>
                  <a:pt x="8" y="107"/>
                  <a:pt x="8" y="107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19"/>
                  <a:pt x="20" y="7"/>
                  <a:pt x="53" y="7"/>
                </a:cubicBezTo>
                <a:cubicBezTo>
                  <a:pt x="66" y="7"/>
                  <a:pt x="70" y="23"/>
                  <a:pt x="70" y="23"/>
                </a:cubicBezTo>
                <a:lnTo>
                  <a:pt x="70" y="111"/>
                </a:lnTo>
                <a:close/>
                <a:moveTo>
                  <a:pt x="140" y="107"/>
                </a:moveTo>
                <a:cubicBezTo>
                  <a:pt x="140" y="107"/>
                  <a:pt x="115" y="96"/>
                  <a:pt x="98" y="96"/>
                </a:cubicBezTo>
                <a:cubicBezTo>
                  <a:pt x="82" y="96"/>
                  <a:pt x="78" y="111"/>
                  <a:pt x="78" y="111"/>
                </a:cubicBezTo>
                <a:cubicBezTo>
                  <a:pt x="78" y="23"/>
                  <a:pt x="78" y="23"/>
                  <a:pt x="78" y="23"/>
                </a:cubicBezTo>
                <a:cubicBezTo>
                  <a:pt x="78" y="23"/>
                  <a:pt x="82" y="7"/>
                  <a:pt x="94" y="7"/>
                </a:cubicBezTo>
                <a:cubicBezTo>
                  <a:pt x="127" y="7"/>
                  <a:pt x="140" y="19"/>
                  <a:pt x="140" y="19"/>
                </a:cubicBezTo>
                <a:lnTo>
                  <a:pt x="140" y="107"/>
                </a:lnTo>
                <a:close/>
              </a:path>
            </a:pathLst>
          </a:custGeom>
          <a:solidFill>
            <a:srgbClr val="2CBA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5" name="image5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32240" y="6425952"/>
            <a:ext cx="2423734" cy="4320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7452320" y="44624"/>
            <a:ext cx="16338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2"/>
          <p:cNvSpPr/>
          <p:nvPr userDrawn="1"/>
        </p:nvSpPr>
        <p:spPr>
          <a:xfrm flipV="1">
            <a:off x="1" y="692696"/>
            <a:ext cx="9144000" cy="2"/>
          </a:xfrm>
          <a:prstGeom prst="line">
            <a:avLst/>
          </a:prstGeom>
          <a:ln w="25400">
            <a:solidFill>
              <a:srgbClr val="56A6A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" name="Freeform 12"/>
          <p:cNvSpPr/>
          <p:nvPr userDrawn="1"/>
        </p:nvSpPr>
        <p:spPr bwMode="auto">
          <a:xfrm>
            <a:off x="324064" y="181723"/>
            <a:ext cx="503520" cy="438965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2CBA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79512" y="980728"/>
            <a:ext cx="778032" cy="686304"/>
            <a:chOff x="8256588" y="2308225"/>
            <a:chExt cx="962025" cy="750888"/>
          </a:xfrm>
        </p:grpSpPr>
        <p:sp>
          <p:nvSpPr>
            <p:cNvPr id="28" name="Freeform 103"/>
            <p:cNvSpPr/>
            <p:nvPr/>
          </p:nvSpPr>
          <p:spPr bwMode="auto">
            <a:xfrm>
              <a:off x="9053513" y="2428875"/>
              <a:ext cx="165100" cy="88900"/>
            </a:xfrm>
            <a:custGeom>
              <a:avLst/>
              <a:gdLst>
                <a:gd name="T0" fmla="*/ 104 w 104"/>
                <a:gd name="T1" fmla="*/ 56 h 56"/>
                <a:gd name="T2" fmla="*/ 0 w 104"/>
                <a:gd name="T3" fmla="*/ 56 h 56"/>
                <a:gd name="T4" fmla="*/ 47 w 104"/>
                <a:gd name="T5" fmla="*/ 0 h 56"/>
                <a:gd name="T6" fmla="*/ 104 w 104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56">
                  <a:moveTo>
                    <a:pt x="104" y="56"/>
                  </a:moveTo>
                  <a:lnTo>
                    <a:pt x="0" y="56"/>
                  </a:lnTo>
                  <a:lnTo>
                    <a:pt x="47" y="0"/>
                  </a:lnTo>
                  <a:lnTo>
                    <a:pt x="104" y="56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256588" y="2413000"/>
              <a:ext cx="511175" cy="255588"/>
            </a:xfrm>
            <a:custGeom>
              <a:avLst/>
              <a:gdLst>
                <a:gd name="T0" fmla="*/ 199 w 322"/>
                <a:gd name="T1" fmla="*/ 161 h 161"/>
                <a:gd name="T2" fmla="*/ 0 w 322"/>
                <a:gd name="T3" fmla="*/ 0 h 161"/>
                <a:gd name="T4" fmla="*/ 322 w 322"/>
                <a:gd name="T5" fmla="*/ 0 h 161"/>
                <a:gd name="T6" fmla="*/ 199 w 322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61">
                  <a:moveTo>
                    <a:pt x="199" y="161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199" y="161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858251" y="2428875"/>
              <a:ext cx="269875" cy="239713"/>
            </a:xfrm>
            <a:custGeom>
              <a:avLst/>
              <a:gdLst>
                <a:gd name="T0" fmla="*/ 66 w 170"/>
                <a:gd name="T1" fmla="*/ 151 h 151"/>
                <a:gd name="T2" fmla="*/ 0 w 170"/>
                <a:gd name="T3" fmla="*/ 66 h 151"/>
                <a:gd name="T4" fmla="*/ 170 w 170"/>
                <a:gd name="T5" fmla="*/ 0 h 151"/>
                <a:gd name="T6" fmla="*/ 66 w 170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51">
                  <a:moveTo>
                    <a:pt x="66" y="151"/>
                  </a:moveTo>
                  <a:lnTo>
                    <a:pt x="0" y="66"/>
                  </a:lnTo>
                  <a:lnTo>
                    <a:pt x="170" y="0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8331201" y="2308225"/>
              <a:ext cx="436563" cy="360363"/>
            </a:xfrm>
            <a:custGeom>
              <a:avLst/>
              <a:gdLst>
                <a:gd name="T0" fmla="*/ 152 w 275"/>
                <a:gd name="T1" fmla="*/ 227 h 227"/>
                <a:gd name="T2" fmla="*/ 0 w 275"/>
                <a:gd name="T3" fmla="*/ 0 h 227"/>
                <a:gd name="T4" fmla="*/ 275 w 275"/>
                <a:gd name="T5" fmla="*/ 66 h 227"/>
                <a:gd name="T6" fmla="*/ 152 w 275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27">
                  <a:moveTo>
                    <a:pt x="152" y="227"/>
                  </a:moveTo>
                  <a:lnTo>
                    <a:pt x="0" y="0"/>
                  </a:lnTo>
                  <a:lnTo>
                    <a:pt x="275" y="66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8572501" y="2413000"/>
              <a:ext cx="390525" cy="255588"/>
            </a:xfrm>
            <a:custGeom>
              <a:avLst/>
              <a:gdLst>
                <a:gd name="T0" fmla="*/ 0 w 246"/>
                <a:gd name="T1" fmla="*/ 161 h 161"/>
                <a:gd name="T2" fmla="*/ 123 w 246"/>
                <a:gd name="T3" fmla="*/ 0 h 161"/>
                <a:gd name="T4" fmla="*/ 246 w 246"/>
                <a:gd name="T5" fmla="*/ 161 h 161"/>
                <a:gd name="T6" fmla="*/ 0 w 246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61">
                  <a:moveTo>
                    <a:pt x="0" y="161"/>
                  </a:moveTo>
                  <a:lnTo>
                    <a:pt x="123" y="0"/>
                  </a:lnTo>
                  <a:lnTo>
                    <a:pt x="246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8572501" y="2668588"/>
              <a:ext cx="390525" cy="165100"/>
            </a:xfrm>
            <a:custGeom>
              <a:avLst/>
              <a:gdLst>
                <a:gd name="T0" fmla="*/ 66 w 246"/>
                <a:gd name="T1" fmla="*/ 104 h 104"/>
                <a:gd name="T2" fmla="*/ 0 w 246"/>
                <a:gd name="T3" fmla="*/ 0 h 104"/>
                <a:gd name="T4" fmla="*/ 246 w 246"/>
                <a:gd name="T5" fmla="*/ 0 h 104"/>
                <a:gd name="T6" fmla="*/ 66 w 246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4">
                  <a:moveTo>
                    <a:pt x="66" y="104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66" y="10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9"/>
            <p:cNvSpPr/>
            <p:nvPr/>
          </p:nvSpPr>
          <p:spPr bwMode="auto">
            <a:xfrm>
              <a:off x="8482013" y="2668588"/>
              <a:ext cx="195263" cy="390525"/>
            </a:xfrm>
            <a:custGeom>
              <a:avLst/>
              <a:gdLst>
                <a:gd name="T0" fmla="*/ 0 w 123"/>
                <a:gd name="T1" fmla="*/ 246 h 246"/>
                <a:gd name="T2" fmla="*/ 57 w 123"/>
                <a:gd name="T3" fmla="*/ 0 h 246"/>
                <a:gd name="T4" fmla="*/ 123 w 123"/>
                <a:gd name="T5" fmla="*/ 104 h 246"/>
                <a:gd name="T6" fmla="*/ 0 w 123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46">
                  <a:moveTo>
                    <a:pt x="0" y="246"/>
                  </a:moveTo>
                  <a:lnTo>
                    <a:pt x="57" y="0"/>
                  </a:lnTo>
                  <a:lnTo>
                    <a:pt x="123" y="10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任意多边形 34"/>
          <p:cNvSpPr/>
          <p:nvPr userDrawn="1"/>
        </p:nvSpPr>
        <p:spPr>
          <a:xfrm>
            <a:off x="759229" y="1307893"/>
            <a:ext cx="3590721" cy="896971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2DA9F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image5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32240" y="6425952"/>
            <a:ext cx="2423734" cy="4320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7452320" y="110810"/>
            <a:ext cx="16338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7.png"/>
          <p:cNvPicPr/>
          <p:nvPr userDrawn="1"/>
        </p:nvPicPr>
        <p:blipFill rotWithShape="1">
          <a:blip r:embed="rId2" cstate="print"/>
          <a:srcRect b="27201"/>
          <a:stretch>
            <a:fillRect/>
          </a:stretch>
        </p:blipFill>
        <p:spPr>
          <a:xfrm>
            <a:off x="7243" y="2293615"/>
            <a:ext cx="9136757" cy="29355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22" name="直接连接符 21"/>
          <p:cNvCxnSpPr/>
          <p:nvPr userDrawn="1"/>
        </p:nvCxnSpPr>
        <p:spPr>
          <a:xfrm>
            <a:off x="7243" y="908720"/>
            <a:ext cx="9136757" cy="0"/>
          </a:xfrm>
          <a:prstGeom prst="line">
            <a:avLst/>
          </a:prstGeom>
          <a:ln w="25400">
            <a:solidFill>
              <a:srgbClr val="2CB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3"/>
          <p:cNvSpPr txBox="1"/>
          <p:nvPr userDrawn="1"/>
        </p:nvSpPr>
        <p:spPr>
          <a:xfrm>
            <a:off x="782984" y="3153742"/>
            <a:ext cx="71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 descr="人民卫生出版社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1840" y="6093296"/>
            <a:ext cx="2592288" cy="422516"/>
          </a:xfrm>
          <a:prstGeom prst="rect">
            <a:avLst/>
          </a:prstGeom>
        </p:spPr>
      </p:pic>
      <p:pic>
        <p:nvPicPr>
          <p:cNvPr id="21" name="Picture 3" descr="C:\Users\Administrator\Desktop\十三五logo 定稿O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8" y="169824"/>
            <a:ext cx="548336" cy="5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>
            <a:fillRect/>
          </a:stretch>
        </p:blipFill>
        <p:spPr bwMode="auto">
          <a:xfrm>
            <a:off x="2511175" y="169824"/>
            <a:ext cx="1700203" cy="5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Administrator\Desktop\图片3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2" y="252235"/>
            <a:ext cx="1750132" cy="4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8739" y="1766426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第十八章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电疗法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3380" y="37890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姓名：许建文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0067" y="37890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单位：广西医科大学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370" y="997890"/>
            <a:ext cx="3516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3电泳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与电渗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616" y="1988840"/>
            <a:ext cx="6912767" cy="31683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电泳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直流电通过人体时，带负电荷的蛋白质粒子及其吸附层向阳极移动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扩散层正离子连同其水化膜向阴极移动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4554" y="1069328"/>
            <a:ext cx="3313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1.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酸碱度</a:t>
            </a:r>
            <a:r>
              <a:rPr lang="zh-CN" altLang="en-US" sz="3600" b="1" dirty="0">
                <a:solidFill>
                  <a:srgbClr val="FF0000"/>
                </a:solidFill>
                <a:ea typeface="微软雅黑" panose="020B0503020204020204" pitchFamily="34" charset="-122"/>
              </a:rPr>
              <a:t>改变</a:t>
            </a:r>
            <a:endParaRPr lang="zh-CN" altLang="en-US" sz="36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2814638" y="2368542"/>
            <a:ext cx="3079750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直流电作用下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" name="MH_Other_3"/>
          <p:cNvSpPr/>
          <p:nvPr>
            <p:custDataLst>
              <p:tags r:id="rId2"/>
            </p:custDataLst>
          </p:nvPr>
        </p:nvSpPr>
        <p:spPr bwMode="auto">
          <a:xfrm>
            <a:off x="6731017" y="2412992"/>
            <a:ext cx="234950" cy="373063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Text_1"/>
          <p:cNvSpPr/>
          <p:nvPr>
            <p:custDataLst>
              <p:tags r:id="rId3"/>
            </p:custDataLst>
          </p:nvPr>
        </p:nvSpPr>
        <p:spPr>
          <a:xfrm>
            <a:off x="1126123" y="2862584"/>
            <a:ext cx="6456780" cy="22701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微软雅黑" panose="020B0503020204020204" pitchFamily="34" charset="-122"/>
              </a:rPr>
              <a:t>金属离子Na+、K+、Ca2+、Mg2+等向阴极移动，而许多酸根和有机酸向阳极移动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 smtClean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同时由于阴极下产生碱性电解产物而阳极下产生酸性电解产物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 smtClean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所以在阴极下碱性升高，而阳极部位呈酸性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522" y="940435"/>
            <a:ext cx="5553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1.5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细胞</a:t>
            </a:r>
            <a:r>
              <a:rPr lang="zh-CN" altLang="en-US" sz="3600" b="1" dirty="0">
                <a:ea typeface="微软雅黑" panose="020B0503020204020204" pitchFamily="34" charset="-122"/>
              </a:rPr>
              <a:t>膜通透性变化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-1"/>
          <p:cNvGraphicFramePr/>
          <p:nvPr/>
        </p:nvGraphicFramePr>
        <p:xfrm>
          <a:off x="214281" y="1887220"/>
          <a:ext cx="8715436" cy="31259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76618"/>
                <a:gridCol w="1350136"/>
                <a:gridCol w="1165897"/>
                <a:gridCol w="1113359"/>
                <a:gridCol w="1264494"/>
                <a:gridCol w="1370289"/>
                <a:gridCol w="1474643"/>
              </a:tblGrid>
              <a:tr h="602169"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2764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u="none" dirty="0"/>
                        <a:t> </a:t>
                      </a:r>
                      <a:endParaRPr lang="en-US" altLang="zh-CN" sz="2400" u="none" dirty="0"/>
                    </a:p>
                    <a:p>
                      <a:pPr marL="0" indent="0" algn="l">
                        <a:buNone/>
                      </a:pPr>
                      <a:r>
                        <a:rPr lang="zh-CN" altLang="en-US" sz="2400" u="none" dirty="0"/>
                        <a:t>阳极</a:t>
                      </a:r>
                      <a:endParaRPr lang="zh-CN" altLang="en-US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/>
                        <a:t>脱水、偏酸性、蛋白质接近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/>
                        <a:t>蛋白质分散度降低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u="none" dirty="0"/>
                        <a:t>Ca</a:t>
                      </a:r>
                      <a:r>
                        <a:rPr lang="en-US" altLang="zh-CN" sz="2000" u="none" baseline="30000" dirty="0"/>
                        <a:t>2+</a:t>
                      </a:r>
                      <a:r>
                        <a:rPr lang="zh-CN" altLang="en-US" sz="2000" u="none" dirty="0"/>
                        <a:t>浓度相对增高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/>
                        <a:t>细胞膜变得较致密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/>
                        <a:t>细胞膜通透性降低</a:t>
                      </a:r>
                      <a:endParaRPr lang="zh-CN" altLang="en-US" sz="20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/>
                        <a:t>物质经膜交换减慢</a:t>
                      </a:r>
                      <a:endParaRPr lang="zh-CN" altLang="en-US" sz="20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</a:tr>
              <a:tr h="129614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u="none"/>
                        <a:t> </a:t>
                      </a:r>
                      <a:endParaRPr lang="en-US" altLang="zh-CN" sz="2400" u="none"/>
                    </a:p>
                    <a:p>
                      <a:pPr marL="0" indent="0" algn="l">
                        <a:buNone/>
                      </a:pPr>
                      <a:r>
                        <a:rPr lang="zh-CN" altLang="en-US" sz="2400" u="none"/>
                        <a:t>阴极</a:t>
                      </a:r>
                      <a:endParaRPr lang="zh-CN" altLang="en-US" sz="2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/>
                        <a:t>含水量增加，偏碱性，偏离蛋白质</a:t>
                      </a:r>
                      <a:endParaRPr lang="zh-CN" altLang="en-US" sz="20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/>
                        <a:t>蛋白质分子分散度升高</a:t>
                      </a:r>
                      <a:endParaRPr lang="zh-CN" altLang="en-US" sz="20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u="none"/>
                        <a:t>K</a:t>
                      </a:r>
                      <a:r>
                        <a:rPr lang="en-US" altLang="zh-CN" sz="2000" u="none" baseline="30000"/>
                        <a:t>+</a:t>
                      </a:r>
                      <a:r>
                        <a:rPr lang="zh-CN" altLang="en-US" sz="2000" u="none"/>
                        <a:t>浓度相对升高</a:t>
                      </a:r>
                      <a:endParaRPr lang="zh-CN" altLang="en-US" sz="20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/>
                        <a:t>细胞膜变疏松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/>
                        <a:t>细胞膜通透性升高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/>
                        <a:t>物质经膜交换加速</a:t>
                      </a:r>
                      <a:endParaRPr lang="zh-CN" altLang="en-US" sz="20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4915" y="1132736"/>
            <a:ext cx="52330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兴奋性变化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726565"/>
            <a:ext cx="779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神经肌肉兴奋性＝[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]+[Na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]/[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]+[H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Desc_1"/>
          <p:cNvSpPr txBox="1"/>
          <p:nvPr>
            <p:custDataLst>
              <p:tags r:id="rId1"/>
            </p:custDataLst>
          </p:nvPr>
        </p:nvSpPr>
        <p:spPr>
          <a:xfrm>
            <a:off x="971600" y="2835170"/>
            <a:ext cx="7129413" cy="3186118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、Na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、Ca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、Mg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向阴极方向移动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由于K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和Na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的水化膜较薄，移动速度较快，所以在阴极下K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和Na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的浓度相对升高，导致阴极下碱性升高，H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浓度较低，所以阴极有提高组织兴奋性作用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而阳极下的Ca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和Mg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的浓度相对增加，H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浓度较高，所以阳极有降低组织兴奋性的作用。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-1"/>
          <p:cNvGraphicFramePr/>
          <p:nvPr/>
        </p:nvGraphicFramePr>
        <p:xfrm>
          <a:off x="784524" y="1916832"/>
          <a:ext cx="7430814" cy="29510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29574"/>
                <a:gridCol w="1049745"/>
                <a:gridCol w="1035349"/>
                <a:gridCol w="1030131"/>
                <a:gridCol w="1241613"/>
                <a:gridCol w="2144402"/>
              </a:tblGrid>
              <a:tr h="809625">
                <a:tc gridSpan="6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3600" u="none" dirty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神经肌肉的兴奋性与电解质关系</a:t>
                      </a:r>
                      <a:endParaRPr lang="zh-CN" altLang="en-US" sz="3600" b="0" u="none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98931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400" u="none" dirty="0">
                          <a:ea typeface="微软雅黑" panose="020B0503020204020204" pitchFamily="34" charset="-122"/>
                        </a:rPr>
                        <a:t>阴极</a:t>
                      </a:r>
                      <a:endParaRPr lang="zh-CN" altLang="en-US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 dirty="0"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en-US" altLang="zh-CN" sz="2400" u="none" baseline="30000" dirty="0">
                          <a:ea typeface="微软雅黑" panose="020B0503020204020204" pitchFamily="34" charset="-122"/>
                        </a:rPr>
                        <a:t>+↑</a:t>
                      </a:r>
                      <a:endParaRPr lang="en-US" altLang="zh-CN" sz="2400" b="0" u="none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 dirty="0">
                          <a:ea typeface="微软雅黑" panose="020B0503020204020204" pitchFamily="34" charset="-122"/>
                        </a:rPr>
                        <a:t>Na</a:t>
                      </a:r>
                      <a:r>
                        <a:rPr lang="en-US" altLang="zh-CN" sz="2400" u="none" baseline="30000" dirty="0">
                          <a:ea typeface="微软雅黑" panose="020B0503020204020204" pitchFamily="34" charset="-122"/>
                        </a:rPr>
                        <a:t>+↑</a:t>
                      </a:r>
                      <a:endParaRPr lang="en-US" altLang="zh-CN" sz="2400" b="0" u="none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 dirty="0"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en-US" altLang="zh-CN" sz="2400" u="none" baseline="30000" dirty="0" smtClean="0">
                          <a:ea typeface="微软雅黑" panose="020B0503020204020204" pitchFamily="34" charset="-122"/>
                        </a:rPr>
                        <a:t>+↓</a:t>
                      </a:r>
                      <a:endParaRPr lang="en-US" altLang="zh-CN" sz="2400" b="0" u="none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 dirty="0" smtClean="0">
                          <a:ea typeface="微软雅黑" panose="020B0503020204020204" pitchFamily="34" charset="-122"/>
                        </a:rPr>
                        <a:t>PH</a:t>
                      </a:r>
                      <a:r>
                        <a:rPr lang="en-US" altLang="zh-CN" sz="2400" u="none" baseline="30000" dirty="0" smtClean="0">
                          <a:ea typeface="微软雅黑" panose="020B0503020204020204" pitchFamily="34" charset="-122"/>
                        </a:rPr>
                        <a:t>↑</a:t>
                      </a:r>
                      <a:endParaRPr lang="zh-CN" altLang="en-US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 smtClean="0"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u="none" dirty="0" smtClean="0">
                          <a:ea typeface="微软雅黑" panose="020B0503020204020204" pitchFamily="34" charset="-122"/>
                        </a:rPr>
                        <a:t>组织兴奋性</a:t>
                      </a:r>
                      <a:r>
                        <a:rPr lang="en-US" altLang="zh-CN" sz="2400" u="none" baseline="30000" dirty="0" smtClean="0">
                          <a:ea typeface="微软雅黑" panose="020B0503020204020204" pitchFamily="34" charset="-122"/>
                        </a:rPr>
                        <a:t>↑</a:t>
                      </a:r>
                      <a:endParaRPr lang="zh-CN" altLang="en-US" sz="24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</a:tr>
              <a:tr h="104416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400" u="none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400" u="none">
                          <a:ea typeface="微软雅黑" panose="020B0503020204020204" pitchFamily="34" charset="-122"/>
                        </a:rPr>
                        <a:t>阳极</a:t>
                      </a:r>
                      <a:endParaRPr lang="zh-CN" altLang="en-US" sz="2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>
                          <a:ea typeface="微软雅黑" panose="020B0503020204020204" pitchFamily="34" charset="-122"/>
                        </a:rPr>
                        <a:t>Ca2+↑</a:t>
                      </a:r>
                      <a:endParaRPr lang="en-US" altLang="zh-CN" sz="2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 dirty="0">
                          <a:ea typeface="微软雅黑" panose="020B0503020204020204" pitchFamily="34" charset="-122"/>
                        </a:rPr>
                        <a:t>Mg</a:t>
                      </a:r>
                      <a:r>
                        <a:rPr lang="en-US" altLang="zh-CN" sz="2400" u="none" baseline="30000" dirty="0">
                          <a:ea typeface="微软雅黑" panose="020B0503020204020204" pitchFamily="34" charset="-122"/>
                        </a:rPr>
                        <a:t>2+↑</a:t>
                      </a:r>
                      <a:endParaRPr lang="en-US" altLang="zh-CN" sz="2400" b="0" u="none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400" u="none" dirty="0"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en-US" altLang="zh-CN" sz="2400" u="none" baseline="30000" dirty="0">
                          <a:ea typeface="微软雅黑" panose="020B0503020204020204" pitchFamily="34" charset="-122"/>
                        </a:rPr>
                        <a:t>+↑</a:t>
                      </a:r>
                      <a:endParaRPr lang="en-US" altLang="zh-CN" sz="2400" b="0" u="none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zh-CN" sz="2400" u="none" dirty="0"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u="none" dirty="0" smtClean="0">
                          <a:ea typeface="微软雅黑" panose="020B0503020204020204" pitchFamily="34" charset="-122"/>
                        </a:rPr>
                        <a:t>PH</a:t>
                      </a:r>
                      <a:r>
                        <a:rPr lang="en-US" altLang="zh-CN" sz="2400" u="none" baseline="30000" dirty="0" smtClean="0">
                          <a:ea typeface="微软雅黑" panose="020B0503020204020204" pitchFamily="34" charset="-122"/>
                        </a:rPr>
                        <a:t>↓</a:t>
                      </a:r>
                      <a:r>
                        <a:rPr lang="en-US" altLang="zh-CN" sz="2400" u="none" dirty="0" smtClean="0"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u="none" dirty="0" smtClean="0">
                        <a:ea typeface="微软雅黑" panose="020B0503020204020204" pitchFamily="3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400" u="none" dirty="0" smtClean="0">
                          <a:ea typeface="微软雅黑" panose="020B0503020204020204" pitchFamily="34" charset="-122"/>
                        </a:rPr>
                        <a:t>组织兴奋性</a:t>
                      </a:r>
                      <a:r>
                        <a:rPr lang="en-US" altLang="zh-CN" sz="2400" u="none" baseline="30000" dirty="0" smtClean="0">
                          <a:ea typeface="微软雅黑" panose="020B0503020204020204" pitchFamily="34" charset="-122"/>
                        </a:rPr>
                        <a:t>↓</a:t>
                      </a:r>
                      <a:endParaRPr lang="zh-CN" altLang="en-US" sz="2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610" y="1643050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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生理作用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481277"/>
            <a:ext cx="351891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微软雅黑" panose="020B0503020204020204" pitchFamily="34" charset="-122"/>
              </a:rPr>
              <a:t>对血管的影响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微软雅黑" panose="020B0503020204020204" pitchFamily="34" charset="-122"/>
              </a:rPr>
              <a:t>对神经系统的影响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微软雅黑" panose="020B0503020204020204" pitchFamily="34" charset="-122"/>
              </a:rPr>
              <a:t>某些腺体的反应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微软雅黑" panose="020B0503020204020204" pitchFamily="34" charset="-122"/>
              </a:rPr>
              <a:t>对骨骼的影响</a:t>
            </a:r>
            <a:endParaRPr lang="zh-CN" altLang="en-US" sz="2800" dirty="0" smtClean="0"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9194" y="1276752"/>
            <a:ext cx="55130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2.1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对</a:t>
            </a:r>
            <a:r>
              <a:rPr lang="zh-CN" altLang="en-US" sz="3600" b="1" dirty="0">
                <a:ea typeface="微软雅黑" panose="020B0503020204020204" pitchFamily="34" charset="-122"/>
              </a:rPr>
              <a:t>血管的影响</a:t>
            </a:r>
            <a:r>
              <a:rPr lang="zh-CN" altLang="en-US" b="1" dirty="0">
                <a:ea typeface="微软雅黑" panose="020B0503020204020204" pitchFamily="34" charset="-122"/>
              </a:rPr>
              <a:t> 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7" name="组合 6"/>
          <p:cNvGrpSpPr/>
          <p:nvPr/>
        </p:nvGrpSpPr>
        <p:grpSpPr>
          <a:xfrm rot="639934">
            <a:off x="5528650" y="3651942"/>
            <a:ext cx="339494" cy="397144"/>
            <a:chOff x="4008834" y="1599954"/>
            <a:chExt cx="339494" cy="397144"/>
          </a:xfrm>
        </p:grpSpPr>
        <p:sp>
          <p:nvSpPr>
            <p:cNvPr id="8" name="右箭头 7"/>
            <p:cNvSpPr/>
            <p:nvPr/>
          </p:nvSpPr>
          <p:spPr>
            <a:xfrm>
              <a:off x="4008834" y="1599954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9" name="右箭头 4"/>
            <p:cNvSpPr/>
            <p:nvPr/>
          </p:nvSpPr>
          <p:spPr>
            <a:xfrm>
              <a:off x="4008834" y="1679383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94946" y="3548286"/>
            <a:ext cx="1601390" cy="960834"/>
            <a:chOff x="4489251" y="1023892"/>
            <a:chExt cx="1601390" cy="960834"/>
          </a:xfrm>
        </p:grpSpPr>
        <p:sp>
          <p:nvSpPr>
            <p:cNvPr id="11" name="圆角矩形 10"/>
            <p:cNvSpPr/>
            <p:nvPr/>
          </p:nvSpPr>
          <p:spPr>
            <a:xfrm>
              <a:off x="4489251" y="102389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4"/>
            <p:cNvSpPr/>
            <p:nvPr/>
          </p:nvSpPr>
          <p:spPr>
            <a:xfrm>
              <a:off x="4517393" y="105203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>
                  <a:ea typeface="微软雅黑" panose="020B0503020204020204" pitchFamily="34" charset="-122"/>
                </a:rPr>
                <a:t>毛细血管通透性</a:t>
              </a:r>
              <a:r>
                <a:rPr lang="en-US" altLang="zh-CN" baseline="30000" dirty="0" smtClean="0">
                  <a:ea typeface="微软雅黑" panose="020B0503020204020204" pitchFamily="34" charset="-122"/>
                </a:rPr>
                <a:t>↑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线形标注 1(无边框) 13"/>
          <p:cNvSpPr/>
          <p:nvPr/>
        </p:nvSpPr>
        <p:spPr>
          <a:xfrm>
            <a:off x="5792102" y="5013176"/>
            <a:ext cx="1300178" cy="612648"/>
          </a:xfrm>
          <a:prstGeom prst="callout1">
            <a:avLst>
              <a:gd name="adj1" fmla="val 18750"/>
              <a:gd name="adj2" fmla="val -8333"/>
              <a:gd name="adj3" fmla="val -281364"/>
              <a:gd name="adj4" fmla="val -8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微软雅黑" panose="020B0503020204020204" pitchFamily="34" charset="-122"/>
              </a:rPr>
              <a:t>轴突反射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141" y="847725"/>
            <a:ext cx="573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2对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神经系统的影响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988840"/>
            <a:ext cx="78701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中枢神经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直流电作用于中枢神经时，可使机体内某些器官和组织的功能发生改变，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并因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电极放置的部位和极性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不同而异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自主神经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反射地引起内脏器官和血管的舒缩功能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141" y="847725"/>
            <a:ext cx="573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2对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神经系统的影响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782638"/>
            <a:ext cx="78701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动神经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和肌肉组织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反应因直流电极性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、电流强弱、通断电等变化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而异。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临床上利用这些特点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用于诊断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肌肉的病变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感觉神经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直流电对皮肤感觉神经末梢有刺激作用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感觉反应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身体不同部位的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电阻及神经末梢分布不同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而有差异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1245101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2.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3某些腺体及骨骼的影响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0590" y="2866291"/>
            <a:ext cx="75501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</a:rPr>
              <a:t>直流电有调整某些腺体功能的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作用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</a:rPr>
              <a:t>10～20μA直流电阴极有促进骨折愈合的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作用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650" y="2060575"/>
            <a:ext cx="7123430" cy="2780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指导性自学：关注画红字部分。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参考书籍：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三版教材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乔志恒等主编：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物理治疗学全书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4953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二、单纯直流电疗法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639736"/>
            <a:ext cx="2082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治疗作用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治疗技术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临床应用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1187624" y="2060848"/>
            <a:ext cx="7200800" cy="34265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消炎镇痛，促进伤口愈合，软化瘢痕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镇静和兴奋作用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较大的直流电对静脉血栓有促进溶解的作用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促进骨折愈合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对冠心病的治疗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对癌症的治疗</a:t>
            </a: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1126232" y="1245101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3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治疗作用</a:t>
            </a:r>
            <a:endParaRPr lang="zh-CN" altLang="en-US" sz="3600" b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39736"/>
            <a:ext cx="38779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仪器设备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不同部位的治疗方法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126232" y="1630541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2.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治疗技术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39736"/>
            <a:ext cx="2800767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直流电疗法机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126232" y="1630541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2.1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仪器设备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1115616" y="2060848"/>
            <a:ext cx="7200800" cy="34265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>
                <a:ea typeface="微软雅黑" panose="020B0503020204020204" pitchFamily="34" charset="-122"/>
              </a:rPr>
              <a:t>利用电子管或晶体管对交流电进行整流，经滤波输出平稳的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直流电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电压</a:t>
            </a:r>
            <a:r>
              <a:rPr lang="zh-CN" altLang="zh-CN" sz="2400" dirty="0"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ea typeface="微软雅黑" panose="020B0503020204020204" pitchFamily="34" charset="-122"/>
              </a:rPr>
              <a:t>100V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以下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电流</a:t>
            </a:r>
            <a:r>
              <a:rPr lang="zh-CN" altLang="zh-CN" sz="2400" dirty="0">
                <a:ea typeface="微软雅黑" panose="020B0503020204020204" pitchFamily="34" charset="-122"/>
              </a:rPr>
              <a:t>输出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ea typeface="微软雅黑" panose="020B0503020204020204" pitchFamily="34" charset="-122"/>
              </a:rPr>
              <a:t>50</a:t>
            </a:r>
            <a:r>
              <a:rPr lang="zh-CN" altLang="zh-CN" sz="2400" dirty="0"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ea typeface="微软雅黑" panose="020B0503020204020204" pitchFamily="34" charset="-122"/>
              </a:rPr>
              <a:t>100mA</a:t>
            </a:r>
            <a:r>
              <a:rPr lang="zh-CN" altLang="zh-CN" sz="2400" dirty="0">
                <a:ea typeface="微软雅黑" panose="020B0503020204020204" pitchFamily="34" charset="-122"/>
              </a:rPr>
              <a:t>可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调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输出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插口有标明正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＋）、负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－）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极性</a:t>
            </a:r>
            <a:endParaRPr lang="en-US" altLang="zh-CN" sz="24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有</a:t>
            </a:r>
            <a:r>
              <a:rPr lang="zh-CN" altLang="zh-CN" sz="2400" dirty="0">
                <a:ea typeface="微软雅黑" panose="020B0503020204020204" pitchFamily="34" charset="-122"/>
              </a:rPr>
              <a:t>的仪器有极性转换开关和电流量程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分流器</a:t>
            </a:r>
            <a:endParaRPr lang="en-US" altLang="zh-CN" sz="24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1126232" y="1268760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）直流电疗机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1043608" y="1795098"/>
            <a:ext cx="7488832" cy="46576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导线：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红色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正极导线，其它颜色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负极</a:t>
            </a:r>
            <a:endParaRPr lang="zh-CN" altLang="zh-CN" sz="24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电极板：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0.10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0.15cm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厚的铅板，或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0.3cm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厚的导电橡胶板，制成不同大小面积的方形、长方形或圆形电极，或用于面神经、乳房、肩领区的特殊形状电极。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导线</a:t>
            </a:r>
            <a:r>
              <a:rPr lang="zh-CN" altLang="zh-CN" sz="2400" dirty="0">
                <a:ea typeface="微软雅黑" panose="020B0503020204020204" pitchFamily="34" charset="-122"/>
              </a:rPr>
              <a:t>夹：连接导线与电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极板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衬垫：若干</a:t>
            </a:r>
            <a:r>
              <a:rPr lang="zh-CN" altLang="zh-CN" sz="2400" dirty="0">
                <a:ea typeface="微软雅黑" panose="020B0503020204020204" pitchFamily="34" charset="-122"/>
              </a:rPr>
              <a:t>层吸水绒布缝制而成，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厚度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1cm</a:t>
            </a:r>
            <a:r>
              <a:rPr lang="zh-CN" altLang="zh-CN" sz="2400" dirty="0">
                <a:ea typeface="微软雅黑" panose="020B0503020204020204" pitchFamily="34" charset="-122"/>
              </a:rPr>
              <a:t>，可避免酸碱产物直接刺激皮肤。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衬垫的形状应与其电极相应，其各周边应大出电极各周边约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1cm</a:t>
            </a:r>
            <a:endParaRPr lang="en-US" altLang="zh-CN" sz="24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其它</a:t>
            </a:r>
            <a:r>
              <a:rPr lang="zh-CN" altLang="zh-CN" sz="2400" dirty="0">
                <a:ea typeface="微软雅黑" panose="020B0503020204020204" pitchFamily="34" charset="-122"/>
              </a:rPr>
              <a:t>用品：绝缘布、沙袋、固定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带</a:t>
            </a:r>
            <a:endParaRPr lang="zh-CN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971600" y="982469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ea typeface="微软雅黑" panose="020B0503020204020204" pitchFamily="34" charset="-122"/>
              </a:rPr>
              <a:t>2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）附件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8864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  节标题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882" y="2270356"/>
            <a:ext cx="42370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主电极与副电极的应用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电极的放置方法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治疗剂量与疗程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1271" y="3463840"/>
            <a:ext cx="1499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 2" panose="05020102010507070707" pitchFamily="18" charset="2"/>
              <a:buChar char="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对置法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 2" panose="05020102010507070707" pitchFamily="18" charset="2"/>
              <a:buChar char="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并置法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 2" panose="05020102010507070707" pitchFamily="18" charset="2"/>
              <a:buChar char="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斜对置法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971600" y="1414517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微软雅黑" panose="020B0503020204020204" pitchFamily="34" charset="-122"/>
              </a:rPr>
              <a:t>2.2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治疗方法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683568" y="1390494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sz="3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主电极与副电极的应用</a:t>
            </a:r>
            <a:endParaRPr lang="zh-CN" altLang="en-US" sz="3600" b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683568" y="2060848"/>
            <a:ext cx="7200800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 smtClean="0">
                <a:ea typeface="微软雅黑" panose="020B0503020204020204" pitchFamily="34" charset="-122"/>
              </a:rPr>
              <a:t>选用</a:t>
            </a:r>
            <a:r>
              <a:rPr lang="zh-CN" altLang="zh-CN" sz="2400" dirty="0">
                <a:ea typeface="微软雅黑" panose="020B0503020204020204" pitchFamily="34" charset="-122"/>
              </a:rPr>
              <a:t>两个面积大小不同的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电极</a:t>
            </a:r>
            <a:endParaRPr lang="en-US" altLang="zh-CN" sz="2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708920"/>
            <a:ext cx="6552728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主电极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或作用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电流密度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大，治疗作用较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电极或非作用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的密度小，引起的反应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较弱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683568" y="1124744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）电极的放置方法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683568" y="1795098"/>
            <a:ext cx="7200800" cy="97680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电极的不同放置方法，是为了让电力线更好地通过病变部位或需要作用的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部位</a:t>
            </a:r>
            <a:endParaRPr lang="en-US" altLang="zh-CN" sz="2000" dirty="0" smtClean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7600" y="2875218"/>
          <a:ext cx="7886848" cy="334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68"/>
                <a:gridCol w="2200676"/>
                <a:gridCol w="2088232"/>
                <a:gridCol w="2448272"/>
              </a:tblGrid>
              <a:tr h="46290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" panose="020B0503020204020204" pitchFamily="34" charset="-122"/>
                        </a:rPr>
                        <a:t>电极放置方法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" panose="020B0503020204020204" pitchFamily="34" charset="-122"/>
                        </a:rPr>
                        <a:t>临床应用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9687"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对置法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身体某部位的内、外两侧或者前后面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膝关节内外侧对置，上腹部与腰部前后对置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治疗头部、关节及内脏器官等部位的疾病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58077"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并置法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躯体的同一侧面，上下或左右并置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左下肢前面的并置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用于治疗身体浅部或体表如周围神经和血管疾病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9687"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斜对置法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>
                          <a:ea typeface="微软雅黑" panose="020B0503020204020204" pitchFamily="34" charset="-122"/>
                        </a:rPr>
                        <a:t>身体某部位的内、外两侧的上下部斜对置</a:t>
                      </a:r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539552" y="1795098"/>
            <a:ext cx="8136904" cy="45332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微软雅黑" panose="020B0503020204020204" pitchFamily="34" charset="-122"/>
              </a:rPr>
              <a:t>治疗剂量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电流密度作为电流刺激强度的指标，电流密度以电极衬垫单位面积（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cm</a:t>
            </a:r>
            <a:r>
              <a:rPr lang="en-US" altLang="zh-CN" sz="2400" baseline="30000" dirty="0" smtClean="0"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）的电流强度计算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一般为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0.05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～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0.10mA/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cm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en-US" altLang="zh-CN" sz="2400" baseline="300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 smtClean="0">
                <a:ea typeface="微软雅黑" panose="020B0503020204020204" pitchFamily="34" charset="-122"/>
              </a:rPr>
              <a:t>最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大不超过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0.50mA</a:t>
            </a:r>
            <a:r>
              <a:rPr lang="en-US" altLang="zh-CN" sz="2400" dirty="0">
                <a:ea typeface="微软雅黑" panose="020B0503020204020204" pitchFamily="34" charset="-122"/>
              </a:rPr>
              <a:t>/ 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cm</a:t>
            </a:r>
            <a:r>
              <a:rPr lang="en-US" altLang="zh-CN" sz="2400" baseline="30000" dirty="0" smtClean="0">
                <a:ea typeface="微软雅黑" panose="020B0503020204020204" pitchFamily="34" charset="-122"/>
              </a:rPr>
              <a:t>2</a:t>
            </a:r>
            <a:endParaRPr lang="en-US" altLang="zh-CN" sz="2400" baseline="300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小儿为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0.02</a:t>
            </a:r>
            <a:r>
              <a:rPr lang="zh-CN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～</a:t>
            </a:r>
            <a:r>
              <a:rPr lang="en-US" altLang="zh-CN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0.03mA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/ </a:t>
            </a:r>
            <a:r>
              <a:rPr lang="en-US" altLang="zh-CN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cm</a:t>
            </a:r>
            <a:r>
              <a:rPr lang="en-US" altLang="zh-CN" sz="2400" b="1" baseline="30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微软雅黑" panose="020B0503020204020204" pitchFamily="34" charset="-122"/>
              </a:rPr>
              <a:t>疗程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dirty="0" smtClean="0">
                <a:ea typeface="微软雅黑" panose="020B0503020204020204" pitchFamily="34" charset="-122"/>
              </a:rPr>
              <a:t>	15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分钟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次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每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天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次视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病情，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10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次为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个疗程</a:t>
            </a:r>
            <a:endParaRPr lang="en-US" altLang="zh-CN" sz="2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899592" y="980728"/>
            <a:ext cx="56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ea typeface="微软雅黑" panose="020B0503020204020204" pitchFamily="34" charset="-122"/>
              </a:rPr>
              <a:t>）直流治疗剂量与疗程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1801" y="2132856"/>
            <a:ext cx="547260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直流电疗法的治疗作用、治疗方法、注意事项、临床应用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4991110"/>
            <a:ext cx="597666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直流电疗法的生物物理与化学作用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3838982"/>
            <a:ext cx="597666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直流最离子导入疗法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的治疗作用、治疗方法、注意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5616" y="2204864"/>
            <a:ext cx="605185" cy="643656"/>
            <a:chOff x="2714625" y="4456113"/>
            <a:chExt cx="908051" cy="909638"/>
          </a:xfrm>
        </p:grpSpPr>
        <p:sp>
          <p:nvSpPr>
            <p:cNvPr id="7" name="Oval 157"/>
            <p:cNvSpPr>
              <a:spLocks noChangeArrowheads="1"/>
            </p:cNvSpPr>
            <p:nvPr/>
          </p:nvSpPr>
          <p:spPr bwMode="auto">
            <a:xfrm>
              <a:off x="2836863" y="4579938"/>
              <a:ext cx="785813" cy="7858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Freeform 158"/>
            <p:cNvSpPr>
              <a:spLocks noEditPoints="1"/>
            </p:cNvSpPr>
            <p:nvPr/>
          </p:nvSpPr>
          <p:spPr bwMode="auto">
            <a:xfrm>
              <a:off x="2857500" y="4600575"/>
              <a:ext cx="742950" cy="742950"/>
            </a:xfrm>
            <a:custGeom>
              <a:avLst/>
              <a:gdLst>
                <a:gd name="T0" fmla="*/ 51 w 103"/>
                <a:gd name="T1" fmla="*/ 0 h 103"/>
                <a:gd name="T2" fmla="*/ 0 w 103"/>
                <a:gd name="T3" fmla="*/ 51 h 103"/>
                <a:gd name="T4" fmla="*/ 51 w 103"/>
                <a:gd name="T5" fmla="*/ 103 h 103"/>
                <a:gd name="T6" fmla="*/ 103 w 103"/>
                <a:gd name="T7" fmla="*/ 51 h 103"/>
                <a:gd name="T8" fmla="*/ 51 w 103"/>
                <a:gd name="T9" fmla="*/ 0 h 103"/>
                <a:gd name="T10" fmla="*/ 51 w 103"/>
                <a:gd name="T11" fmla="*/ 98 h 103"/>
                <a:gd name="T12" fmla="*/ 5 w 103"/>
                <a:gd name="T13" fmla="*/ 51 h 103"/>
                <a:gd name="T14" fmla="*/ 51 w 103"/>
                <a:gd name="T15" fmla="*/ 5 h 103"/>
                <a:gd name="T16" fmla="*/ 98 w 103"/>
                <a:gd name="T17" fmla="*/ 51 h 103"/>
                <a:gd name="T18" fmla="*/ 51 w 103"/>
                <a:gd name="T19" fmla="*/ 98 h 103"/>
                <a:gd name="T20" fmla="*/ 51 w 103"/>
                <a:gd name="T21" fmla="*/ 13 h 103"/>
                <a:gd name="T22" fmla="*/ 13 w 103"/>
                <a:gd name="T23" fmla="*/ 51 h 103"/>
                <a:gd name="T24" fmla="*/ 51 w 103"/>
                <a:gd name="T25" fmla="*/ 89 h 103"/>
                <a:gd name="T26" fmla="*/ 89 w 103"/>
                <a:gd name="T27" fmla="*/ 51 h 103"/>
                <a:gd name="T28" fmla="*/ 51 w 103"/>
                <a:gd name="T29" fmla="*/ 13 h 103"/>
                <a:gd name="T30" fmla="*/ 51 w 103"/>
                <a:gd name="T31" fmla="*/ 84 h 103"/>
                <a:gd name="T32" fmla="*/ 19 w 103"/>
                <a:gd name="T33" fmla="*/ 51 h 103"/>
                <a:gd name="T34" fmla="*/ 51 w 103"/>
                <a:gd name="T35" fmla="*/ 19 h 103"/>
                <a:gd name="T36" fmla="*/ 84 w 103"/>
                <a:gd name="T37" fmla="*/ 51 h 103"/>
                <a:gd name="T38" fmla="*/ 51 w 103"/>
                <a:gd name="T39" fmla="*/ 84 h 103"/>
                <a:gd name="T40" fmla="*/ 51 w 103"/>
                <a:gd name="T41" fmla="*/ 27 h 103"/>
                <a:gd name="T42" fmla="*/ 27 w 103"/>
                <a:gd name="T43" fmla="*/ 51 h 103"/>
                <a:gd name="T44" fmla="*/ 51 w 103"/>
                <a:gd name="T45" fmla="*/ 76 h 103"/>
                <a:gd name="T46" fmla="*/ 76 w 103"/>
                <a:gd name="T47" fmla="*/ 51 h 103"/>
                <a:gd name="T48" fmla="*/ 51 w 103"/>
                <a:gd name="T49" fmla="*/ 27 h 103"/>
                <a:gd name="T50" fmla="*/ 51 w 103"/>
                <a:gd name="T51" fmla="*/ 70 h 103"/>
                <a:gd name="T52" fmla="*/ 33 w 103"/>
                <a:gd name="T53" fmla="*/ 51 h 103"/>
                <a:gd name="T54" fmla="*/ 51 w 103"/>
                <a:gd name="T55" fmla="*/ 32 h 103"/>
                <a:gd name="T56" fmla="*/ 70 w 103"/>
                <a:gd name="T57" fmla="*/ 51 h 103"/>
                <a:gd name="T58" fmla="*/ 51 w 103"/>
                <a:gd name="T59" fmla="*/ 70 h 103"/>
                <a:gd name="T60" fmla="*/ 51 w 103"/>
                <a:gd name="T61" fmla="*/ 41 h 103"/>
                <a:gd name="T62" fmla="*/ 41 w 103"/>
                <a:gd name="T63" fmla="*/ 51 h 103"/>
                <a:gd name="T64" fmla="*/ 51 w 103"/>
                <a:gd name="T65" fmla="*/ 62 h 103"/>
                <a:gd name="T66" fmla="*/ 62 w 103"/>
                <a:gd name="T67" fmla="*/ 51 h 103"/>
                <a:gd name="T68" fmla="*/ 51 w 103"/>
                <a:gd name="T69" fmla="*/ 4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03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  <a:moveTo>
                    <a:pt x="51" y="98"/>
                  </a:moveTo>
                  <a:cubicBezTo>
                    <a:pt x="26" y="98"/>
                    <a:pt x="5" y="77"/>
                    <a:pt x="5" y="51"/>
                  </a:cubicBezTo>
                  <a:cubicBezTo>
                    <a:pt x="5" y="26"/>
                    <a:pt x="26" y="5"/>
                    <a:pt x="51" y="5"/>
                  </a:cubicBezTo>
                  <a:cubicBezTo>
                    <a:pt x="77" y="5"/>
                    <a:pt x="98" y="26"/>
                    <a:pt x="98" y="51"/>
                  </a:cubicBezTo>
                  <a:cubicBezTo>
                    <a:pt x="98" y="77"/>
                    <a:pt x="77" y="98"/>
                    <a:pt x="51" y="98"/>
                  </a:cubicBezTo>
                  <a:close/>
                  <a:moveTo>
                    <a:pt x="51" y="13"/>
                  </a:moveTo>
                  <a:cubicBezTo>
                    <a:pt x="30" y="13"/>
                    <a:pt x="13" y="30"/>
                    <a:pt x="13" y="51"/>
                  </a:cubicBezTo>
                  <a:cubicBezTo>
                    <a:pt x="13" y="72"/>
                    <a:pt x="30" y="89"/>
                    <a:pt x="51" y="89"/>
                  </a:cubicBezTo>
                  <a:cubicBezTo>
                    <a:pt x="72" y="89"/>
                    <a:pt x="89" y="72"/>
                    <a:pt x="89" y="51"/>
                  </a:cubicBezTo>
                  <a:cubicBezTo>
                    <a:pt x="89" y="30"/>
                    <a:pt x="72" y="13"/>
                    <a:pt x="51" y="13"/>
                  </a:cubicBezTo>
                  <a:close/>
                  <a:moveTo>
                    <a:pt x="51" y="84"/>
                  </a:moveTo>
                  <a:cubicBezTo>
                    <a:pt x="33" y="84"/>
                    <a:pt x="19" y="69"/>
                    <a:pt x="19" y="51"/>
                  </a:cubicBezTo>
                  <a:cubicBezTo>
                    <a:pt x="19" y="33"/>
                    <a:pt x="33" y="19"/>
                    <a:pt x="51" y="19"/>
                  </a:cubicBezTo>
                  <a:cubicBezTo>
                    <a:pt x="69" y="19"/>
                    <a:pt x="84" y="33"/>
                    <a:pt x="84" y="51"/>
                  </a:cubicBezTo>
                  <a:cubicBezTo>
                    <a:pt x="84" y="69"/>
                    <a:pt x="69" y="84"/>
                    <a:pt x="51" y="84"/>
                  </a:cubicBezTo>
                  <a:close/>
                  <a:moveTo>
                    <a:pt x="51" y="27"/>
                  </a:moveTo>
                  <a:cubicBezTo>
                    <a:pt x="38" y="27"/>
                    <a:pt x="27" y="38"/>
                    <a:pt x="27" y="51"/>
                  </a:cubicBezTo>
                  <a:cubicBezTo>
                    <a:pt x="27" y="65"/>
                    <a:pt x="38" y="76"/>
                    <a:pt x="51" y="76"/>
                  </a:cubicBezTo>
                  <a:cubicBezTo>
                    <a:pt x="65" y="76"/>
                    <a:pt x="76" y="65"/>
                    <a:pt x="76" y="51"/>
                  </a:cubicBezTo>
                  <a:cubicBezTo>
                    <a:pt x="76" y="38"/>
                    <a:pt x="65" y="27"/>
                    <a:pt x="51" y="27"/>
                  </a:cubicBezTo>
                  <a:close/>
                  <a:moveTo>
                    <a:pt x="51" y="70"/>
                  </a:moveTo>
                  <a:cubicBezTo>
                    <a:pt x="41" y="70"/>
                    <a:pt x="33" y="62"/>
                    <a:pt x="33" y="51"/>
                  </a:cubicBezTo>
                  <a:cubicBezTo>
                    <a:pt x="33" y="41"/>
                    <a:pt x="41" y="32"/>
                    <a:pt x="51" y="32"/>
                  </a:cubicBezTo>
                  <a:cubicBezTo>
                    <a:pt x="62" y="32"/>
                    <a:pt x="70" y="41"/>
                    <a:pt x="70" y="51"/>
                  </a:cubicBezTo>
                  <a:cubicBezTo>
                    <a:pt x="70" y="62"/>
                    <a:pt x="62" y="70"/>
                    <a:pt x="51" y="70"/>
                  </a:cubicBezTo>
                  <a:close/>
                  <a:moveTo>
                    <a:pt x="51" y="41"/>
                  </a:moveTo>
                  <a:cubicBezTo>
                    <a:pt x="45" y="41"/>
                    <a:pt x="41" y="45"/>
                    <a:pt x="41" y="51"/>
                  </a:cubicBezTo>
                  <a:cubicBezTo>
                    <a:pt x="41" y="57"/>
                    <a:pt x="45" y="62"/>
                    <a:pt x="51" y="62"/>
                  </a:cubicBezTo>
                  <a:cubicBezTo>
                    <a:pt x="57" y="62"/>
                    <a:pt x="62" y="57"/>
                    <a:pt x="62" y="51"/>
                  </a:cubicBezTo>
                  <a:cubicBezTo>
                    <a:pt x="62" y="45"/>
                    <a:pt x="57" y="41"/>
                    <a:pt x="51" y="41"/>
                  </a:cubicBez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9" name="Freeform 159"/>
            <p:cNvSpPr/>
            <p:nvPr/>
          </p:nvSpPr>
          <p:spPr bwMode="auto">
            <a:xfrm>
              <a:off x="2822575" y="4456113"/>
              <a:ext cx="142875" cy="231775"/>
            </a:xfrm>
            <a:custGeom>
              <a:avLst/>
              <a:gdLst>
                <a:gd name="T0" fmla="*/ 81 w 90"/>
                <a:gd name="T1" fmla="*/ 146 h 146"/>
                <a:gd name="T2" fmla="*/ 0 w 90"/>
                <a:gd name="T3" fmla="*/ 60 h 146"/>
                <a:gd name="T4" fmla="*/ 4 w 90"/>
                <a:gd name="T5" fmla="*/ 0 h 146"/>
                <a:gd name="T6" fmla="*/ 90 w 90"/>
                <a:gd name="T7" fmla="*/ 82 h 146"/>
                <a:gd name="T8" fmla="*/ 81 w 90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81" y="146"/>
                  </a:moveTo>
                  <a:lnTo>
                    <a:pt x="0" y="60"/>
                  </a:lnTo>
                  <a:lnTo>
                    <a:pt x="4" y="0"/>
                  </a:lnTo>
                  <a:lnTo>
                    <a:pt x="90" y="82"/>
                  </a:lnTo>
                  <a:lnTo>
                    <a:pt x="81" y="146"/>
                  </a:ln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60"/>
            <p:cNvSpPr/>
            <p:nvPr/>
          </p:nvSpPr>
          <p:spPr bwMode="auto">
            <a:xfrm>
              <a:off x="2714625" y="4565650"/>
              <a:ext cx="230188" cy="142875"/>
            </a:xfrm>
            <a:custGeom>
              <a:avLst/>
              <a:gdLst>
                <a:gd name="T0" fmla="*/ 145 w 145"/>
                <a:gd name="T1" fmla="*/ 81 h 90"/>
                <a:gd name="T2" fmla="*/ 59 w 145"/>
                <a:gd name="T3" fmla="*/ 0 h 90"/>
                <a:gd name="T4" fmla="*/ 0 w 145"/>
                <a:gd name="T5" fmla="*/ 4 h 90"/>
                <a:gd name="T6" fmla="*/ 81 w 145"/>
                <a:gd name="T7" fmla="*/ 90 h 90"/>
                <a:gd name="T8" fmla="*/ 145 w 145"/>
                <a:gd name="T9" fmla="*/ 8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90">
                  <a:moveTo>
                    <a:pt x="145" y="81"/>
                  </a:moveTo>
                  <a:lnTo>
                    <a:pt x="59" y="0"/>
                  </a:lnTo>
                  <a:lnTo>
                    <a:pt x="0" y="4"/>
                  </a:lnTo>
                  <a:lnTo>
                    <a:pt x="81" y="90"/>
                  </a:lnTo>
                  <a:lnTo>
                    <a:pt x="145" y="81"/>
                  </a:ln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61"/>
            <p:cNvSpPr/>
            <p:nvPr/>
          </p:nvSpPr>
          <p:spPr bwMode="auto">
            <a:xfrm>
              <a:off x="2800350" y="4555300"/>
              <a:ext cx="439738" cy="439738"/>
            </a:xfrm>
            <a:custGeom>
              <a:avLst/>
              <a:gdLst>
                <a:gd name="T0" fmla="*/ 57 w 61"/>
                <a:gd name="T1" fmla="*/ 59 h 61"/>
                <a:gd name="T2" fmla="*/ 0 w 61"/>
                <a:gd name="T3" fmla="*/ 3 h 61"/>
                <a:gd name="T4" fmla="*/ 3 w 61"/>
                <a:gd name="T5" fmla="*/ 0 h 61"/>
                <a:gd name="T6" fmla="*/ 59 w 61"/>
                <a:gd name="T7" fmla="*/ 57 h 61"/>
                <a:gd name="T8" fmla="*/ 57 w 61"/>
                <a:gd name="T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7" y="59"/>
                  </a:moveTo>
                  <a:cubicBezTo>
                    <a:pt x="54" y="56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56" y="54"/>
                    <a:pt x="59" y="57"/>
                  </a:cubicBezTo>
                  <a:cubicBezTo>
                    <a:pt x="61" y="58"/>
                    <a:pt x="58" y="61"/>
                    <a:pt x="57" y="59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56644" y="2383574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掌 握：</a:t>
            </a:r>
            <a:endParaRPr lang="zh-CN" altLang="en-US" sz="20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39977" y="3789040"/>
            <a:ext cx="609946" cy="556038"/>
            <a:chOff x="2707482" y="4579938"/>
            <a:chExt cx="915194" cy="785813"/>
          </a:xfrm>
        </p:grpSpPr>
        <p:sp>
          <p:nvSpPr>
            <p:cNvPr id="14" name="Oval 157"/>
            <p:cNvSpPr>
              <a:spLocks noChangeArrowheads="1"/>
            </p:cNvSpPr>
            <p:nvPr/>
          </p:nvSpPr>
          <p:spPr bwMode="auto">
            <a:xfrm>
              <a:off x="2836863" y="4579938"/>
              <a:ext cx="785813" cy="7858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58"/>
            <p:cNvSpPr>
              <a:spLocks noEditPoints="1"/>
            </p:cNvSpPr>
            <p:nvPr/>
          </p:nvSpPr>
          <p:spPr bwMode="auto">
            <a:xfrm>
              <a:off x="2857500" y="4600575"/>
              <a:ext cx="742950" cy="742950"/>
            </a:xfrm>
            <a:custGeom>
              <a:avLst/>
              <a:gdLst>
                <a:gd name="T0" fmla="*/ 51 w 103"/>
                <a:gd name="T1" fmla="*/ 0 h 103"/>
                <a:gd name="T2" fmla="*/ 0 w 103"/>
                <a:gd name="T3" fmla="*/ 51 h 103"/>
                <a:gd name="T4" fmla="*/ 51 w 103"/>
                <a:gd name="T5" fmla="*/ 103 h 103"/>
                <a:gd name="T6" fmla="*/ 103 w 103"/>
                <a:gd name="T7" fmla="*/ 51 h 103"/>
                <a:gd name="T8" fmla="*/ 51 w 103"/>
                <a:gd name="T9" fmla="*/ 0 h 103"/>
                <a:gd name="T10" fmla="*/ 51 w 103"/>
                <a:gd name="T11" fmla="*/ 98 h 103"/>
                <a:gd name="T12" fmla="*/ 5 w 103"/>
                <a:gd name="T13" fmla="*/ 51 h 103"/>
                <a:gd name="T14" fmla="*/ 51 w 103"/>
                <a:gd name="T15" fmla="*/ 5 h 103"/>
                <a:gd name="T16" fmla="*/ 98 w 103"/>
                <a:gd name="T17" fmla="*/ 51 h 103"/>
                <a:gd name="T18" fmla="*/ 51 w 103"/>
                <a:gd name="T19" fmla="*/ 98 h 103"/>
                <a:gd name="T20" fmla="*/ 51 w 103"/>
                <a:gd name="T21" fmla="*/ 13 h 103"/>
                <a:gd name="T22" fmla="*/ 13 w 103"/>
                <a:gd name="T23" fmla="*/ 51 h 103"/>
                <a:gd name="T24" fmla="*/ 51 w 103"/>
                <a:gd name="T25" fmla="*/ 89 h 103"/>
                <a:gd name="T26" fmla="*/ 89 w 103"/>
                <a:gd name="T27" fmla="*/ 51 h 103"/>
                <a:gd name="T28" fmla="*/ 51 w 103"/>
                <a:gd name="T29" fmla="*/ 13 h 103"/>
                <a:gd name="T30" fmla="*/ 51 w 103"/>
                <a:gd name="T31" fmla="*/ 84 h 103"/>
                <a:gd name="T32" fmla="*/ 19 w 103"/>
                <a:gd name="T33" fmla="*/ 51 h 103"/>
                <a:gd name="T34" fmla="*/ 51 w 103"/>
                <a:gd name="T35" fmla="*/ 19 h 103"/>
                <a:gd name="T36" fmla="*/ 84 w 103"/>
                <a:gd name="T37" fmla="*/ 51 h 103"/>
                <a:gd name="T38" fmla="*/ 51 w 103"/>
                <a:gd name="T39" fmla="*/ 84 h 103"/>
                <a:gd name="T40" fmla="*/ 51 w 103"/>
                <a:gd name="T41" fmla="*/ 27 h 103"/>
                <a:gd name="T42" fmla="*/ 27 w 103"/>
                <a:gd name="T43" fmla="*/ 51 h 103"/>
                <a:gd name="T44" fmla="*/ 51 w 103"/>
                <a:gd name="T45" fmla="*/ 76 h 103"/>
                <a:gd name="T46" fmla="*/ 76 w 103"/>
                <a:gd name="T47" fmla="*/ 51 h 103"/>
                <a:gd name="T48" fmla="*/ 51 w 103"/>
                <a:gd name="T49" fmla="*/ 27 h 103"/>
                <a:gd name="T50" fmla="*/ 51 w 103"/>
                <a:gd name="T51" fmla="*/ 70 h 103"/>
                <a:gd name="T52" fmla="*/ 33 w 103"/>
                <a:gd name="T53" fmla="*/ 51 h 103"/>
                <a:gd name="T54" fmla="*/ 51 w 103"/>
                <a:gd name="T55" fmla="*/ 32 h 103"/>
                <a:gd name="T56" fmla="*/ 70 w 103"/>
                <a:gd name="T57" fmla="*/ 51 h 103"/>
                <a:gd name="T58" fmla="*/ 51 w 103"/>
                <a:gd name="T59" fmla="*/ 70 h 103"/>
                <a:gd name="T60" fmla="*/ 51 w 103"/>
                <a:gd name="T61" fmla="*/ 41 h 103"/>
                <a:gd name="T62" fmla="*/ 41 w 103"/>
                <a:gd name="T63" fmla="*/ 51 h 103"/>
                <a:gd name="T64" fmla="*/ 51 w 103"/>
                <a:gd name="T65" fmla="*/ 62 h 103"/>
                <a:gd name="T66" fmla="*/ 62 w 103"/>
                <a:gd name="T67" fmla="*/ 51 h 103"/>
                <a:gd name="T68" fmla="*/ 51 w 103"/>
                <a:gd name="T69" fmla="*/ 4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03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  <a:moveTo>
                    <a:pt x="51" y="98"/>
                  </a:moveTo>
                  <a:cubicBezTo>
                    <a:pt x="26" y="98"/>
                    <a:pt x="5" y="77"/>
                    <a:pt x="5" y="51"/>
                  </a:cubicBezTo>
                  <a:cubicBezTo>
                    <a:pt x="5" y="26"/>
                    <a:pt x="26" y="5"/>
                    <a:pt x="51" y="5"/>
                  </a:cubicBezTo>
                  <a:cubicBezTo>
                    <a:pt x="77" y="5"/>
                    <a:pt x="98" y="26"/>
                    <a:pt x="98" y="51"/>
                  </a:cubicBezTo>
                  <a:cubicBezTo>
                    <a:pt x="98" y="77"/>
                    <a:pt x="77" y="98"/>
                    <a:pt x="51" y="98"/>
                  </a:cubicBezTo>
                  <a:close/>
                  <a:moveTo>
                    <a:pt x="51" y="13"/>
                  </a:moveTo>
                  <a:cubicBezTo>
                    <a:pt x="30" y="13"/>
                    <a:pt x="13" y="30"/>
                    <a:pt x="13" y="51"/>
                  </a:cubicBezTo>
                  <a:cubicBezTo>
                    <a:pt x="13" y="72"/>
                    <a:pt x="30" y="89"/>
                    <a:pt x="51" y="89"/>
                  </a:cubicBezTo>
                  <a:cubicBezTo>
                    <a:pt x="72" y="89"/>
                    <a:pt x="89" y="72"/>
                    <a:pt x="89" y="51"/>
                  </a:cubicBezTo>
                  <a:cubicBezTo>
                    <a:pt x="89" y="30"/>
                    <a:pt x="72" y="13"/>
                    <a:pt x="51" y="13"/>
                  </a:cubicBezTo>
                  <a:close/>
                  <a:moveTo>
                    <a:pt x="51" y="84"/>
                  </a:moveTo>
                  <a:cubicBezTo>
                    <a:pt x="33" y="84"/>
                    <a:pt x="19" y="69"/>
                    <a:pt x="19" y="51"/>
                  </a:cubicBezTo>
                  <a:cubicBezTo>
                    <a:pt x="19" y="33"/>
                    <a:pt x="33" y="19"/>
                    <a:pt x="51" y="19"/>
                  </a:cubicBezTo>
                  <a:cubicBezTo>
                    <a:pt x="69" y="19"/>
                    <a:pt x="84" y="33"/>
                    <a:pt x="84" y="51"/>
                  </a:cubicBezTo>
                  <a:cubicBezTo>
                    <a:pt x="84" y="69"/>
                    <a:pt x="69" y="84"/>
                    <a:pt x="51" y="84"/>
                  </a:cubicBezTo>
                  <a:close/>
                  <a:moveTo>
                    <a:pt x="51" y="27"/>
                  </a:moveTo>
                  <a:cubicBezTo>
                    <a:pt x="38" y="27"/>
                    <a:pt x="27" y="38"/>
                    <a:pt x="27" y="51"/>
                  </a:cubicBezTo>
                  <a:cubicBezTo>
                    <a:pt x="27" y="65"/>
                    <a:pt x="38" y="76"/>
                    <a:pt x="51" y="76"/>
                  </a:cubicBezTo>
                  <a:cubicBezTo>
                    <a:pt x="65" y="76"/>
                    <a:pt x="76" y="65"/>
                    <a:pt x="76" y="51"/>
                  </a:cubicBezTo>
                  <a:cubicBezTo>
                    <a:pt x="76" y="38"/>
                    <a:pt x="65" y="27"/>
                    <a:pt x="51" y="27"/>
                  </a:cubicBezTo>
                  <a:close/>
                  <a:moveTo>
                    <a:pt x="51" y="70"/>
                  </a:moveTo>
                  <a:cubicBezTo>
                    <a:pt x="41" y="70"/>
                    <a:pt x="33" y="62"/>
                    <a:pt x="33" y="51"/>
                  </a:cubicBezTo>
                  <a:cubicBezTo>
                    <a:pt x="33" y="41"/>
                    <a:pt x="41" y="32"/>
                    <a:pt x="51" y="32"/>
                  </a:cubicBezTo>
                  <a:cubicBezTo>
                    <a:pt x="62" y="32"/>
                    <a:pt x="70" y="41"/>
                    <a:pt x="70" y="51"/>
                  </a:cubicBezTo>
                  <a:cubicBezTo>
                    <a:pt x="70" y="62"/>
                    <a:pt x="62" y="70"/>
                    <a:pt x="51" y="70"/>
                  </a:cubicBezTo>
                  <a:close/>
                  <a:moveTo>
                    <a:pt x="51" y="41"/>
                  </a:moveTo>
                  <a:cubicBezTo>
                    <a:pt x="45" y="41"/>
                    <a:pt x="41" y="45"/>
                    <a:pt x="41" y="51"/>
                  </a:cubicBezTo>
                  <a:cubicBezTo>
                    <a:pt x="41" y="57"/>
                    <a:pt x="45" y="62"/>
                    <a:pt x="51" y="62"/>
                  </a:cubicBezTo>
                  <a:cubicBezTo>
                    <a:pt x="57" y="62"/>
                    <a:pt x="62" y="57"/>
                    <a:pt x="62" y="51"/>
                  </a:cubicBezTo>
                  <a:cubicBezTo>
                    <a:pt x="62" y="45"/>
                    <a:pt x="57" y="41"/>
                    <a:pt x="51" y="41"/>
                  </a:cubicBez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9"/>
            <p:cNvSpPr/>
            <p:nvPr/>
          </p:nvSpPr>
          <p:spPr bwMode="auto">
            <a:xfrm>
              <a:off x="2822575" y="4631395"/>
              <a:ext cx="142875" cy="231775"/>
            </a:xfrm>
            <a:custGeom>
              <a:avLst/>
              <a:gdLst>
                <a:gd name="T0" fmla="*/ 81 w 90"/>
                <a:gd name="T1" fmla="*/ 146 h 146"/>
                <a:gd name="T2" fmla="*/ 0 w 90"/>
                <a:gd name="T3" fmla="*/ 60 h 146"/>
                <a:gd name="T4" fmla="*/ 4 w 90"/>
                <a:gd name="T5" fmla="*/ 0 h 146"/>
                <a:gd name="T6" fmla="*/ 90 w 90"/>
                <a:gd name="T7" fmla="*/ 82 h 146"/>
                <a:gd name="T8" fmla="*/ 81 w 90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81" y="146"/>
                  </a:moveTo>
                  <a:lnTo>
                    <a:pt x="0" y="60"/>
                  </a:lnTo>
                  <a:lnTo>
                    <a:pt x="4" y="0"/>
                  </a:lnTo>
                  <a:lnTo>
                    <a:pt x="90" y="82"/>
                  </a:lnTo>
                  <a:lnTo>
                    <a:pt x="81" y="146"/>
                  </a:ln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60"/>
            <p:cNvSpPr/>
            <p:nvPr/>
          </p:nvSpPr>
          <p:spPr bwMode="auto">
            <a:xfrm>
              <a:off x="2707482" y="4747282"/>
              <a:ext cx="230187" cy="142875"/>
            </a:xfrm>
            <a:custGeom>
              <a:avLst/>
              <a:gdLst>
                <a:gd name="T0" fmla="*/ 145 w 145"/>
                <a:gd name="T1" fmla="*/ 81 h 90"/>
                <a:gd name="T2" fmla="*/ 59 w 145"/>
                <a:gd name="T3" fmla="*/ 0 h 90"/>
                <a:gd name="T4" fmla="*/ 0 w 145"/>
                <a:gd name="T5" fmla="*/ 4 h 90"/>
                <a:gd name="T6" fmla="*/ 81 w 145"/>
                <a:gd name="T7" fmla="*/ 90 h 90"/>
                <a:gd name="T8" fmla="*/ 145 w 145"/>
                <a:gd name="T9" fmla="*/ 8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90">
                  <a:moveTo>
                    <a:pt x="145" y="81"/>
                  </a:moveTo>
                  <a:lnTo>
                    <a:pt x="59" y="0"/>
                  </a:lnTo>
                  <a:lnTo>
                    <a:pt x="0" y="4"/>
                  </a:lnTo>
                  <a:lnTo>
                    <a:pt x="81" y="90"/>
                  </a:lnTo>
                  <a:lnTo>
                    <a:pt x="145" y="81"/>
                  </a:ln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61"/>
            <p:cNvSpPr/>
            <p:nvPr/>
          </p:nvSpPr>
          <p:spPr bwMode="auto">
            <a:xfrm>
              <a:off x="2800350" y="4728725"/>
              <a:ext cx="439737" cy="439738"/>
            </a:xfrm>
            <a:custGeom>
              <a:avLst/>
              <a:gdLst>
                <a:gd name="T0" fmla="*/ 57 w 61"/>
                <a:gd name="T1" fmla="*/ 59 h 61"/>
                <a:gd name="T2" fmla="*/ 0 w 61"/>
                <a:gd name="T3" fmla="*/ 3 h 61"/>
                <a:gd name="T4" fmla="*/ 3 w 61"/>
                <a:gd name="T5" fmla="*/ 0 h 61"/>
                <a:gd name="T6" fmla="*/ 59 w 61"/>
                <a:gd name="T7" fmla="*/ 57 h 61"/>
                <a:gd name="T8" fmla="*/ 57 w 61"/>
                <a:gd name="T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7" y="59"/>
                  </a:moveTo>
                  <a:cubicBezTo>
                    <a:pt x="54" y="56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56" y="54"/>
                    <a:pt x="59" y="57"/>
                  </a:cubicBezTo>
                  <a:cubicBezTo>
                    <a:pt x="61" y="58"/>
                    <a:pt x="58" y="61"/>
                    <a:pt x="57" y="59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749922" y="3914027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2CBA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熟 悉：</a:t>
            </a:r>
            <a:endParaRPr lang="zh-CN" altLang="en-US" sz="2000" dirty="0">
              <a:solidFill>
                <a:srgbClr val="2CBAB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38204" y="4869160"/>
            <a:ext cx="611718" cy="556038"/>
            <a:chOff x="2704823" y="4579938"/>
            <a:chExt cx="917853" cy="785813"/>
          </a:xfrm>
        </p:grpSpPr>
        <p:sp>
          <p:nvSpPr>
            <p:cNvPr id="21" name="Oval 157"/>
            <p:cNvSpPr>
              <a:spLocks noChangeArrowheads="1"/>
            </p:cNvSpPr>
            <p:nvPr/>
          </p:nvSpPr>
          <p:spPr bwMode="auto">
            <a:xfrm>
              <a:off x="2836863" y="4579938"/>
              <a:ext cx="785813" cy="7858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58"/>
            <p:cNvSpPr>
              <a:spLocks noEditPoints="1"/>
            </p:cNvSpPr>
            <p:nvPr/>
          </p:nvSpPr>
          <p:spPr bwMode="auto">
            <a:xfrm>
              <a:off x="2857500" y="4600575"/>
              <a:ext cx="742950" cy="742950"/>
            </a:xfrm>
            <a:custGeom>
              <a:avLst/>
              <a:gdLst>
                <a:gd name="T0" fmla="*/ 51 w 103"/>
                <a:gd name="T1" fmla="*/ 0 h 103"/>
                <a:gd name="T2" fmla="*/ 0 w 103"/>
                <a:gd name="T3" fmla="*/ 51 h 103"/>
                <a:gd name="T4" fmla="*/ 51 w 103"/>
                <a:gd name="T5" fmla="*/ 103 h 103"/>
                <a:gd name="T6" fmla="*/ 103 w 103"/>
                <a:gd name="T7" fmla="*/ 51 h 103"/>
                <a:gd name="T8" fmla="*/ 51 w 103"/>
                <a:gd name="T9" fmla="*/ 0 h 103"/>
                <a:gd name="T10" fmla="*/ 51 w 103"/>
                <a:gd name="T11" fmla="*/ 98 h 103"/>
                <a:gd name="T12" fmla="*/ 5 w 103"/>
                <a:gd name="T13" fmla="*/ 51 h 103"/>
                <a:gd name="T14" fmla="*/ 51 w 103"/>
                <a:gd name="T15" fmla="*/ 5 h 103"/>
                <a:gd name="T16" fmla="*/ 98 w 103"/>
                <a:gd name="T17" fmla="*/ 51 h 103"/>
                <a:gd name="T18" fmla="*/ 51 w 103"/>
                <a:gd name="T19" fmla="*/ 98 h 103"/>
                <a:gd name="T20" fmla="*/ 51 w 103"/>
                <a:gd name="T21" fmla="*/ 13 h 103"/>
                <a:gd name="T22" fmla="*/ 13 w 103"/>
                <a:gd name="T23" fmla="*/ 51 h 103"/>
                <a:gd name="T24" fmla="*/ 51 w 103"/>
                <a:gd name="T25" fmla="*/ 89 h 103"/>
                <a:gd name="T26" fmla="*/ 89 w 103"/>
                <a:gd name="T27" fmla="*/ 51 h 103"/>
                <a:gd name="T28" fmla="*/ 51 w 103"/>
                <a:gd name="T29" fmla="*/ 13 h 103"/>
                <a:gd name="T30" fmla="*/ 51 w 103"/>
                <a:gd name="T31" fmla="*/ 84 h 103"/>
                <a:gd name="T32" fmla="*/ 19 w 103"/>
                <a:gd name="T33" fmla="*/ 51 h 103"/>
                <a:gd name="T34" fmla="*/ 51 w 103"/>
                <a:gd name="T35" fmla="*/ 19 h 103"/>
                <a:gd name="T36" fmla="*/ 84 w 103"/>
                <a:gd name="T37" fmla="*/ 51 h 103"/>
                <a:gd name="T38" fmla="*/ 51 w 103"/>
                <a:gd name="T39" fmla="*/ 84 h 103"/>
                <a:gd name="T40" fmla="*/ 51 w 103"/>
                <a:gd name="T41" fmla="*/ 27 h 103"/>
                <a:gd name="T42" fmla="*/ 27 w 103"/>
                <a:gd name="T43" fmla="*/ 51 h 103"/>
                <a:gd name="T44" fmla="*/ 51 w 103"/>
                <a:gd name="T45" fmla="*/ 76 h 103"/>
                <a:gd name="T46" fmla="*/ 76 w 103"/>
                <a:gd name="T47" fmla="*/ 51 h 103"/>
                <a:gd name="T48" fmla="*/ 51 w 103"/>
                <a:gd name="T49" fmla="*/ 27 h 103"/>
                <a:gd name="T50" fmla="*/ 51 w 103"/>
                <a:gd name="T51" fmla="*/ 70 h 103"/>
                <a:gd name="T52" fmla="*/ 33 w 103"/>
                <a:gd name="T53" fmla="*/ 51 h 103"/>
                <a:gd name="T54" fmla="*/ 51 w 103"/>
                <a:gd name="T55" fmla="*/ 32 h 103"/>
                <a:gd name="T56" fmla="*/ 70 w 103"/>
                <a:gd name="T57" fmla="*/ 51 h 103"/>
                <a:gd name="T58" fmla="*/ 51 w 103"/>
                <a:gd name="T59" fmla="*/ 70 h 103"/>
                <a:gd name="T60" fmla="*/ 51 w 103"/>
                <a:gd name="T61" fmla="*/ 41 h 103"/>
                <a:gd name="T62" fmla="*/ 41 w 103"/>
                <a:gd name="T63" fmla="*/ 51 h 103"/>
                <a:gd name="T64" fmla="*/ 51 w 103"/>
                <a:gd name="T65" fmla="*/ 62 h 103"/>
                <a:gd name="T66" fmla="*/ 62 w 103"/>
                <a:gd name="T67" fmla="*/ 51 h 103"/>
                <a:gd name="T68" fmla="*/ 51 w 103"/>
                <a:gd name="T69" fmla="*/ 4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03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  <a:moveTo>
                    <a:pt x="51" y="98"/>
                  </a:moveTo>
                  <a:cubicBezTo>
                    <a:pt x="26" y="98"/>
                    <a:pt x="5" y="77"/>
                    <a:pt x="5" y="51"/>
                  </a:cubicBezTo>
                  <a:cubicBezTo>
                    <a:pt x="5" y="26"/>
                    <a:pt x="26" y="5"/>
                    <a:pt x="51" y="5"/>
                  </a:cubicBezTo>
                  <a:cubicBezTo>
                    <a:pt x="77" y="5"/>
                    <a:pt x="98" y="26"/>
                    <a:pt x="98" y="51"/>
                  </a:cubicBezTo>
                  <a:cubicBezTo>
                    <a:pt x="98" y="77"/>
                    <a:pt x="77" y="98"/>
                    <a:pt x="51" y="98"/>
                  </a:cubicBezTo>
                  <a:close/>
                  <a:moveTo>
                    <a:pt x="51" y="13"/>
                  </a:moveTo>
                  <a:cubicBezTo>
                    <a:pt x="30" y="13"/>
                    <a:pt x="13" y="30"/>
                    <a:pt x="13" y="51"/>
                  </a:cubicBezTo>
                  <a:cubicBezTo>
                    <a:pt x="13" y="72"/>
                    <a:pt x="30" y="89"/>
                    <a:pt x="51" y="89"/>
                  </a:cubicBezTo>
                  <a:cubicBezTo>
                    <a:pt x="72" y="89"/>
                    <a:pt x="89" y="72"/>
                    <a:pt x="89" y="51"/>
                  </a:cubicBezTo>
                  <a:cubicBezTo>
                    <a:pt x="89" y="30"/>
                    <a:pt x="72" y="13"/>
                    <a:pt x="51" y="13"/>
                  </a:cubicBezTo>
                  <a:close/>
                  <a:moveTo>
                    <a:pt x="51" y="84"/>
                  </a:moveTo>
                  <a:cubicBezTo>
                    <a:pt x="33" y="84"/>
                    <a:pt x="19" y="69"/>
                    <a:pt x="19" y="51"/>
                  </a:cubicBezTo>
                  <a:cubicBezTo>
                    <a:pt x="19" y="33"/>
                    <a:pt x="33" y="19"/>
                    <a:pt x="51" y="19"/>
                  </a:cubicBezTo>
                  <a:cubicBezTo>
                    <a:pt x="69" y="19"/>
                    <a:pt x="84" y="33"/>
                    <a:pt x="84" y="51"/>
                  </a:cubicBezTo>
                  <a:cubicBezTo>
                    <a:pt x="84" y="69"/>
                    <a:pt x="69" y="84"/>
                    <a:pt x="51" y="84"/>
                  </a:cubicBezTo>
                  <a:close/>
                  <a:moveTo>
                    <a:pt x="51" y="27"/>
                  </a:moveTo>
                  <a:cubicBezTo>
                    <a:pt x="38" y="27"/>
                    <a:pt x="27" y="38"/>
                    <a:pt x="27" y="51"/>
                  </a:cubicBezTo>
                  <a:cubicBezTo>
                    <a:pt x="27" y="65"/>
                    <a:pt x="38" y="76"/>
                    <a:pt x="51" y="76"/>
                  </a:cubicBezTo>
                  <a:cubicBezTo>
                    <a:pt x="65" y="76"/>
                    <a:pt x="76" y="65"/>
                    <a:pt x="76" y="51"/>
                  </a:cubicBezTo>
                  <a:cubicBezTo>
                    <a:pt x="76" y="38"/>
                    <a:pt x="65" y="27"/>
                    <a:pt x="51" y="27"/>
                  </a:cubicBezTo>
                  <a:close/>
                  <a:moveTo>
                    <a:pt x="51" y="70"/>
                  </a:moveTo>
                  <a:cubicBezTo>
                    <a:pt x="41" y="70"/>
                    <a:pt x="33" y="62"/>
                    <a:pt x="33" y="51"/>
                  </a:cubicBezTo>
                  <a:cubicBezTo>
                    <a:pt x="33" y="41"/>
                    <a:pt x="41" y="32"/>
                    <a:pt x="51" y="32"/>
                  </a:cubicBezTo>
                  <a:cubicBezTo>
                    <a:pt x="62" y="32"/>
                    <a:pt x="70" y="41"/>
                    <a:pt x="70" y="51"/>
                  </a:cubicBezTo>
                  <a:cubicBezTo>
                    <a:pt x="70" y="62"/>
                    <a:pt x="62" y="70"/>
                    <a:pt x="51" y="70"/>
                  </a:cubicBezTo>
                  <a:close/>
                  <a:moveTo>
                    <a:pt x="51" y="41"/>
                  </a:moveTo>
                  <a:cubicBezTo>
                    <a:pt x="45" y="41"/>
                    <a:pt x="41" y="45"/>
                    <a:pt x="41" y="51"/>
                  </a:cubicBezTo>
                  <a:cubicBezTo>
                    <a:pt x="41" y="57"/>
                    <a:pt x="45" y="62"/>
                    <a:pt x="51" y="62"/>
                  </a:cubicBezTo>
                  <a:cubicBezTo>
                    <a:pt x="57" y="62"/>
                    <a:pt x="62" y="57"/>
                    <a:pt x="62" y="51"/>
                  </a:cubicBezTo>
                  <a:cubicBezTo>
                    <a:pt x="62" y="45"/>
                    <a:pt x="57" y="41"/>
                    <a:pt x="51" y="41"/>
                  </a:cubicBez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59"/>
            <p:cNvSpPr/>
            <p:nvPr/>
          </p:nvSpPr>
          <p:spPr bwMode="auto">
            <a:xfrm>
              <a:off x="2813516" y="4767011"/>
              <a:ext cx="142874" cy="231775"/>
            </a:xfrm>
            <a:custGeom>
              <a:avLst/>
              <a:gdLst>
                <a:gd name="T0" fmla="*/ 81 w 90"/>
                <a:gd name="T1" fmla="*/ 146 h 146"/>
                <a:gd name="T2" fmla="*/ 0 w 90"/>
                <a:gd name="T3" fmla="*/ 60 h 146"/>
                <a:gd name="T4" fmla="*/ 4 w 90"/>
                <a:gd name="T5" fmla="*/ 0 h 146"/>
                <a:gd name="T6" fmla="*/ 90 w 90"/>
                <a:gd name="T7" fmla="*/ 82 h 146"/>
                <a:gd name="T8" fmla="*/ 81 w 90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81" y="146"/>
                  </a:moveTo>
                  <a:lnTo>
                    <a:pt x="0" y="60"/>
                  </a:lnTo>
                  <a:lnTo>
                    <a:pt x="4" y="0"/>
                  </a:lnTo>
                  <a:lnTo>
                    <a:pt x="90" y="82"/>
                  </a:lnTo>
                  <a:lnTo>
                    <a:pt x="81" y="146"/>
                  </a:ln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60"/>
            <p:cNvSpPr/>
            <p:nvPr/>
          </p:nvSpPr>
          <p:spPr bwMode="auto">
            <a:xfrm>
              <a:off x="2704823" y="4882899"/>
              <a:ext cx="230187" cy="142875"/>
            </a:xfrm>
            <a:custGeom>
              <a:avLst/>
              <a:gdLst>
                <a:gd name="T0" fmla="*/ 145 w 145"/>
                <a:gd name="T1" fmla="*/ 81 h 90"/>
                <a:gd name="T2" fmla="*/ 59 w 145"/>
                <a:gd name="T3" fmla="*/ 0 h 90"/>
                <a:gd name="T4" fmla="*/ 0 w 145"/>
                <a:gd name="T5" fmla="*/ 4 h 90"/>
                <a:gd name="T6" fmla="*/ 81 w 145"/>
                <a:gd name="T7" fmla="*/ 90 h 90"/>
                <a:gd name="T8" fmla="*/ 145 w 145"/>
                <a:gd name="T9" fmla="*/ 8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90">
                  <a:moveTo>
                    <a:pt x="145" y="81"/>
                  </a:moveTo>
                  <a:lnTo>
                    <a:pt x="59" y="0"/>
                  </a:lnTo>
                  <a:lnTo>
                    <a:pt x="0" y="4"/>
                  </a:lnTo>
                  <a:lnTo>
                    <a:pt x="81" y="90"/>
                  </a:lnTo>
                  <a:lnTo>
                    <a:pt x="145" y="81"/>
                  </a:lnTo>
                  <a:close/>
                </a:path>
              </a:pathLst>
            </a:custGeom>
            <a:solidFill>
              <a:srgbClr val="E95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61"/>
            <p:cNvSpPr/>
            <p:nvPr/>
          </p:nvSpPr>
          <p:spPr bwMode="auto">
            <a:xfrm>
              <a:off x="2800350" y="4852550"/>
              <a:ext cx="439738" cy="439738"/>
            </a:xfrm>
            <a:custGeom>
              <a:avLst/>
              <a:gdLst>
                <a:gd name="T0" fmla="*/ 57 w 61"/>
                <a:gd name="T1" fmla="*/ 59 h 61"/>
                <a:gd name="T2" fmla="*/ 0 w 61"/>
                <a:gd name="T3" fmla="*/ 3 h 61"/>
                <a:gd name="T4" fmla="*/ 3 w 61"/>
                <a:gd name="T5" fmla="*/ 0 h 61"/>
                <a:gd name="T6" fmla="*/ 59 w 61"/>
                <a:gd name="T7" fmla="*/ 57 h 61"/>
                <a:gd name="T8" fmla="*/ 57 w 61"/>
                <a:gd name="T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7" y="59"/>
                  </a:moveTo>
                  <a:cubicBezTo>
                    <a:pt x="54" y="56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56" y="54"/>
                    <a:pt x="59" y="57"/>
                  </a:cubicBezTo>
                  <a:cubicBezTo>
                    <a:pt x="61" y="58"/>
                    <a:pt x="58" y="61"/>
                    <a:pt x="57" y="59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749922" y="5048341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了 解：</a:t>
            </a:r>
            <a:endParaRPr lang="zh-CN" altLang="en-US" sz="2000" dirty="0">
              <a:solidFill>
                <a:srgbClr val="FFC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971600" y="1116226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）操作方法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187624" y="1874629"/>
            <a:ext cx="7200800" cy="434990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ea typeface="微软雅黑" panose="020B0503020204020204" pitchFamily="34" charset="-122"/>
              </a:rPr>
              <a:t>）选好治疗所需的电极板和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衬垫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将</a:t>
            </a:r>
            <a:r>
              <a:rPr lang="zh-CN" altLang="zh-CN" sz="2000" dirty="0">
                <a:ea typeface="微软雅黑" panose="020B0503020204020204" pitchFamily="34" charset="-122"/>
              </a:rPr>
              <a:t>电极板放在衬垫上，或将电极板插入衬垫的布套内，使电极板的各边在衬垫各边之内约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1cm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将</a:t>
            </a:r>
            <a:r>
              <a:rPr lang="zh-CN" altLang="zh-CN" sz="2000" dirty="0">
                <a:ea typeface="微软雅黑" panose="020B0503020204020204" pitchFamily="34" charset="-122"/>
              </a:rPr>
              <a:t>电极板与和治疗仪输出导线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相接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</a:rPr>
              <a:t>2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取</a:t>
            </a:r>
            <a:r>
              <a:rPr lang="zh-CN" altLang="zh-CN" sz="2400" b="1" dirty="0">
                <a:ea typeface="微软雅黑" panose="020B0503020204020204" pitchFamily="34" charset="-122"/>
              </a:rPr>
              <a:t>舒适体位，暴露治疗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部位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检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查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皮</a:t>
            </a:r>
            <a:r>
              <a:rPr lang="zh-CN" altLang="zh-CN" sz="2000" dirty="0">
                <a:ea typeface="微软雅黑" panose="020B0503020204020204" pitchFamily="34" charset="-122"/>
              </a:rPr>
              <a:t>肤，应查看有无知觉障碍，有无皮肤抓伤、擦伤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如</a:t>
            </a:r>
            <a:r>
              <a:rPr lang="zh-CN" altLang="zh-CN" sz="2000" dirty="0">
                <a:ea typeface="微软雅黑" panose="020B0503020204020204" pitchFamily="34" charset="-122"/>
              </a:rPr>
              <a:t>有感觉迟钝或丧失，不可以在此处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治疗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如果</a:t>
            </a:r>
            <a:r>
              <a:rPr lang="zh-CN" altLang="zh-CN" sz="2000" dirty="0">
                <a:ea typeface="微软雅黑" panose="020B0503020204020204" pitchFamily="34" charset="-122"/>
              </a:rPr>
              <a:t>毛发过多，应剃去或用温水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浸湿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1043608" y="980728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）操作方法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054076" y="1651082"/>
            <a:ext cx="7406356" cy="398057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</a:rPr>
              <a:t>3</a:t>
            </a:r>
            <a:r>
              <a:rPr lang="zh-CN" altLang="zh-CN" sz="2400" b="1" dirty="0">
                <a:ea typeface="微软雅黑" panose="020B0503020204020204" pitchFamily="34" charset="-122"/>
              </a:rPr>
              <a:t>）放置衬垫，金属极板，盖胶布或塑料布，固定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电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极</a:t>
            </a:r>
            <a:endParaRPr lang="zh-CN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</a:rPr>
              <a:t>4</a:t>
            </a:r>
            <a:r>
              <a:rPr lang="zh-CN" altLang="zh-CN" sz="2400" b="1" dirty="0">
                <a:ea typeface="微软雅黑" panose="020B0503020204020204" pitchFamily="34" charset="-122"/>
              </a:rPr>
              <a:t>）检查治疗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仪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电流</a:t>
            </a:r>
            <a:r>
              <a:rPr lang="zh-CN" altLang="zh-CN" sz="2000" dirty="0">
                <a:ea typeface="微软雅黑" panose="020B0503020204020204" pitchFamily="34" charset="-122"/>
              </a:rPr>
              <a:t>分流器是否在所需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位置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输出</a:t>
            </a:r>
            <a:r>
              <a:rPr lang="zh-CN" altLang="zh-CN" sz="2000" dirty="0">
                <a:ea typeface="微软雅黑" panose="020B0503020204020204" pitchFamily="34" charset="-122"/>
              </a:rPr>
              <a:t>旋钮是否在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零位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导线</a:t>
            </a:r>
            <a:r>
              <a:rPr lang="zh-CN" altLang="zh-CN" sz="2000" dirty="0">
                <a:ea typeface="微软雅黑" panose="020B0503020204020204" pitchFamily="34" charset="-122"/>
              </a:rPr>
              <a:t>所接直流电疗仪的输出插口的极性以及电极衬垫的极性是否正确、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一致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分叉</a:t>
            </a:r>
            <a:r>
              <a:rPr lang="zh-CN" altLang="zh-CN" sz="2000" dirty="0">
                <a:ea typeface="微软雅黑" panose="020B0503020204020204" pitchFamily="34" charset="-122"/>
              </a:rPr>
              <a:t>导线所连的两个电极应为治疗所要求的同一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极性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然后</a:t>
            </a:r>
            <a:r>
              <a:rPr lang="zh-CN" altLang="zh-CN" sz="2000" dirty="0">
                <a:ea typeface="微软雅黑" panose="020B0503020204020204" pitchFamily="34" charset="-122"/>
              </a:rPr>
              <a:t>打开电源，使治疗仪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预热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971600" y="1188234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）操作方法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115616" y="2492896"/>
            <a:ext cx="7200800" cy="250324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</a:rPr>
              <a:t>5</a:t>
            </a:r>
            <a:r>
              <a:rPr lang="zh-CN" altLang="zh-CN" sz="2400" b="1" dirty="0"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开始治疗前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，</a:t>
            </a:r>
            <a:r>
              <a:rPr lang="zh-CN" altLang="zh-CN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病人</a:t>
            </a:r>
            <a:r>
              <a:rPr lang="zh-CN" altLang="zh-CN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交</a:t>
            </a:r>
            <a:r>
              <a:rPr lang="zh-CN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代治疗时应有的感觉</a:t>
            </a:r>
            <a:endParaRPr lang="en-US" altLang="zh-CN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均匀的针刺感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或轻微的紧束感、蚁走感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眼部治疗时可出现闪光感、色感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头部治疗时口腔内可出现金属味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等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971600" y="1116226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）操作方法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115616" y="2060848"/>
            <a:ext cx="7200800" cy="351891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a typeface="微软雅黑" panose="020B0503020204020204" pitchFamily="34" charset="-122"/>
              </a:rPr>
              <a:t>6</a:t>
            </a:r>
            <a:r>
              <a:rPr lang="zh-CN" altLang="zh-CN" sz="2800" b="1" dirty="0"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ea typeface="微软雅黑" panose="020B0503020204020204" pitchFamily="34" charset="-122"/>
              </a:rPr>
              <a:t>开始治疗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打开电源开关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以顺时针方向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缓慢旋转电位器，</a:t>
            </a:r>
            <a:r>
              <a:rPr lang="zh-CN" altLang="zh-CN" sz="2000" dirty="0">
                <a:ea typeface="微软雅黑" panose="020B0503020204020204" pitchFamily="34" charset="-122"/>
              </a:rPr>
              <a:t>调节电流，使电流表指针平稳上升，逐渐增大电流强度，一般先达到所需电流强度的</a:t>
            </a:r>
            <a:r>
              <a:rPr lang="en-US" altLang="zh-CN" sz="2000" dirty="0">
                <a:ea typeface="微软雅黑" panose="020B0503020204020204" pitchFamily="34" charset="-122"/>
              </a:rPr>
              <a:t>1/2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询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问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ea typeface="微软雅黑" panose="020B0503020204020204" pitchFamily="34" charset="-122"/>
              </a:rPr>
              <a:t>感觉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待电流稳定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感</a:t>
            </a:r>
            <a:r>
              <a:rPr lang="zh-CN" altLang="zh-CN" sz="2000" dirty="0">
                <a:ea typeface="微软雅黑" panose="020B0503020204020204" pitchFamily="34" charset="-122"/>
              </a:rPr>
              <a:t>觉明确，再增至所需电流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所达到的电流强度不要超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过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ea typeface="微软雅黑" panose="020B0503020204020204" pitchFamily="34" charset="-122"/>
              </a:rPr>
              <a:t>耐受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度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971600" y="1260242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）操作方法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187624" y="2276872"/>
            <a:ext cx="7200800" cy="259558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a typeface="微软雅黑" panose="020B0503020204020204" pitchFamily="34" charset="-122"/>
              </a:rPr>
              <a:t>7</a:t>
            </a:r>
            <a:r>
              <a:rPr lang="zh-CN" altLang="zh-CN" sz="2800" b="1" dirty="0">
                <a:ea typeface="微软雅黑" panose="020B0503020204020204" pitchFamily="34" charset="-122"/>
              </a:rPr>
              <a:t>）治疗完毕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缓慢向逆时针方向转动电位器</a:t>
            </a:r>
            <a:r>
              <a:rPr lang="zh-CN" altLang="zh-CN" sz="2000" dirty="0">
                <a:ea typeface="微软雅黑" panose="020B0503020204020204" pitchFamily="34" charset="-122"/>
              </a:rPr>
              <a:t>，将电流调降到零位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取下衬垫与电极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关闭电源开关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微软雅黑" panose="020B0503020204020204" pitchFamily="34" charset="-122"/>
              </a:rPr>
              <a:t>检查治疗部位皮肤有无异常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1043226" y="651991"/>
            <a:ext cx="6048672" cy="5937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2.3</a:t>
            </a:r>
            <a:r>
              <a:rPr lang="zh-CN" altLang="en-US" sz="32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注意事项</a:t>
            </a:r>
            <a:endParaRPr lang="zh-CN" altLang="en-US" sz="3200" b="1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900098" y="1196241"/>
            <a:ext cx="7200800" cy="555023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ea typeface="微软雅黑" panose="020B0503020204020204" pitchFamily="34" charset="-122"/>
              </a:rPr>
              <a:t>）使用治疗仪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前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检查</a:t>
            </a:r>
            <a:r>
              <a:rPr lang="zh-CN" altLang="zh-CN" sz="2000" dirty="0">
                <a:ea typeface="微软雅黑" panose="020B0503020204020204" pitchFamily="34" charset="-122"/>
              </a:rPr>
              <a:t>治疗仪的输出是否平稳、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正常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各</a:t>
            </a:r>
            <a:r>
              <a:rPr lang="zh-CN" altLang="zh-CN" sz="2000" dirty="0">
                <a:ea typeface="微软雅黑" panose="020B0503020204020204" pitchFamily="34" charset="-122"/>
              </a:rPr>
              <a:t>开关旋钮能否正常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工作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导线</a:t>
            </a:r>
            <a:r>
              <a:rPr lang="zh-CN" altLang="zh-CN" sz="2000" dirty="0">
                <a:ea typeface="微软雅黑" panose="020B0503020204020204" pitchFamily="34" charset="-122"/>
              </a:rPr>
              <a:t>、导线夹、电极是否完整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无损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导电橡胶</a:t>
            </a:r>
            <a:r>
              <a:rPr lang="zh-CN" altLang="zh-CN" sz="2000" dirty="0">
                <a:ea typeface="微软雅黑" panose="020B0503020204020204" pitchFamily="34" charset="-122"/>
              </a:rPr>
              <a:t>电极是否老化、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裂隙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治疗</a:t>
            </a:r>
            <a:r>
              <a:rPr lang="zh-CN" altLang="zh-CN" sz="2000" dirty="0">
                <a:ea typeface="微软雅黑" panose="020B0503020204020204" pitchFamily="34" charset="-122"/>
              </a:rPr>
              <a:t>仪的各部件均正常时方能用于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治疗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2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）铅板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与衬垫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使用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的铅板电极应予</a:t>
            </a: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碾平</a:t>
            </a:r>
            <a:endParaRPr lang="en-US" altLang="zh-CN" sz="20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衬垫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温度以不烫为</a:t>
            </a: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度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湿度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以拧不出水为</a:t>
            </a: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度</a:t>
            </a:r>
            <a:endParaRPr lang="en-US" altLang="zh-CN" sz="20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衬垫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有电极套时，应将衬垫的一面贴在皮肤上，严防放反，</a:t>
            </a:r>
            <a:r>
              <a:rPr lang="zh-CN" altLang="zh-CN" sz="2000" dirty="0">
                <a:ea typeface="微软雅黑" panose="020B0503020204020204" pitchFamily="34" charset="-122"/>
              </a:rPr>
              <a:t>而使电极板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与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皮</a:t>
            </a:r>
            <a:r>
              <a:rPr lang="zh-CN" altLang="zh-CN" sz="2000" dirty="0">
                <a:ea typeface="微软雅黑" panose="020B0503020204020204" pitchFamily="34" charset="-122"/>
              </a:rPr>
              <a:t>肤之间只隔一层单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布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1115616" y="980728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2.3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注意事项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115616" y="1772816"/>
            <a:ext cx="7200800" cy="462690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ea typeface="微软雅黑" panose="020B0503020204020204" pitchFamily="34" charset="-122"/>
              </a:rPr>
              <a:t>3</a:t>
            </a:r>
            <a:r>
              <a:rPr lang="zh-CN" altLang="zh-CN" sz="2400" b="1" dirty="0">
                <a:ea typeface="微软雅黑" panose="020B0503020204020204" pitchFamily="34" charset="-122"/>
              </a:rPr>
              <a:t>）治疗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前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去除</a:t>
            </a:r>
            <a:r>
              <a:rPr lang="zh-CN" altLang="zh-CN" sz="2000" dirty="0">
                <a:ea typeface="微软雅黑" panose="020B0503020204020204" pitchFamily="34" charset="-122"/>
              </a:rPr>
              <a:t>治疗部位及其附近的金属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物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皮肤小破损处贴以胶布或垫上绝缘布</a:t>
            </a: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，防止烧伤</a:t>
            </a:r>
            <a:endParaRPr lang="zh-CN" altLang="zh-CN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治疗凹凸不平</a:t>
            </a:r>
            <a:r>
              <a:rPr lang="zh-CN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的部位</a:t>
            </a:r>
            <a:r>
              <a:rPr lang="zh-CN" altLang="zh-CN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时</a:t>
            </a:r>
            <a:endParaRPr lang="en-US" altLang="zh-CN" sz="2400" b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ea typeface="微软雅黑" panose="020B0503020204020204" pitchFamily="34" charset="-122"/>
              </a:rPr>
              <a:t>应</a:t>
            </a:r>
            <a:r>
              <a:rPr lang="zh-CN" altLang="zh-CN" sz="2000" dirty="0">
                <a:ea typeface="微软雅黑" panose="020B0503020204020204" pitchFamily="34" charset="-122"/>
              </a:rPr>
              <a:t>注意使衬垫均匀紧贴皮肤，使通电时电流得以均匀作用于皮肤，防止电流集中于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某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一处</a:t>
            </a:r>
            <a:endParaRPr lang="zh-CN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zh-CN" sz="24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ea typeface="微软雅黑" panose="020B0503020204020204" pitchFamily="34" charset="-122"/>
              </a:rPr>
              <a:t>5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绝缘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导线</a:t>
            </a:r>
            <a:r>
              <a:rPr lang="zh-CN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夹下必须垫以绝缘布，电极插头必须紧紧插入电极的导线插口</a:t>
            </a:r>
            <a:r>
              <a:rPr lang="zh-CN" altLang="zh-CN" sz="2000" dirty="0">
                <a:ea typeface="微软雅黑" panose="020B0503020204020204" pitchFamily="34" charset="-122"/>
              </a:rPr>
              <a:t>，切勿使导线夹和导线的金属裸露部分直接接触</a:t>
            </a:r>
            <a:r>
              <a:rPr lang="zh-CN" altLang="zh-CN" sz="2000" dirty="0" smtClean="0">
                <a:ea typeface="微软雅黑" panose="020B0503020204020204" pitchFamily="34" charset="-122"/>
              </a:rPr>
              <a:t>皮肤</a:t>
            </a:r>
            <a:endParaRPr lang="zh-CN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1115616" y="620688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2.3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注意事项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043608" y="1196752"/>
            <a:ext cx="7200800" cy="56425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zh-CN" sz="24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ea typeface="微软雅黑" panose="020B0503020204020204" pitchFamily="34" charset="-122"/>
              </a:rPr>
              <a:t>6</a:t>
            </a:r>
            <a:r>
              <a:rPr lang="zh-CN" altLang="zh-CN" sz="2400" b="1" dirty="0">
                <a:ea typeface="微软雅黑" panose="020B0503020204020204" pitchFamily="34" charset="-122"/>
              </a:rPr>
              <a:t>）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在治疗</a:t>
            </a:r>
            <a:r>
              <a:rPr lang="zh-CN" altLang="zh-CN" sz="2400" b="1" dirty="0">
                <a:ea typeface="微软雅黑" panose="020B0503020204020204" pitchFamily="34" charset="-122"/>
              </a:rPr>
              <a:t>过程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中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操作</a:t>
            </a:r>
            <a:r>
              <a:rPr lang="zh-CN" altLang="zh-CN" sz="2400" dirty="0">
                <a:ea typeface="微软雅黑" panose="020B0503020204020204" pitchFamily="34" charset="-122"/>
              </a:rPr>
              <a:t>者应经常检查电流表的指针是否平稳，是否在所调节的电流强度读数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上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微软雅黑" panose="020B0503020204020204" pitchFamily="34" charset="-122"/>
              </a:rPr>
              <a:t>操作者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注意</a:t>
            </a:r>
            <a:r>
              <a:rPr lang="zh-CN" altLang="zh-CN" sz="2400" dirty="0">
                <a:ea typeface="微软雅黑" panose="020B0503020204020204" pitchFamily="34" charset="-122"/>
              </a:rPr>
              <a:t>观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察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ea typeface="微软雅黑" panose="020B0503020204020204" pitchFamily="34" charset="-122"/>
              </a:rPr>
              <a:t>反应，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如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感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觉电极下有局限性疼痛或烧灼感，应立即调节电流至零位，中断治疗，检查电极板是否有滑脱、导线夹直接接触皮肤，局部皮肤有否烧伤等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情况</a:t>
            </a:r>
            <a:endParaRPr lang="zh-CN" altLang="zh-CN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不得</a:t>
            </a:r>
            <a:r>
              <a:rPr lang="zh-CN" altLang="zh-CN" sz="2400" dirty="0">
                <a:ea typeface="微软雅黑" panose="020B0503020204020204" pitchFamily="34" charset="-122"/>
              </a:rPr>
              <a:t>任意挪动体位，以免电极衬垫位置移动、电极脱落。不得触摸治疗仪或接地的金属物，避免发生短路或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触电</a:t>
            </a:r>
            <a:endParaRPr lang="zh-CN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1115616" y="836712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2.3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注意事项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971600" y="1628800"/>
            <a:ext cx="7200800" cy="508857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zh-CN" sz="24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7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ea typeface="微软雅黑" panose="020B0503020204020204" pitchFamily="34" charset="-122"/>
              </a:rPr>
              <a:t>治疗</a:t>
            </a:r>
            <a:r>
              <a:rPr lang="zh-CN" altLang="zh-CN" sz="2400" b="1" dirty="0" smtClean="0">
                <a:ea typeface="微软雅黑" panose="020B0503020204020204" pitchFamily="34" charset="-122"/>
              </a:rPr>
              <a:t>结束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应</a:t>
            </a:r>
            <a:r>
              <a:rPr lang="zh-CN" altLang="zh-CN" sz="2400" dirty="0">
                <a:ea typeface="微软雅黑" panose="020B0503020204020204" pitchFamily="34" charset="-122"/>
              </a:rPr>
              <a:t>先调节电流至零位，关闭电源，才能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从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身</a:t>
            </a:r>
            <a:r>
              <a:rPr lang="zh-CN" altLang="zh-CN" sz="2400" dirty="0">
                <a:ea typeface="微软雅黑" panose="020B0503020204020204" pitchFamily="34" charset="-122"/>
              </a:rPr>
              <a:t>上取下电极和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衬垫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告诉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不</a:t>
            </a:r>
            <a:r>
              <a:rPr lang="zh-CN" altLang="zh-CN" sz="2400" dirty="0">
                <a:ea typeface="微软雅黑" panose="020B0503020204020204" pitchFamily="34" charset="-122"/>
              </a:rPr>
              <a:t>要搔抓治疗部位皮肤，如局部出现明显充血，刺痒或小丘疹等反应时，应在局部外涂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甘油乙醇（成分：甘油与水以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︰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的比例，加乙醇适量）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治疗</a:t>
            </a:r>
            <a:r>
              <a:rPr lang="zh-CN" altLang="zh-CN" sz="2400" dirty="0">
                <a:ea typeface="微软雅黑" panose="020B0503020204020204" pitchFamily="34" charset="-122"/>
              </a:rPr>
              <a:t>使用过的衬垫，必须彻底冲洗干净，煮沸消毒，整平后在阴凉处晾干备用。电极板用肥皂水刷洗，去除电极表面的污垢与电解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产物</a:t>
            </a:r>
            <a:endParaRPr lang="zh-CN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899592" y="1988840"/>
            <a:ext cx="7920880" cy="296491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适应证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神经科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偏头痛</a:t>
            </a:r>
            <a:r>
              <a:rPr lang="zh-CN" altLang="zh-CN" sz="2400" dirty="0">
                <a:ea typeface="微软雅黑" panose="020B0503020204020204" pitchFamily="34" charset="-122"/>
              </a:rPr>
              <a:t>、三叉神经痛、坐骨神经痛、神经衰弱、癔症、自主神经失调、末梢神经炎、面神经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麻痹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内科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慢性</a:t>
            </a:r>
            <a:r>
              <a:rPr lang="zh-CN" altLang="zh-CN" sz="2400" dirty="0">
                <a:ea typeface="微软雅黑" panose="020B0503020204020204" pitchFamily="34" charset="-122"/>
              </a:rPr>
              <a:t>胃炎、胃肠痉挛、高血压、关节炎、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关节痛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外科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淋巴结炎</a:t>
            </a:r>
            <a:r>
              <a:rPr lang="zh-CN" altLang="zh-CN" sz="2400" dirty="0">
                <a:ea typeface="微软雅黑" panose="020B0503020204020204" pitchFamily="34" charset="-122"/>
              </a:rPr>
              <a:t>、淋巴管炎、慢性乳腺炎、术后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粘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连</a:t>
            </a:r>
            <a:endParaRPr lang="zh-CN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105"/>
          <p:cNvSpPr/>
          <p:nvPr/>
        </p:nvSpPr>
        <p:spPr>
          <a:xfrm>
            <a:off x="1115616" y="1116226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临床应用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695" y="2882454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直流电疗法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1115616" y="1988840"/>
            <a:ext cx="7200800" cy="296491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适应证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妇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产</a:t>
            </a:r>
            <a:r>
              <a:rPr lang="zh-CN" altLang="zh-CN" sz="2400" dirty="0">
                <a:ea typeface="微软雅黑" panose="020B0503020204020204" pitchFamily="34" charset="-122"/>
              </a:rPr>
              <a:t>　闭经、功能性子宫出血、慢性附件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炎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五官科</a:t>
            </a:r>
            <a:r>
              <a:rPr lang="zh-CN" altLang="zh-CN" sz="2400" dirty="0">
                <a:ea typeface="微软雅黑" panose="020B0503020204020204" pitchFamily="34" charset="-122"/>
              </a:rPr>
              <a:t>　角膜炎、结膜炎、鼻炎、慢性扁桃体炎、牙周炎、卡他性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中耳炎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微软雅黑" panose="020B0503020204020204" pitchFamily="34" charset="-122"/>
              </a:rPr>
              <a:t>皮肤科</a:t>
            </a:r>
            <a:r>
              <a:rPr lang="zh-CN" altLang="zh-CN" sz="2400" dirty="0">
                <a:ea typeface="微软雅黑" panose="020B0503020204020204" pitchFamily="34" charset="-122"/>
              </a:rPr>
              <a:t>　皮肤溃疡、硬皮病、皮肤</a:t>
            </a:r>
            <a:r>
              <a:rPr lang="zh-CN" altLang="zh-CN" sz="2400" dirty="0" smtClean="0">
                <a:ea typeface="微软雅黑" panose="020B0503020204020204" pitchFamily="34" charset="-122"/>
              </a:rPr>
              <a:t>瘢痕</a:t>
            </a:r>
            <a:endParaRPr lang="zh-CN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105"/>
          <p:cNvSpPr/>
          <p:nvPr/>
        </p:nvSpPr>
        <p:spPr>
          <a:xfrm>
            <a:off x="1115616" y="1116226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临床应用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"/>
          <p:cNvSpPr/>
          <p:nvPr/>
        </p:nvSpPr>
        <p:spPr>
          <a:xfrm>
            <a:off x="1115616" y="2276872"/>
            <a:ext cx="7200800" cy="241091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禁忌证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恶性血液系统的疾病、恶性肿瘤、急性湿疹以及对直流电不能耐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皮肤感觉障碍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治疗时要慎重，避免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烧伤</a:t>
            </a:r>
            <a:endParaRPr lang="zh-CN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105"/>
          <p:cNvSpPr/>
          <p:nvPr/>
        </p:nvSpPr>
        <p:spPr>
          <a:xfrm>
            <a:off x="1115616" y="1116226"/>
            <a:ext cx="6048672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2.4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临床应用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41277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、直流电离子导入疗法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202979"/>
            <a:ext cx="20826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治疗作用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仪器设备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治疗方法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临床应用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683260" y="1390332"/>
            <a:ext cx="7200900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相关知识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683568" y="2418656"/>
            <a:ext cx="7200800" cy="1579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lvl="0" indent="-342900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直流电离子导入的原理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药物导入人体的途径、分布、深度、数量和极性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1115616" y="1558147"/>
            <a:ext cx="6048672" cy="5334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28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1.1</a:t>
            </a:r>
            <a:r>
              <a:rPr lang="en-US" altLang="zh-CN" sz="2800" b="1" dirty="0" smtClean="0">
                <a:solidFill>
                  <a:schemeClr val="tx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直流电离子导入的原理</a:t>
            </a:r>
            <a:endParaRPr sz="28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1115616" y="2191529"/>
            <a:ext cx="7200800" cy="26879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lvl="0" indent="-342900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直流电离子导入主要是根据同性电荷相斥，异性电荷相吸原理，通过直流电能将药物离子经皮肤导入人体。　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作用特点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4178404"/>
            <a:ext cx="5526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直流电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能将药物离子经完整皮肤导入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体内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直流电导入体内的药物保持原有的药理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性质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阳离子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只能从阳极导入，阴离子只能从阴极导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入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/>
          <p:nvPr/>
        </p:nvSpPr>
        <p:spPr>
          <a:xfrm>
            <a:off x="683260" y="1237983"/>
            <a:ext cx="8460740" cy="5334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2800" b="1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1.2</a:t>
            </a:r>
            <a:r>
              <a:rPr lang="en-US" altLang="zh-CN" sz="2800" b="1" dirty="0" smtClean="0">
                <a:solidFill>
                  <a:schemeClr val="tx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药物导入人体的途径、分布、深度、数量和极性</a:t>
            </a:r>
            <a:endParaRPr sz="28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Shape 103"/>
          <p:cNvSpPr/>
          <p:nvPr/>
        </p:nvSpPr>
        <p:spPr>
          <a:xfrm>
            <a:off x="540058" y="1700763"/>
            <a:ext cx="7200800" cy="40113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/>
          <a:p>
            <a:pPr marL="342900" lvl="0" indent="-342900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药物导入人体的途径及深度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  <a:buClr>
                <a:srgbClr val="FF0000"/>
              </a:buClr>
              <a:defRPr sz="1800"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 algn="l">
              <a:lnSpc>
                <a:spcPct val="2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药物离子导入的数量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  <a:spcBef>
                <a:spcPts val="1200"/>
              </a:spcBef>
              <a:buClr>
                <a:srgbClr val="FF0000"/>
              </a:buClr>
              <a:defRPr sz="1800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0" indent="-342900" algn="l">
              <a:lnSpc>
                <a:spcPct val="2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药物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离子导入的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极性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26601"/>
            <a:ext cx="655272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直流电直接导入离子只达皮内，主要堆积在表皮内形成“离子堆”，以后通过渗透作用逐渐进入淋巴和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血液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4221088"/>
            <a:ext cx="552636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与很多因素有关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导入的药物为衬垫中药物总量的2％～10％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608" y="5818038"/>
            <a:ext cx="552636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金属、生物碱带正电荷从阳极导入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非金属、酸根带负电荷从阴极导入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002532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C00000"/>
              </a:buClr>
              <a:buFont typeface="Wingdings" panose="05000000000000000000" pitchFamily="2" charset="2"/>
              <a:buChar char="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直流电和药物的综合性作用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792735"/>
            <a:ext cx="2492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直流电的作用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药物的作用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Clr>
                <a:srgbClr val="FF0000"/>
              </a:buClr>
              <a:buFont typeface="Wingdings 2" panose="05020102010507070707" pitchFamily="18" charset="2"/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306788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C00000"/>
              </a:buClr>
              <a:buFont typeface="Wingdings" panose="05000000000000000000" pitchFamily="2" charset="2"/>
              <a:buChar char="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神经反射作用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5100285"/>
            <a:ext cx="6552728" cy="1135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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通过感觉-自主神经节段反射机制而影响相应节段的内脏器官和血管的功能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1187524" y="1260242"/>
            <a:ext cx="7200900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200" b="1">
                <a:solidFill>
                  <a:srgbClr val="56A6A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3600" b="1" dirty="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治疗作用</a:t>
            </a:r>
            <a:endParaRPr sz="36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96752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986954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遵医嘱选择不同的药物配制成不同浓度的导入药液备用，药物必须新鲜、无污染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配浸药所用的滤纸、纱布、衬垫要注明阳极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（＋）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和阴极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（-）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310" y="2529171"/>
            <a:ext cx="465328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直流电离子导入治疗技术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294" y="126876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4.治疗方法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045" y="2074516"/>
            <a:ext cx="17235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衬垫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电水浴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 2" panose="05020102010507070707" pitchFamily="18" charset="2"/>
              <a:buChar char="ò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体腔法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72360" y="4082296"/>
            <a:ext cx="5080000" cy="2243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耳道药物离子导入法</a:t>
            </a:r>
            <a:endParaRPr lang="zh-CN" altLang="en-US" sz="2400" u="none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直肠前列腺离子导入法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阴道离子导入法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创面离子导入法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874" y="105273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临床应用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109639" cy="389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神经科：偏头痛、三叉神经痛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内科：慢性胃炎、胃肠痉挛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外科：颈椎病、肩关节周围炎、腰椎间盘突出症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妇产科：闭经、功能性子宫出血、慢性附件炎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五官科：玻璃体浑浊、视神经炎、角膜炎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皮肤科：皮肤慢性溃疡、硬皮病、皮肤瘢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849533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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直流电疗法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9524" y="2675972"/>
            <a:ext cx="4134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一、概述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二、单纯直流电疗法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三、直流电离子导入疗法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874" y="105273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临床应用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417415" cy="278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  <a:buClr>
                <a:srgbClr val="FF0000"/>
              </a:buClr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忌证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对拟导入的药物过敏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恶性血液系统的疾病、恶性肿瘤、急性湿疹以及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流电不能耐受者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对皮肤感觉障碍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治疗时要慎重，避免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烧伤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5695" y="1717675"/>
            <a:ext cx="244810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2085" y="2492896"/>
            <a:ext cx="7162363" cy="36471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</a:rPr>
              <a:t>禁用对导入药物过敏者，可能发生过敏的药物做过敏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试验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</a:rPr>
              <a:t>配制导入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药液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FF0000"/>
              </a:buClr>
            </a:pP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微软雅黑" panose="020B0503020204020204" pitchFamily="34" charset="-122"/>
              </a:rPr>
              <a:t>遵循</a:t>
            </a:r>
            <a:r>
              <a:rPr lang="zh-CN" altLang="en-US" sz="2400" dirty="0">
                <a:ea typeface="微软雅黑" panose="020B0503020204020204" pitchFamily="34" charset="-122"/>
              </a:rPr>
              <a:t>直流电疗法的注意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事项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4149080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ea typeface="微软雅黑" panose="020B0503020204020204" pitchFamily="34" charset="-122"/>
              </a:rPr>
              <a:t>溶剂一般多采用蒸馏水、无离子水、乙醇、葡萄糖等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ea typeface="微软雅黑" panose="020B0503020204020204" pitchFamily="34" charset="-122"/>
              </a:rPr>
              <a:t>药液应放在玻璃瓶内保存，避光的药液应放在棕色 的瓶内，瓶盖要盖严，导入的药液保存一般不超过1周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76860"/>
            <a:ext cx="7920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直流电疗法是应用最早的电疗法之一，用于治疗静脉血栓、慢性炎症、溃疡、骨折等有比较明确的疗效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849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一、概述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834496"/>
            <a:ext cx="3701654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生物物理与化学作用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生理作用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402485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Clr>
                <a:srgbClr val="C00000"/>
              </a:buClr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rPr>
              <a:t>生物物理与化学作用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214554"/>
            <a:ext cx="2892138" cy="335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理化作用基础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电解及电解产物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电泳与电渗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酸碱度改变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细胞膜通透性变化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组织兴奋性变化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6047" y="929640"/>
            <a:ext cx="52241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理化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作用基础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0018" y="1556792"/>
            <a:ext cx="7184390" cy="105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    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人体</a:t>
            </a:r>
            <a:r>
              <a:rPr lang="zh-CN" altLang="en-US" sz="2000" b="1" dirty="0">
                <a:ea typeface="微软雅黑" panose="020B0503020204020204" pitchFamily="34" charset="-122"/>
              </a:rPr>
              <a:t>是一个复杂的导体，不同组织的导电性不同，含水分越多的组织，其导电性越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好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864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06953" y="2780928"/>
            <a:ext cx="7181471" cy="3542898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优良导体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（脑脊液、淋巴液、胆汁、血液等）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良导体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、肌肉、脑、肾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不良导体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结缔组织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、皮肤、脂肪、骨组织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几乎完全不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皮肤，干的头发、指甲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2275840"/>
            <a:ext cx="6218555" cy="4157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1410" y="997890"/>
            <a:ext cx="5336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2电解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及电解产物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0214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直流电疗法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629145225"/>
  <p:tag name="MH_LIBRARY" val="GRAPHIC"/>
  <p:tag name="MH_TYPE" val="SubTitle"/>
  <p:tag name="MH_ORDER" val="3"/>
</p:tagLst>
</file>

<file path=ppt/tags/tag2.xml><?xml version="1.0" encoding="utf-8"?>
<p:tagLst xmlns:p="http://schemas.openxmlformats.org/presentationml/2006/main">
  <p:tag name="MH" val="20170629151754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70629152333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70629152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70629152333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70629153443"/>
  <p:tag name="MH_LIBRARY" val="GRAPHIC"/>
  <p:tag name="MH_TYPE" val="Desc"/>
  <p:tag name="MH_ORDER" val="1"/>
</p:tagLst>
</file>

<file path=ppt/tags/tag7.xml><?xml version="1.0" encoding="utf-8"?>
<p:tagLst xmlns:p="http://schemas.openxmlformats.org/presentationml/2006/main">
  <p:tag name="commondata" val="eyJoZGlkIjoiMzVkMDM4NjRlZjczNmVkYzkyZDUyOGU2Yjk1YzYyNjU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5091</Words>
  <Application>WPS 演示</Application>
  <PresentationFormat>全屏显示(4:3)</PresentationFormat>
  <Paragraphs>588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Agency FB</vt:lpstr>
      <vt:lpstr>Trebuchet MS</vt:lpstr>
      <vt:lpstr>Arial Unicode MS</vt:lpstr>
      <vt:lpstr>Helvetica</vt:lpstr>
      <vt:lpstr>Broadway</vt:lpstr>
      <vt:lpstr>Gabriola</vt:lpstr>
      <vt:lpstr>等线</vt:lpstr>
      <vt:lpstr>Calibri</vt:lpstr>
      <vt:lpstr>Arial Unicode MS</vt:lpstr>
      <vt:lpstr>Wingdings 2</vt:lpstr>
      <vt:lpstr>Wingdings</vt:lpstr>
      <vt:lpstr>1_Office 主题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wei</cp:lastModifiedBy>
  <cp:revision>95</cp:revision>
  <dcterms:created xsi:type="dcterms:W3CDTF">2017-02-07T07:29:00Z</dcterms:created>
  <dcterms:modified xsi:type="dcterms:W3CDTF">2023-09-24T07:04:56Z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4C0298FBBF30430E8F7A9751AC323467_12</vt:lpwstr>
  </property>
</Properties>
</file>