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88" r:id="rId3"/>
    <p:sldId id="301" r:id="rId4"/>
    <p:sldId id="302" r:id="rId5"/>
    <p:sldId id="294" r:id="rId6"/>
    <p:sldId id="269" r:id="rId7"/>
    <p:sldId id="268" r:id="rId8"/>
    <p:sldId id="270" r:id="rId9"/>
    <p:sldId id="306" r:id="rId10"/>
    <p:sldId id="289" r:id="rId11"/>
    <p:sldId id="295" r:id="rId12"/>
    <p:sldId id="264" r:id="rId13"/>
    <p:sldId id="307" r:id="rId14"/>
    <p:sldId id="296" r:id="rId15"/>
    <p:sldId id="297" r:id="rId16"/>
    <p:sldId id="272" r:id="rId17"/>
    <p:sldId id="292" r:id="rId18"/>
    <p:sldId id="308" r:id="rId19"/>
    <p:sldId id="309" r:id="rId20"/>
    <p:sldId id="313" r:id="rId21"/>
    <p:sldId id="310" r:id="rId22"/>
    <p:sldId id="303" r:id="rId23"/>
    <p:sldId id="304" r:id="rId24"/>
    <p:sldId id="305" r:id="rId25"/>
    <p:sldId id="299" r:id="rId26"/>
    <p:sldId id="311" r:id="rId27"/>
    <p:sldId id="312" r:id="rId28"/>
    <p:sldId id="281" r:id="rId29"/>
    <p:sldId id="298" r:id="rId30"/>
    <p:sldId id="290" r:id="rId31"/>
    <p:sldId id="286" r:id="rId32"/>
    <p:sldId id="282" r:id="rId33"/>
    <p:sldId id="300" r:id="rId3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4660"/>
  </p:normalViewPr>
  <p:slideViewPr>
    <p:cSldViewPr>
      <p:cViewPr>
        <p:scale>
          <a:sx n="89" d="100"/>
          <a:sy n="89" d="100"/>
        </p:scale>
        <p:origin x="-667" y="2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413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199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804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02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7708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614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535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536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568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488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806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5/17/2023</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992022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133600" y="381000"/>
            <a:ext cx="7924800" cy="2505814"/>
          </a:xfrm>
          <a:prstGeom prst="rect">
            <a:avLst/>
          </a:prstGeom>
        </p:spPr>
        <p:txBody>
          <a:bodyPr vert="horz" wrap="square" lIns="0" tIns="43180" rIns="0" bIns="0" rtlCol="0">
            <a:spAutoFit/>
          </a:bodyPr>
          <a:lstStyle/>
          <a:p>
            <a:pPr marL="12700" marR="5080" algn="ctr">
              <a:lnSpc>
                <a:spcPts val="6459"/>
              </a:lnSpc>
              <a:spcBef>
                <a:spcPts val="340"/>
              </a:spcBef>
            </a:pPr>
            <a:r>
              <a:rPr lang="en-US" sz="5400" spc="60" dirty="0" smtClean="0">
                <a:latin typeface="Cambria" pitchFamily="18" charset="0"/>
                <a:ea typeface="Cambria" pitchFamily="18" charset="0"/>
              </a:rPr>
              <a:t> </a:t>
            </a:r>
            <a:r>
              <a:rPr lang="en-US" sz="5400" spc="-25" dirty="0" smtClean="0">
                <a:latin typeface="Cambria" pitchFamily="18" charset="0"/>
                <a:ea typeface="Cambria" pitchFamily="18" charset="0"/>
              </a:rPr>
              <a:t>Cyber Bullying Detection </a:t>
            </a:r>
            <a:r>
              <a:rPr lang="en-US" sz="5400" spc="280" dirty="0" smtClean="0">
                <a:latin typeface="Cambria" pitchFamily="18" charset="0"/>
                <a:ea typeface="Cambria" pitchFamily="18" charset="0"/>
              </a:rPr>
              <a:t> </a:t>
            </a:r>
            <a:r>
              <a:rPr lang="en-US" sz="5400" spc="-40" dirty="0" smtClean="0">
                <a:latin typeface="Cambria" pitchFamily="18" charset="0"/>
                <a:ea typeface="Cambria" pitchFamily="18" charset="0"/>
              </a:rPr>
              <a:t>On </a:t>
            </a:r>
            <a:r>
              <a:rPr lang="en-US" sz="5400" spc="-1335" dirty="0" smtClean="0">
                <a:latin typeface="Cambria" pitchFamily="18" charset="0"/>
                <a:ea typeface="Cambria" pitchFamily="18" charset="0"/>
              </a:rPr>
              <a:t> </a:t>
            </a:r>
            <a:r>
              <a:rPr lang="en-US" sz="5400" spc="-15" dirty="0" smtClean="0">
                <a:latin typeface="Cambria" pitchFamily="18" charset="0"/>
                <a:ea typeface="Cambria" pitchFamily="18" charset="0"/>
              </a:rPr>
              <a:t>Social</a:t>
            </a:r>
            <a:r>
              <a:rPr lang="en-US" sz="5400" spc="65" dirty="0" smtClean="0">
                <a:latin typeface="Cambria" pitchFamily="18" charset="0"/>
                <a:ea typeface="Cambria" pitchFamily="18" charset="0"/>
              </a:rPr>
              <a:t> </a:t>
            </a:r>
            <a:r>
              <a:rPr lang="en-US" sz="5400" spc="-15" dirty="0" smtClean="0">
                <a:latin typeface="Cambria" pitchFamily="18" charset="0"/>
                <a:ea typeface="Cambria" pitchFamily="18" charset="0"/>
              </a:rPr>
              <a:t>Media</a:t>
            </a:r>
            <a:r>
              <a:rPr lang="en-US" sz="5400" spc="65" dirty="0" smtClean="0">
                <a:latin typeface="Cambria" pitchFamily="18" charset="0"/>
                <a:ea typeface="Cambria" pitchFamily="18" charset="0"/>
              </a:rPr>
              <a:t> </a:t>
            </a:r>
            <a:r>
              <a:rPr lang="en-US" sz="5400" dirty="0" smtClean="0">
                <a:latin typeface="Cambria" pitchFamily="18" charset="0"/>
                <a:ea typeface="Cambria" pitchFamily="18" charset="0"/>
              </a:rPr>
              <a:t>Using</a:t>
            </a:r>
            <a:br>
              <a:rPr lang="en-US" sz="5400" dirty="0" smtClean="0">
                <a:latin typeface="Cambria" pitchFamily="18" charset="0"/>
                <a:ea typeface="Cambria" pitchFamily="18" charset="0"/>
              </a:rPr>
            </a:br>
            <a:r>
              <a:rPr lang="en-US" sz="5400" dirty="0" smtClean="0">
                <a:latin typeface="Cambria" pitchFamily="18" charset="0"/>
                <a:ea typeface="Cambria" pitchFamily="18" charset="0"/>
              </a:rPr>
              <a:t>Machine</a:t>
            </a:r>
            <a:r>
              <a:rPr lang="en-US" sz="5400" spc="-30" dirty="0" smtClean="0">
                <a:latin typeface="Cambria" pitchFamily="18" charset="0"/>
                <a:ea typeface="Cambria" pitchFamily="18" charset="0"/>
              </a:rPr>
              <a:t> </a:t>
            </a:r>
            <a:r>
              <a:rPr lang="en-US" sz="5400" spc="-10" dirty="0" smtClean="0">
                <a:latin typeface="Cambria" pitchFamily="18" charset="0"/>
                <a:ea typeface="Cambria" pitchFamily="18" charset="0"/>
              </a:rPr>
              <a:t>Learning</a:t>
            </a:r>
            <a:endParaRPr lang="en-US" sz="5400" dirty="0">
              <a:latin typeface="Cambria" pitchFamily="18" charset="0"/>
              <a:ea typeface="Cambria" pitchFamily="18" charset="0"/>
            </a:endParaRPr>
          </a:p>
        </p:txBody>
      </p:sp>
      <p:pic>
        <p:nvPicPr>
          <p:cNvPr id="8" name="Picture 7" descr="download.png"/>
          <p:cNvPicPr>
            <a:picLocks noChangeAspect="1"/>
          </p:cNvPicPr>
          <p:nvPr/>
        </p:nvPicPr>
        <p:blipFill>
          <a:blip r:embed="rId2"/>
          <a:stretch>
            <a:fillRect/>
          </a:stretch>
        </p:blipFill>
        <p:spPr>
          <a:xfrm>
            <a:off x="381000" y="609600"/>
            <a:ext cx="1676400" cy="1371600"/>
          </a:xfrm>
          <a:prstGeom prst="rect">
            <a:avLst/>
          </a:prstGeom>
        </p:spPr>
      </p:pic>
      <p:pic>
        <p:nvPicPr>
          <p:cNvPr id="9" name="Picture 8" descr="download.jfif"/>
          <p:cNvPicPr>
            <a:picLocks noChangeAspect="1"/>
          </p:cNvPicPr>
          <p:nvPr/>
        </p:nvPicPr>
        <p:blipFill>
          <a:blip r:embed="rId3"/>
          <a:stretch>
            <a:fillRect/>
          </a:stretch>
        </p:blipFill>
        <p:spPr>
          <a:xfrm>
            <a:off x="10134600" y="685800"/>
            <a:ext cx="1600200" cy="1371600"/>
          </a:xfrm>
          <a:prstGeom prst="rect">
            <a:avLst/>
          </a:prstGeom>
        </p:spPr>
      </p:pic>
      <p:sp>
        <p:nvSpPr>
          <p:cNvPr id="11" name="TextBox 10"/>
          <p:cNvSpPr txBox="1"/>
          <p:nvPr/>
        </p:nvSpPr>
        <p:spPr>
          <a:xfrm>
            <a:off x="381000" y="3352804"/>
            <a:ext cx="6019800" cy="923330"/>
          </a:xfrm>
          <a:prstGeom prst="rect">
            <a:avLst/>
          </a:prstGeom>
          <a:noFill/>
        </p:spPr>
        <p:txBody>
          <a:bodyPr wrap="square" rtlCol="0">
            <a:spAutoFit/>
          </a:bodyPr>
          <a:lstStyle/>
          <a:p>
            <a:r>
              <a:rPr lang="en-US" dirty="0" smtClean="0">
                <a:latin typeface="Cambria" pitchFamily="18" charset="0"/>
                <a:ea typeface="Cambria" pitchFamily="18" charset="0"/>
              </a:rPr>
              <a:t>Guided  By:</a:t>
            </a:r>
          </a:p>
          <a:p>
            <a:r>
              <a:rPr lang="en-US" dirty="0" err="1" smtClean="0">
                <a:latin typeface="Cambria" pitchFamily="18" charset="0"/>
                <a:ea typeface="Cambria" pitchFamily="18" charset="0"/>
              </a:rPr>
              <a:t>Sugantha</a:t>
            </a:r>
            <a:r>
              <a:rPr lang="en-US" dirty="0" smtClean="0">
                <a:latin typeface="Cambria" pitchFamily="18" charset="0"/>
                <a:ea typeface="Cambria" pitchFamily="18" charset="0"/>
              </a:rPr>
              <a:t> </a:t>
            </a:r>
            <a:r>
              <a:rPr lang="en-US" dirty="0" err="1" smtClean="0">
                <a:latin typeface="Cambria" pitchFamily="18" charset="0"/>
                <a:ea typeface="Cambria" pitchFamily="18" charset="0"/>
              </a:rPr>
              <a:t>Lakshmi.R</a:t>
            </a:r>
            <a:r>
              <a:rPr lang="en-US" dirty="0" smtClean="0">
                <a:latin typeface="Cambria" pitchFamily="18" charset="0"/>
                <a:ea typeface="Cambria" pitchFamily="18" charset="0"/>
              </a:rPr>
              <a:t>  AP/CSE ,</a:t>
            </a:r>
          </a:p>
          <a:p>
            <a:r>
              <a:rPr lang="en-US" dirty="0" smtClean="0">
                <a:latin typeface="Cambria" pitchFamily="18" charset="0"/>
                <a:ea typeface="Cambria" pitchFamily="18" charset="0"/>
              </a:rPr>
              <a:t>Kings College Of Engineering.</a:t>
            </a:r>
          </a:p>
        </p:txBody>
      </p:sp>
      <p:sp>
        <p:nvSpPr>
          <p:cNvPr id="12" name="TextBox 11"/>
          <p:cNvSpPr txBox="1"/>
          <p:nvPr/>
        </p:nvSpPr>
        <p:spPr>
          <a:xfrm>
            <a:off x="5562600" y="3657600"/>
            <a:ext cx="6019800" cy="1938992"/>
          </a:xfrm>
          <a:prstGeom prst="rect">
            <a:avLst/>
          </a:prstGeom>
          <a:noFill/>
        </p:spPr>
        <p:txBody>
          <a:bodyPr wrap="square" rtlCol="0">
            <a:spAutoFit/>
          </a:bodyPr>
          <a:lstStyle/>
          <a:p>
            <a:pPr algn="ctr"/>
            <a:r>
              <a:rPr lang="en-US" sz="2000" dirty="0" smtClean="0">
                <a:latin typeface="Cambria" pitchFamily="18" charset="0"/>
                <a:ea typeface="Cambria" pitchFamily="18" charset="0"/>
              </a:rPr>
              <a:t> Team Members</a:t>
            </a:r>
          </a:p>
          <a:p>
            <a:pPr algn="ctr"/>
            <a:r>
              <a:rPr lang="en-US" sz="2000" dirty="0" err="1" smtClean="0">
                <a:latin typeface="Cambria" pitchFamily="18" charset="0"/>
                <a:ea typeface="Cambria" pitchFamily="18" charset="0"/>
              </a:rPr>
              <a:t>Bakiya</a:t>
            </a:r>
            <a:r>
              <a:rPr lang="en-US" sz="2000" dirty="0" smtClean="0">
                <a:latin typeface="Cambria" pitchFamily="18" charset="0"/>
                <a:ea typeface="Cambria" pitchFamily="18" charset="0"/>
              </a:rPr>
              <a:t> Lakshmi  A   821119104009</a:t>
            </a:r>
          </a:p>
          <a:p>
            <a:pPr algn="ctr"/>
            <a:r>
              <a:rPr lang="en-US" sz="2000" dirty="0" err="1" smtClean="0">
                <a:latin typeface="Cambria" pitchFamily="18" charset="0"/>
                <a:ea typeface="Cambria" pitchFamily="18" charset="0"/>
              </a:rPr>
              <a:t>Nandhini</a:t>
            </a:r>
            <a:r>
              <a:rPr lang="en-US" sz="2000" dirty="0" smtClean="0">
                <a:latin typeface="Cambria" pitchFamily="18" charset="0"/>
                <a:ea typeface="Cambria" pitchFamily="18" charset="0"/>
              </a:rPr>
              <a:t> J                  821119104029</a:t>
            </a:r>
          </a:p>
          <a:p>
            <a:pPr algn="ctr"/>
            <a:r>
              <a:rPr lang="en-US" sz="2000" dirty="0" err="1" smtClean="0">
                <a:latin typeface="Cambria" pitchFamily="18" charset="0"/>
                <a:ea typeface="Cambria" pitchFamily="18" charset="0"/>
              </a:rPr>
              <a:t>Suruthi</a:t>
            </a:r>
            <a:r>
              <a:rPr lang="en-US" sz="2000" dirty="0" smtClean="0">
                <a:latin typeface="Cambria" pitchFamily="18" charset="0"/>
                <a:ea typeface="Cambria" pitchFamily="18" charset="0"/>
              </a:rPr>
              <a:t> </a:t>
            </a:r>
            <a:r>
              <a:rPr lang="en-US" sz="2000" smtClean="0">
                <a:latin typeface="Cambria" pitchFamily="18" charset="0"/>
                <a:ea typeface="Cambria" pitchFamily="18" charset="0"/>
              </a:rPr>
              <a:t>S                     821119104501</a:t>
            </a:r>
            <a:endParaRPr lang="en-US" sz="2000" dirty="0" smtClean="0">
              <a:latin typeface="Cambria" pitchFamily="18" charset="0"/>
              <a:ea typeface="Cambria" pitchFamily="18" charset="0"/>
            </a:endParaRPr>
          </a:p>
          <a:p>
            <a:pPr algn="ctr"/>
            <a:r>
              <a:rPr lang="en-US" sz="2000" dirty="0">
                <a:latin typeface="Cambria" pitchFamily="18" charset="0"/>
                <a:ea typeface="Cambria" pitchFamily="18" charset="0"/>
              </a:rPr>
              <a:t> </a:t>
            </a:r>
            <a:r>
              <a:rPr lang="en-US" sz="2000" dirty="0" smtClean="0">
                <a:latin typeface="Cambria" pitchFamily="18" charset="0"/>
                <a:ea typeface="Cambria" pitchFamily="18" charset="0"/>
              </a:rPr>
              <a:t>                   </a:t>
            </a:r>
          </a:p>
          <a:p>
            <a:pPr algn="ctr"/>
            <a:r>
              <a:rPr lang="en-US" sz="2000" dirty="0">
                <a:latin typeface="Cambria" pitchFamily="18" charset="0"/>
                <a:ea typeface="Cambria" pitchFamily="18" charset="0"/>
              </a:rPr>
              <a:t> </a:t>
            </a:r>
            <a:r>
              <a:rPr lang="en-US" sz="2000" dirty="0" smtClean="0">
                <a:latin typeface="Cambria" pitchFamily="18" charset="0"/>
                <a:ea typeface="Cambria" pitchFamily="18" charset="0"/>
              </a:rPr>
              <a:t>                    </a:t>
            </a:r>
            <a:endParaRPr lang="en-US" sz="20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00851"/>
            <a:ext cx="10972800" cy="690574"/>
          </a:xfrm>
          <a:prstGeom prst="rect">
            <a:avLst/>
          </a:prstGeom>
        </p:spPr>
        <p:txBody>
          <a:bodyPr vert="horz" wrap="square" lIns="0" tIns="13335" rIns="0" bIns="0" rtlCol="0">
            <a:spAutoFit/>
          </a:bodyPr>
          <a:lstStyle/>
          <a:p>
            <a:pPr marL="12700">
              <a:lnSpc>
                <a:spcPct val="100000"/>
              </a:lnSpc>
              <a:spcBef>
                <a:spcPts val="105"/>
              </a:spcBef>
            </a:pPr>
            <a:r>
              <a:rPr spc="-20" dirty="0">
                <a:latin typeface="Cambria" pitchFamily="18" charset="0"/>
                <a:ea typeface="Cambria" pitchFamily="18" charset="0"/>
              </a:rPr>
              <a:t>EXSITING</a:t>
            </a:r>
            <a:r>
              <a:rPr spc="45" dirty="0">
                <a:latin typeface="Cambria" pitchFamily="18" charset="0"/>
                <a:ea typeface="Cambria" pitchFamily="18" charset="0"/>
              </a:rPr>
              <a:t> </a:t>
            </a:r>
            <a:r>
              <a:rPr dirty="0">
                <a:latin typeface="Cambria" pitchFamily="18" charset="0"/>
                <a:ea typeface="Cambria" pitchFamily="18" charset="0"/>
              </a:rPr>
              <a:t>SYSTEM</a:t>
            </a:r>
          </a:p>
        </p:txBody>
      </p:sp>
      <p:sp>
        <p:nvSpPr>
          <p:cNvPr id="4" name="Content Placeholder 3"/>
          <p:cNvSpPr>
            <a:spLocks noGrp="1"/>
          </p:cNvSpPr>
          <p:nvPr>
            <p:ph idx="1"/>
          </p:nvPr>
        </p:nvSpPr>
        <p:spPr/>
        <p:txBody>
          <a:bodyPr>
            <a:noAutofit/>
          </a:bodyPr>
          <a:lstStyle/>
          <a:p>
            <a:pPr marL="0" indent="0" algn="just">
              <a:buNone/>
            </a:pPr>
            <a:r>
              <a:rPr lang="en-US" sz="1800" dirty="0" smtClean="0">
                <a:latin typeface="Cambria" pitchFamily="18" charset="0"/>
                <a:ea typeface="Cambria" pitchFamily="18" charset="0"/>
              </a:rPr>
              <a:t>There are many existing systems in cyber bulling detection on social media and have a following issues:</a:t>
            </a:r>
          </a:p>
          <a:p>
            <a:pPr marL="0" indent="0" algn="just">
              <a:buNone/>
            </a:pPr>
            <a:endParaRPr lang="en-US" sz="1800" b="1" dirty="0" smtClean="0">
              <a:latin typeface="Cambria" pitchFamily="18" charset="0"/>
              <a:ea typeface="Cambria" pitchFamily="18" charset="0"/>
            </a:endParaRPr>
          </a:p>
          <a:p>
            <a:pPr algn="just">
              <a:buFont typeface="Wingdings" pitchFamily="2" charset="2"/>
              <a:buChar char="q"/>
            </a:pPr>
            <a:r>
              <a:rPr lang="en-US" sz="1800" b="1" dirty="0" smtClean="0">
                <a:latin typeface="Cambria" pitchFamily="18" charset="0"/>
                <a:ea typeface="Cambria" pitchFamily="18" charset="0"/>
              </a:rPr>
              <a:t>ACCURACY:</a:t>
            </a:r>
          </a:p>
          <a:p>
            <a:pPr marL="0" indent="0" algn="just">
              <a:buNone/>
            </a:pPr>
            <a:r>
              <a:rPr lang="en-US" sz="1800" b="1" dirty="0">
                <a:latin typeface="Cambria" pitchFamily="18" charset="0"/>
                <a:ea typeface="Cambria" pitchFamily="18" charset="0"/>
              </a:rPr>
              <a:t> </a:t>
            </a:r>
            <a:r>
              <a:rPr lang="en-US" sz="1800" b="1" dirty="0" smtClean="0">
                <a:latin typeface="Cambria" pitchFamily="18" charset="0"/>
                <a:ea typeface="Cambria" pitchFamily="18" charset="0"/>
              </a:rPr>
              <a:t>            </a:t>
            </a:r>
            <a:r>
              <a:rPr lang="en-US" sz="1800" dirty="0" smtClean="0">
                <a:latin typeface="Cambria" pitchFamily="18" charset="0"/>
                <a:ea typeface="Cambria" pitchFamily="18" charset="0"/>
              </a:rPr>
              <a:t>By using Naive Bays algorithm got 85% accuracy.</a:t>
            </a:r>
          </a:p>
          <a:p>
            <a:pPr marL="0" indent="0" algn="just">
              <a:buNone/>
            </a:pPr>
            <a:r>
              <a:rPr lang="en-US" sz="1800" dirty="0" smtClean="0">
                <a:latin typeface="Cambria" pitchFamily="18" charset="0"/>
                <a:ea typeface="Cambria" pitchFamily="18" charset="0"/>
              </a:rPr>
              <a:t>             By using SVM algorithm got 85 to 90% accuracy.</a:t>
            </a:r>
          </a:p>
          <a:p>
            <a:pPr marL="0" indent="0" algn="just">
              <a:buNone/>
            </a:pPr>
            <a:r>
              <a:rPr lang="en-US" sz="1800" dirty="0" smtClean="0">
                <a:latin typeface="Cambria" pitchFamily="18" charset="0"/>
                <a:ea typeface="Cambria" pitchFamily="18" charset="0"/>
              </a:rPr>
              <a:t>             Accuracy depends on dataset.</a:t>
            </a:r>
          </a:p>
          <a:p>
            <a:pPr algn="just">
              <a:buFont typeface="Wingdings" pitchFamily="2" charset="2"/>
              <a:buChar char="q"/>
            </a:pPr>
            <a:r>
              <a:rPr lang="en-US" sz="1800" b="1" dirty="0" smtClean="0">
                <a:latin typeface="Cambria" pitchFamily="18" charset="0"/>
                <a:ea typeface="Cambria" pitchFamily="18" charset="0"/>
              </a:rPr>
              <a:t>ANONYMITY</a:t>
            </a:r>
            <a:r>
              <a:rPr lang="en-US" sz="1800" dirty="0" smtClean="0">
                <a:latin typeface="Cambria" pitchFamily="18" charset="0"/>
                <a:ea typeface="Cambria" pitchFamily="18" charset="0"/>
              </a:rPr>
              <a:t>:</a:t>
            </a:r>
          </a:p>
          <a:p>
            <a:pPr marL="0" indent="0" algn="just">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Huge peoples are in social media its encourage the bullies without any fear do harassment ,defame others with fake id.</a:t>
            </a:r>
          </a:p>
          <a:p>
            <a:pPr marL="0" indent="0" algn="just">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To search the victim others also be affected.</a:t>
            </a:r>
          </a:p>
          <a:p>
            <a:pPr algn="just">
              <a:buFont typeface="Wingdings" pitchFamily="2" charset="2"/>
              <a:buChar char="q"/>
            </a:pPr>
            <a:r>
              <a:rPr lang="en-US" sz="1800" b="1" dirty="0" smtClean="0">
                <a:latin typeface="Cambria" pitchFamily="18" charset="0"/>
                <a:ea typeface="Cambria" pitchFamily="18" charset="0"/>
              </a:rPr>
              <a:t>OVERFITTING:</a:t>
            </a:r>
          </a:p>
          <a:p>
            <a:pPr marL="0" indent="0" algn="just">
              <a:buNone/>
            </a:pPr>
            <a:r>
              <a:rPr lang="en-US" sz="1800" b="1" dirty="0" smtClean="0">
                <a:latin typeface="Cambria" pitchFamily="18" charset="0"/>
                <a:ea typeface="Cambria" pitchFamily="18" charset="0"/>
              </a:rPr>
              <a:t>              </a:t>
            </a:r>
            <a:r>
              <a:rPr lang="en-US" sz="1800" dirty="0" smtClean="0">
                <a:latin typeface="Cambria" pitchFamily="18" charset="0"/>
                <a:ea typeface="Cambria" pitchFamily="18" charset="0"/>
              </a:rPr>
              <a:t>Training dataset over close to features will affect the prediction.</a:t>
            </a:r>
          </a:p>
          <a:p>
            <a:pPr marL="0" indent="0" algn="just">
              <a:buNone/>
            </a:pPr>
            <a:endParaRPr lang="en-US" sz="1800" dirty="0">
              <a:latin typeface="Cambria" pitchFamily="18" charset="0"/>
              <a:ea typeface="Cambria" pitchFamily="18" charset="0"/>
            </a:endParaRPr>
          </a:p>
        </p:txBody>
      </p:sp>
      <p:pic>
        <p:nvPicPr>
          <p:cNvPr id="7" name="Picture 6" descr="download.png"/>
          <p:cNvPicPr>
            <a:picLocks noChangeAspect="1"/>
          </p:cNvPicPr>
          <p:nvPr/>
        </p:nvPicPr>
        <p:blipFill>
          <a:blip r:embed="rId2"/>
          <a:stretch>
            <a:fillRect/>
          </a:stretch>
        </p:blipFill>
        <p:spPr>
          <a:xfrm>
            <a:off x="228600" y="76200"/>
            <a:ext cx="1676400" cy="1066800"/>
          </a:xfrm>
          <a:prstGeom prst="rect">
            <a:avLst/>
          </a:prstGeom>
        </p:spPr>
      </p:pic>
      <p:pic>
        <p:nvPicPr>
          <p:cNvPr id="9" name="Picture 8" descr="download.jfif"/>
          <p:cNvPicPr>
            <a:picLocks noChangeAspect="1"/>
          </p:cNvPicPr>
          <p:nvPr/>
        </p:nvPicPr>
        <p:blipFill>
          <a:blip r:embed="rId3"/>
          <a:stretch>
            <a:fillRect/>
          </a:stretch>
        </p:blipFill>
        <p:spPr>
          <a:xfrm>
            <a:off x="10133888" y="98277"/>
            <a:ext cx="1600200" cy="1044723"/>
          </a:xfrm>
          <a:prstGeom prst="rect">
            <a:avLst/>
          </a:prstGeom>
        </p:spPr>
      </p:pic>
    </p:spTree>
    <p:extLst>
      <p:ext uri="{BB962C8B-B14F-4D97-AF65-F5344CB8AC3E}">
        <p14:creationId xmlns:p14="http://schemas.microsoft.com/office/powerpoint/2010/main" val="3513597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a:latin typeface="Cambria" pitchFamily="18" charset="0"/>
                <a:ea typeface="Cambria" pitchFamily="18" charset="0"/>
              </a:rPr>
              <a:t>EXSITING</a:t>
            </a:r>
            <a:r>
              <a:rPr lang="en-US" spc="45" dirty="0">
                <a:latin typeface="Cambria" pitchFamily="18" charset="0"/>
                <a:ea typeface="Cambria" pitchFamily="18" charset="0"/>
              </a:rPr>
              <a:t> </a:t>
            </a:r>
            <a:r>
              <a:rPr lang="en-US" dirty="0">
                <a:latin typeface="Cambria" pitchFamily="18" charset="0"/>
                <a:ea typeface="Cambria" pitchFamily="18" charset="0"/>
              </a:rPr>
              <a:t>SYSTEM</a:t>
            </a:r>
            <a:endParaRPr lang="en-US" dirty="0"/>
          </a:p>
        </p:txBody>
      </p:sp>
      <p:sp>
        <p:nvSpPr>
          <p:cNvPr id="7" name="Content Placeholder 6"/>
          <p:cNvSpPr>
            <a:spLocks noGrp="1"/>
          </p:cNvSpPr>
          <p:nvPr>
            <p:ph idx="1"/>
          </p:nvPr>
        </p:nvSpPr>
        <p:spPr>
          <a:xfrm>
            <a:off x="914400" y="1828800"/>
            <a:ext cx="10668000" cy="4297368"/>
          </a:xfrm>
        </p:spPr>
        <p:txBody>
          <a:bodyPr>
            <a:normAutofit/>
          </a:bodyPr>
          <a:lstStyle/>
          <a:p>
            <a:pPr>
              <a:buFont typeface="Wingdings" pitchFamily="2" charset="2"/>
              <a:buChar char="q"/>
            </a:pPr>
            <a:r>
              <a:rPr lang="en-US" sz="1800" b="1" dirty="0" smtClean="0">
                <a:latin typeface="Cambria" pitchFamily="18" charset="0"/>
                <a:ea typeface="Cambria" pitchFamily="18" charset="0"/>
              </a:rPr>
              <a:t>LESSFITTING:</a:t>
            </a:r>
          </a:p>
          <a:p>
            <a:pPr marL="0" indent="0">
              <a:buNone/>
            </a:pPr>
            <a:r>
              <a:rPr lang="en-US" sz="1800" dirty="0" smtClean="0">
                <a:latin typeface="Cambria" pitchFamily="18" charset="0"/>
                <a:ea typeface="Cambria" pitchFamily="18" charset="0"/>
              </a:rPr>
              <a:t>                 Less datasets to be trained doesn’t provide a scalability.</a:t>
            </a:r>
          </a:p>
          <a:p>
            <a:pPr>
              <a:buFont typeface="Wingdings" pitchFamily="2" charset="2"/>
              <a:buChar char="q"/>
            </a:pPr>
            <a:r>
              <a:rPr lang="en-US" sz="1800" b="1" dirty="0" smtClean="0">
                <a:latin typeface="Cambria" pitchFamily="18" charset="0"/>
                <a:ea typeface="Cambria" pitchFamily="18" charset="0"/>
              </a:rPr>
              <a:t>ALGORITHM UTILTY:</a:t>
            </a: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By using more algorithms increases the accuracy level. </a:t>
            </a: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Natural Language Processing helps for feature extraction.</a:t>
            </a:r>
          </a:p>
          <a:p>
            <a:pPr>
              <a:buFont typeface="Wingdings" pitchFamily="2" charset="2"/>
              <a:buChar char="q"/>
            </a:pPr>
            <a:r>
              <a:rPr lang="en-US" sz="1800" b="1" dirty="0" smtClean="0">
                <a:latin typeface="Cambria" pitchFamily="18" charset="0"/>
                <a:ea typeface="Cambria" pitchFamily="18" charset="0"/>
              </a:rPr>
              <a:t>FALSE POSITIVES FALSE NEGATIVES:</a:t>
            </a:r>
          </a:p>
          <a:p>
            <a:pPr marL="0" indent="0">
              <a:buNone/>
            </a:pPr>
            <a:r>
              <a:rPr lang="en-US" sz="1800" b="1" dirty="0">
                <a:latin typeface="Cambria" pitchFamily="18" charset="0"/>
                <a:ea typeface="Cambria" pitchFamily="18" charset="0"/>
              </a:rPr>
              <a:t> </a:t>
            </a:r>
            <a:r>
              <a:rPr lang="en-US" sz="1800" b="1" dirty="0" smtClean="0">
                <a:latin typeface="Cambria" pitchFamily="18" charset="0"/>
                <a:ea typeface="Cambria" pitchFamily="18" charset="0"/>
              </a:rPr>
              <a:t>                </a:t>
            </a:r>
            <a:r>
              <a:rPr lang="en-US" sz="1800" dirty="0" smtClean="0">
                <a:latin typeface="Cambria" pitchFamily="18" charset="0"/>
                <a:ea typeface="Cambria" pitchFamily="18" charset="0"/>
              </a:rPr>
              <a:t>It is a common problem in </a:t>
            </a:r>
            <a:r>
              <a:rPr lang="en-US" sz="1800" dirty="0">
                <a:latin typeface="Cambria" pitchFamily="18" charset="0"/>
                <a:ea typeface="Cambria" pitchFamily="18" charset="0"/>
              </a:rPr>
              <a:t>machine </a:t>
            </a:r>
            <a:r>
              <a:rPr lang="en-US" sz="1800" dirty="0" smtClean="0">
                <a:latin typeface="Cambria" pitchFamily="18" charset="0"/>
                <a:ea typeface="Cambria" pitchFamily="18" charset="0"/>
              </a:rPr>
              <a:t>learning like </a:t>
            </a:r>
            <a:r>
              <a:rPr lang="en-US" sz="1800" dirty="0">
                <a:latin typeface="Cambria" pitchFamily="18" charset="0"/>
                <a:ea typeface="Cambria" pitchFamily="18" charset="0"/>
              </a:rPr>
              <a:t>any </a:t>
            </a:r>
            <a:r>
              <a:rPr lang="en-US" sz="1800" dirty="0" smtClean="0">
                <a:latin typeface="Cambria" pitchFamily="18" charset="0"/>
                <a:ea typeface="Cambria" pitchFamily="18" charset="0"/>
              </a:rPr>
              <a:t>ML model identifying </a:t>
            </a:r>
            <a:r>
              <a:rPr lang="en-US" sz="1800" dirty="0">
                <a:latin typeface="Cambria" pitchFamily="18" charset="0"/>
                <a:ea typeface="Cambria" pitchFamily="18" charset="0"/>
              </a:rPr>
              <a:t>non-cyberbullying behavior as </a:t>
            </a:r>
            <a:r>
              <a:rPr lang="en-US" sz="1800" dirty="0" smtClean="0">
                <a:latin typeface="Cambria" pitchFamily="18" charset="0"/>
                <a:ea typeface="Cambria" pitchFamily="18" charset="0"/>
              </a:rPr>
              <a:t>cyberbullying .</a:t>
            </a: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False </a:t>
            </a:r>
            <a:r>
              <a:rPr lang="en-US" sz="1800" dirty="0">
                <a:latin typeface="Cambria" pitchFamily="18" charset="0"/>
                <a:ea typeface="Cambria" pitchFamily="18" charset="0"/>
              </a:rPr>
              <a:t>negatives (failing to identify cyberbullying behavior). These errors can have negative consequences, such as wrongly accusing someone of cyberbullying or failing to identify instances of cyberbullying that are occurring.</a:t>
            </a:r>
          </a:p>
        </p:txBody>
      </p:sp>
      <p:pic>
        <p:nvPicPr>
          <p:cNvPr id="4" name="Picture 3" descr="download.png"/>
          <p:cNvPicPr>
            <a:picLocks noChangeAspect="1"/>
          </p:cNvPicPr>
          <p:nvPr/>
        </p:nvPicPr>
        <p:blipFill>
          <a:blip r:embed="rId2"/>
          <a:stretch>
            <a:fillRect/>
          </a:stretch>
        </p:blipFill>
        <p:spPr>
          <a:xfrm>
            <a:off x="228600" y="76200"/>
            <a:ext cx="1676400" cy="1371600"/>
          </a:xfrm>
          <a:prstGeom prst="rect">
            <a:avLst/>
          </a:prstGeom>
        </p:spPr>
      </p:pic>
      <p:pic>
        <p:nvPicPr>
          <p:cNvPr id="5" name="Picture 4" descr="download.jfif"/>
          <p:cNvPicPr>
            <a:picLocks noChangeAspect="1"/>
          </p:cNvPicPr>
          <p:nvPr/>
        </p:nvPicPr>
        <p:blipFill>
          <a:blip r:embed="rId3"/>
          <a:stretch>
            <a:fillRect/>
          </a:stretch>
        </p:blipFill>
        <p:spPr>
          <a:xfrm>
            <a:off x="10129259" y="250677"/>
            <a:ext cx="1600200" cy="1197123"/>
          </a:xfrm>
          <a:prstGeom prst="rect">
            <a:avLst/>
          </a:prstGeom>
        </p:spPr>
      </p:pic>
    </p:spTree>
    <p:extLst>
      <p:ext uri="{BB962C8B-B14F-4D97-AF65-F5344CB8AC3E}">
        <p14:creationId xmlns:p14="http://schemas.microsoft.com/office/powerpoint/2010/main" val="2562542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00851"/>
            <a:ext cx="10972800" cy="690574"/>
          </a:xfrm>
          <a:prstGeom prst="rect">
            <a:avLst/>
          </a:prstGeom>
        </p:spPr>
        <p:txBody>
          <a:bodyPr vert="horz" wrap="square" lIns="0" tIns="13335" rIns="0" bIns="0" rtlCol="0">
            <a:spAutoFit/>
          </a:bodyPr>
          <a:lstStyle/>
          <a:p>
            <a:pPr marL="12700">
              <a:lnSpc>
                <a:spcPct val="100000"/>
              </a:lnSpc>
              <a:spcBef>
                <a:spcPts val="105"/>
              </a:spcBef>
            </a:pPr>
            <a:r>
              <a:rPr lang="en-US" spc="5" dirty="0" smtClean="0">
                <a:latin typeface="Cambria" pitchFamily="18" charset="0"/>
                <a:ea typeface="Cambria" pitchFamily="18" charset="0"/>
              </a:rPr>
              <a:t>PROPOSED</a:t>
            </a:r>
            <a:r>
              <a:rPr lang="en-US" spc="-180" dirty="0" smtClean="0">
                <a:latin typeface="Cambria" pitchFamily="18" charset="0"/>
                <a:ea typeface="Cambria" pitchFamily="18" charset="0"/>
              </a:rPr>
              <a:t> </a:t>
            </a:r>
            <a:r>
              <a:rPr lang="en-US" dirty="0" smtClean="0">
                <a:latin typeface="Cambria" pitchFamily="18" charset="0"/>
                <a:ea typeface="Cambria" pitchFamily="18" charset="0"/>
              </a:rPr>
              <a:t>METHOD</a:t>
            </a:r>
            <a:endParaRPr lang="en-US" dirty="0">
              <a:latin typeface="Cambria" pitchFamily="18" charset="0"/>
              <a:ea typeface="Cambria" pitchFamily="18" charset="0"/>
            </a:endParaRPr>
          </a:p>
        </p:txBody>
      </p:sp>
      <p:sp>
        <p:nvSpPr>
          <p:cNvPr id="6" name="Content Placeholder 5"/>
          <p:cNvSpPr>
            <a:spLocks noGrp="1"/>
          </p:cNvSpPr>
          <p:nvPr>
            <p:ph idx="1"/>
          </p:nvPr>
        </p:nvSpPr>
        <p:spPr>
          <a:xfrm>
            <a:off x="381000" y="1981200"/>
            <a:ext cx="11734800" cy="4449763"/>
          </a:xfrm>
        </p:spPr>
        <p:txBody>
          <a:bodyPr>
            <a:normAutofit/>
          </a:bodyPr>
          <a:lstStyle/>
          <a:p>
            <a:pPr algn="just">
              <a:buFont typeface="Wingdings" pitchFamily="2" charset="2"/>
              <a:buChar char="q"/>
            </a:pPr>
            <a:r>
              <a:rPr lang="en-US" sz="1800" dirty="0">
                <a:latin typeface="Cambria" pitchFamily="18" charset="0"/>
                <a:ea typeface="Cambria" pitchFamily="18" charset="0"/>
              </a:rPr>
              <a:t>The proposed methodology for cyber bullying detection on social media involved data-driven approach using machine learning. The process begins with collecting a diverse dataset of user interactions from social media platforms. This data is then preprocessed to remove noise and standardize the text. Relevant features, such as word frequency and sentiment analysis, are extracted from the preprocessed data. The collected data is labeled as either cyber bullying or non-cyber bullying using manual or automated techniques. Machine learning algorithms are trained on the labeled data, using the extracted features as input. The trained model is evaluated using standard metrics, and then integrated into a real-time system capable of monitoring and detecting instances of cyber bullying. Continuous learning and user feedback are utilized to refine and improve the system over time, ensuring its effectiveness in identifying .</a:t>
            </a:r>
            <a:endParaRPr lang="en-US" sz="1800" dirty="0" smtClean="0">
              <a:latin typeface="Cambria" pitchFamily="18" charset="0"/>
              <a:ea typeface="Cambria" pitchFamily="18" charset="0"/>
            </a:endParaRPr>
          </a:p>
        </p:txBody>
      </p:sp>
      <p:pic>
        <p:nvPicPr>
          <p:cNvPr id="4" name="Picture 3" descr="download.png"/>
          <p:cNvPicPr>
            <a:picLocks noChangeAspect="1"/>
          </p:cNvPicPr>
          <p:nvPr/>
        </p:nvPicPr>
        <p:blipFill>
          <a:blip r:embed="rId2"/>
          <a:stretch>
            <a:fillRect/>
          </a:stretch>
        </p:blipFill>
        <p:spPr>
          <a:xfrm>
            <a:off x="228600" y="76200"/>
            <a:ext cx="1676400" cy="1066800"/>
          </a:xfrm>
          <a:prstGeom prst="rect">
            <a:avLst/>
          </a:prstGeom>
        </p:spPr>
      </p:pic>
      <p:pic>
        <p:nvPicPr>
          <p:cNvPr id="5" name="Picture 4" descr="download.jfif"/>
          <p:cNvPicPr>
            <a:picLocks noChangeAspect="1"/>
          </p:cNvPicPr>
          <p:nvPr/>
        </p:nvPicPr>
        <p:blipFill>
          <a:blip r:embed="rId3"/>
          <a:stretch>
            <a:fillRect/>
          </a:stretch>
        </p:blipFill>
        <p:spPr>
          <a:xfrm>
            <a:off x="10133888" y="98277"/>
            <a:ext cx="1600200" cy="104472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00851"/>
            <a:ext cx="10972800" cy="690574"/>
          </a:xfrm>
          <a:prstGeom prst="rect">
            <a:avLst/>
          </a:prstGeom>
        </p:spPr>
        <p:txBody>
          <a:bodyPr vert="horz" wrap="square" lIns="0" tIns="13335" rIns="0" bIns="0" rtlCol="0">
            <a:spAutoFit/>
          </a:bodyPr>
          <a:lstStyle/>
          <a:p>
            <a:pPr marL="12700">
              <a:lnSpc>
                <a:spcPct val="100000"/>
              </a:lnSpc>
              <a:spcBef>
                <a:spcPts val="105"/>
              </a:spcBef>
            </a:pPr>
            <a:r>
              <a:rPr lang="en-US" spc="5" dirty="0" smtClean="0">
                <a:latin typeface="Cambria" pitchFamily="18" charset="0"/>
                <a:ea typeface="Cambria" pitchFamily="18" charset="0"/>
              </a:rPr>
              <a:t>PROPOSED</a:t>
            </a:r>
            <a:r>
              <a:rPr lang="en-US" spc="-180" dirty="0" smtClean="0">
                <a:latin typeface="Cambria" pitchFamily="18" charset="0"/>
                <a:ea typeface="Cambria" pitchFamily="18" charset="0"/>
              </a:rPr>
              <a:t> </a:t>
            </a:r>
            <a:r>
              <a:rPr lang="en-US" dirty="0" smtClean="0">
                <a:latin typeface="Cambria" pitchFamily="18" charset="0"/>
                <a:ea typeface="Cambria" pitchFamily="18" charset="0"/>
              </a:rPr>
              <a:t>SYSTEM</a:t>
            </a:r>
            <a:endParaRPr lang="en-US" dirty="0">
              <a:latin typeface="Cambria" pitchFamily="18" charset="0"/>
              <a:ea typeface="Cambria" pitchFamily="18" charset="0"/>
            </a:endParaRPr>
          </a:p>
        </p:txBody>
      </p:sp>
      <p:sp>
        <p:nvSpPr>
          <p:cNvPr id="6" name="Content Placeholder 5"/>
          <p:cNvSpPr>
            <a:spLocks noGrp="1"/>
          </p:cNvSpPr>
          <p:nvPr>
            <p:ph idx="1"/>
          </p:nvPr>
        </p:nvSpPr>
        <p:spPr/>
        <p:txBody>
          <a:bodyPr>
            <a:normAutofit/>
          </a:bodyPr>
          <a:lstStyle/>
          <a:p>
            <a:pPr>
              <a:buFont typeface="Wingdings" pitchFamily="2" charset="2"/>
              <a:buChar char="q"/>
            </a:pPr>
            <a:r>
              <a:rPr lang="en-US" sz="1800" b="1" dirty="0" smtClean="0">
                <a:latin typeface="Cambria" pitchFamily="18" charset="0"/>
                <a:ea typeface="Cambria" pitchFamily="18" charset="0"/>
              </a:rPr>
              <a:t>DATA COLLECTION:</a:t>
            </a:r>
          </a:p>
          <a:p>
            <a:pPr marL="0" indent="0">
              <a:buNone/>
            </a:pPr>
            <a:r>
              <a:rPr lang="en-US" sz="1800" b="1" dirty="0" smtClean="0">
                <a:latin typeface="Cambria" pitchFamily="18" charset="0"/>
                <a:ea typeface="Cambria" pitchFamily="18" charset="0"/>
              </a:rPr>
              <a:t>                  </a:t>
            </a:r>
            <a:r>
              <a:rPr lang="en-US" sz="1800" dirty="0" smtClean="0">
                <a:latin typeface="Cambria" pitchFamily="18" charset="0"/>
                <a:ea typeface="Cambria" pitchFamily="18" charset="0"/>
              </a:rPr>
              <a:t>Data’s are collected from real time such as twitter ,Wikipedia ,kaggle.</a:t>
            </a: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Do the preprocessing work effectively.</a:t>
            </a:r>
          </a:p>
          <a:p>
            <a:pPr>
              <a:buFont typeface="Wingdings" pitchFamily="2" charset="2"/>
              <a:buChar char="q"/>
            </a:pPr>
            <a:r>
              <a:rPr lang="en-US" sz="1800" b="1" dirty="0" smtClean="0">
                <a:latin typeface="Cambria" pitchFamily="18" charset="0"/>
                <a:ea typeface="Cambria" pitchFamily="18" charset="0"/>
              </a:rPr>
              <a:t>USING COMBINATIONS OF ALGORITHM:</a:t>
            </a:r>
          </a:p>
          <a:p>
            <a:pPr marL="0" indent="0">
              <a:buNone/>
            </a:pPr>
            <a:r>
              <a:rPr lang="en-US" sz="1800" dirty="0" smtClean="0">
                <a:latin typeface="Cambria" pitchFamily="18" charset="0"/>
                <a:ea typeface="Cambria" pitchFamily="18" charset="0"/>
              </a:rPr>
              <a:t>                  By using various algorithm such as Support Vector Machine(SVM),Random forest, Logistic regression using Natural Language Processing(NLP) technique provides the accuracy level.</a:t>
            </a: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Decision tree helps to make prediction accurately.</a:t>
            </a:r>
          </a:p>
          <a:p>
            <a:pPr>
              <a:buFont typeface="Wingdings" pitchFamily="2" charset="2"/>
              <a:buChar char="q"/>
            </a:pPr>
            <a:r>
              <a:rPr lang="en-US" sz="1800" b="1" dirty="0" smtClean="0">
                <a:latin typeface="Cambria" pitchFamily="18" charset="0"/>
                <a:ea typeface="Cambria" pitchFamily="18" charset="0"/>
              </a:rPr>
              <a:t>FEATURE EXTRACTION:</a:t>
            </a:r>
          </a:p>
          <a:p>
            <a:pPr marL="0" indent="0">
              <a:buNone/>
            </a:pPr>
            <a:r>
              <a:rPr lang="en-US" sz="1800" dirty="0" smtClean="0">
                <a:latin typeface="Cambria" pitchFamily="18" charset="0"/>
                <a:ea typeface="Cambria" pitchFamily="18" charset="0"/>
              </a:rPr>
              <a:t>                   It analyze the raw data using patterns, relationships and relevant characteristics</a:t>
            </a:r>
            <a:r>
              <a:rPr lang="en-US" sz="1800" dirty="0">
                <a:latin typeface="Cambria" pitchFamily="18" charset="0"/>
                <a:ea typeface="Cambria" pitchFamily="18" charset="0"/>
              </a:rPr>
              <a:t> </a:t>
            </a:r>
            <a:r>
              <a:rPr lang="en-US" sz="1800" dirty="0" smtClean="0">
                <a:latin typeface="Cambria" pitchFamily="18" charset="0"/>
                <a:ea typeface="Cambria" pitchFamily="18" charset="0"/>
              </a:rPr>
              <a:t>in textual message.</a:t>
            </a: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The feature will be extracted by Bag of words, Term frequency, Inverse document frequency and word2vec models.</a:t>
            </a:r>
          </a:p>
        </p:txBody>
      </p:sp>
      <p:pic>
        <p:nvPicPr>
          <p:cNvPr id="4" name="Picture 3" descr="download.png"/>
          <p:cNvPicPr>
            <a:picLocks noChangeAspect="1"/>
          </p:cNvPicPr>
          <p:nvPr/>
        </p:nvPicPr>
        <p:blipFill>
          <a:blip r:embed="rId2"/>
          <a:stretch>
            <a:fillRect/>
          </a:stretch>
        </p:blipFill>
        <p:spPr>
          <a:xfrm>
            <a:off x="228600" y="76200"/>
            <a:ext cx="1676400" cy="1066800"/>
          </a:xfrm>
          <a:prstGeom prst="rect">
            <a:avLst/>
          </a:prstGeom>
        </p:spPr>
      </p:pic>
      <p:pic>
        <p:nvPicPr>
          <p:cNvPr id="5" name="Picture 4" descr="download.jfif"/>
          <p:cNvPicPr>
            <a:picLocks noChangeAspect="1"/>
          </p:cNvPicPr>
          <p:nvPr/>
        </p:nvPicPr>
        <p:blipFill>
          <a:blip r:embed="rId3"/>
          <a:stretch>
            <a:fillRect/>
          </a:stretch>
        </p:blipFill>
        <p:spPr>
          <a:xfrm>
            <a:off x="10133888" y="98277"/>
            <a:ext cx="1600200" cy="1044723"/>
          </a:xfrm>
          <a:prstGeom prst="rect">
            <a:avLst/>
          </a:prstGeom>
        </p:spPr>
      </p:pic>
    </p:spTree>
    <p:extLst>
      <p:ext uri="{BB962C8B-B14F-4D97-AF65-F5344CB8AC3E}">
        <p14:creationId xmlns:p14="http://schemas.microsoft.com/office/powerpoint/2010/main" val="324960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5" dirty="0">
                <a:latin typeface="Cambria" pitchFamily="18" charset="0"/>
                <a:ea typeface="Cambria" pitchFamily="18" charset="0"/>
              </a:rPr>
              <a:t>PROPOSED</a:t>
            </a:r>
            <a:r>
              <a:rPr lang="en-US" spc="-180" dirty="0">
                <a:latin typeface="Cambria" pitchFamily="18" charset="0"/>
                <a:ea typeface="Cambria" pitchFamily="18" charset="0"/>
              </a:rPr>
              <a:t> </a:t>
            </a:r>
            <a:r>
              <a:rPr lang="en-US" dirty="0">
                <a:latin typeface="Cambria" pitchFamily="18" charset="0"/>
                <a:ea typeface="Cambria" pitchFamily="18" charset="0"/>
              </a:rPr>
              <a:t>SYSTEM</a:t>
            </a:r>
            <a:endParaRPr lang="en-US" dirty="0"/>
          </a:p>
        </p:txBody>
      </p:sp>
      <p:sp>
        <p:nvSpPr>
          <p:cNvPr id="7" name="Content Placeholder 6"/>
          <p:cNvSpPr>
            <a:spLocks noGrp="1"/>
          </p:cNvSpPr>
          <p:nvPr>
            <p:ph idx="1"/>
          </p:nvPr>
        </p:nvSpPr>
        <p:spPr/>
        <p:txBody>
          <a:bodyPr>
            <a:noAutofit/>
          </a:bodyPr>
          <a:lstStyle/>
          <a:p>
            <a:pPr>
              <a:buFont typeface="Wingdings" pitchFamily="2" charset="2"/>
              <a:buChar char="q"/>
            </a:pPr>
            <a:r>
              <a:rPr lang="en-US" sz="1800" b="1" dirty="0" smtClean="0">
                <a:latin typeface="Cambria" pitchFamily="18" charset="0"/>
                <a:ea typeface="Cambria" pitchFamily="18" charset="0"/>
              </a:rPr>
              <a:t>SENTIMENT ANALYSIS:</a:t>
            </a:r>
          </a:p>
          <a:p>
            <a:pPr marL="0" indent="0">
              <a:buNone/>
            </a:pPr>
            <a:r>
              <a:rPr lang="en-US" sz="1800" dirty="0" smtClean="0">
                <a:latin typeface="Cambria" pitchFamily="18" charset="0"/>
                <a:ea typeface="Cambria" pitchFamily="18" charset="0"/>
              </a:rPr>
              <a:t>                   It is trained by labeled data that will classified into positive ,negative and neutral categories.</a:t>
            </a: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By </a:t>
            </a:r>
            <a:r>
              <a:rPr lang="en-US" sz="1800" dirty="0">
                <a:latin typeface="Cambria" pitchFamily="18" charset="0"/>
                <a:ea typeface="Cambria" pitchFamily="18" charset="0"/>
              </a:rPr>
              <a:t>understanding the emotions expressed in a message, it is possible to identify instances of </a:t>
            </a:r>
            <a:r>
              <a:rPr lang="en-US" sz="1800" dirty="0" smtClean="0">
                <a:latin typeface="Cambria" pitchFamily="18" charset="0"/>
                <a:ea typeface="Cambria" pitchFamily="18" charset="0"/>
              </a:rPr>
              <a:t>cyberbullying.</a:t>
            </a:r>
          </a:p>
          <a:p>
            <a:pPr>
              <a:buFont typeface="Wingdings" pitchFamily="2" charset="2"/>
              <a:buChar char="q"/>
            </a:pPr>
            <a:r>
              <a:rPr lang="en-US" sz="1800" b="1" dirty="0" smtClean="0">
                <a:latin typeface="Cambria" pitchFamily="18" charset="0"/>
                <a:ea typeface="Cambria" pitchFamily="18" charset="0"/>
              </a:rPr>
              <a:t>BEHAVIORAL ANALYSIS: </a:t>
            </a:r>
            <a:endParaRPr lang="en-US" sz="1800" dirty="0" smtClean="0">
              <a:latin typeface="Cambria" pitchFamily="18" charset="0"/>
              <a:ea typeface="Cambria" pitchFamily="18" charset="0"/>
            </a:endParaRPr>
          </a:p>
          <a:p>
            <a:pPr marL="0" indent="0">
              <a:buNone/>
            </a:pPr>
            <a:r>
              <a:rPr lang="en-US" sz="1800" dirty="0" smtClean="0">
                <a:latin typeface="Cambria" pitchFamily="18" charset="0"/>
                <a:ea typeface="Cambria" pitchFamily="18" charset="0"/>
              </a:rPr>
              <a:t>                   It </a:t>
            </a:r>
            <a:r>
              <a:rPr lang="en-US" sz="1800" dirty="0">
                <a:latin typeface="Cambria" pitchFamily="18" charset="0"/>
                <a:ea typeface="Cambria" pitchFamily="18" charset="0"/>
              </a:rPr>
              <a:t>focuses on identifying patterns of behavior that are associated with </a:t>
            </a:r>
            <a:r>
              <a:rPr lang="en-US" sz="1800" dirty="0" smtClean="0">
                <a:latin typeface="Cambria" pitchFamily="18" charset="0"/>
                <a:ea typeface="Cambria" pitchFamily="18" charset="0"/>
              </a:rPr>
              <a:t>cyberbullying through </a:t>
            </a:r>
            <a:r>
              <a:rPr lang="en-US" sz="1800" dirty="0">
                <a:latin typeface="Cambria" pitchFamily="18" charset="0"/>
                <a:ea typeface="Cambria" pitchFamily="18" charset="0"/>
              </a:rPr>
              <a:t>analyzing the content of individual messages</a:t>
            </a:r>
            <a:r>
              <a:rPr lang="en-US" sz="1800" dirty="0" smtClean="0">
                <a:latin typeface="Cambria" pitchFamily="18" charset="0"/>
                <a:ea typeface="Cambria" pitchFamily="18" charset="0"/>
              </a:rPr>
              <a:t>.</a:t>
            </a: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Clustering </a:t>
            </a:r>
            <a:r>
              <a:rPr lang="en-US" sz="1800" dirty="0">
                <a:latin typeface="Cambria" pitchFamily="18" charset="0"/>
                <a:ea typeface="Cambria" pitchFamily="18" charset="0"/>
              </a:rPr>
              <a:t>techniques can group users who exhibit similar behavior, such as posting aggressive or offensive content</a:t>
            </a:r>
            <a:r>
              <a:rPr lang="en-US" sz="1800" dirty="0" smtClean="0">
                <a:latin typeface="Cambria" pitchFamily="18" charset="0"/>
                <a:ea typeface="Cambria" pitchFamily="18" charset="0"/>
              </a:rPr>
              <a:t>.</a:t>
            </a:r>
          </a:p>
          <a:p>
            <a:pPr>
              <a:buFont typeface="Wingdings" pitchFamily="2" charset="2"/>
              <a:buChar char="q"/>
            </a:pPr>
            <a:r>
              <a:rPr lang="en-US" sz="1800" b="1" dirty="0">
                <a:latin typeface="Cambria" pitchFamily="18" charset="0"/>
                <a:ea typeface="Cambria" pitchFamily="18" charset="0"/>
              </a:rPr>
              <a:t>PRECISION AND RECALL :</a:t>
            </a:r>
          </a:p>
          <a:p>
            <a:pPr marL="0" indent="0">
              <a:buNone/>
            </a:pPr>
            <a:r>
              <a:rPr lang="en-US" sz="1800" dirty="0">
                <a:latin typeface="Cambria" pitchFamily="18" charset="0"/>
                <a:ea typeface="Cambria" pitchFamily="18" charset="0"/>
              </a:rPr>
              <a:t>                  Precision and recall are measures of a model's performance in identifying  positive and negative instances. </a:t>
            </a:r>
          </a:p>
          <a:p>
            <a:pPr marL="0" indent="0">
              <a:buNone/>
            </a:pPr>
            <a:r>
              <a:rPr lang="en-US" sz="1800" dirty="0">
                <a:latin typeface="Cambria" pitchFamily="18" charset="0"/>
                <a:ea typeface="Cambria" pitchFamily="18" charset="0"/>
              </a:rPr>
              <a:t>                  Precision measures the proportion of positive predictions that are correct, while recall measures the proportion of actual positive instances that are correctly identified by the model.</a:t>
            </a:r>
          </a:p>
          <a:p>
            <a:pPr marL="0" indent="0">
              <a:buNone/>
            </a:pPr>
            <a:endParaRPr lang="en-US" sz="1800" dirty="0">
              <a:latin typeface="Cambria" pitchFamily="18" charset="0"/>
              <a:ea typeface="Cambria" pitchFamily="18" charset="0"/>
            </a:endParaRPr>
          </a:p>
        </p:txBody>
      </p:sp>
      <p:pic>
        <p:nvPicPr>
          <p:cNvPr id="4" name="Picture 3" descr="download.png"/>
          <p:cNvPicPr>
            <a:picLocks noChangeAspect="1"/>
          </p:cNvPicPr>
          <p:nvPr/>
        </p:nvPicPr>
        <p:blipFill>
          <a:blip r:embed="rId2"/>
          <a:stretch>
            <a:fillRect/>
          </a:stretch>
        </p:blipFill>
        <p:spPr>
          <a:xfrm>
            <a:off x="228600" y="76200"/>
            <a:ext cx="1676400" cy="1066800"/>
          </a:xfrm>
          <a:prstGeom prst="rect">
            <a:avLst/>
          </a:prstGeom>
        </p:spPr>
      </p:pic>
      <p:pic>
        <p:nvPicPr>
          <p:cNvPr id="5" name="Picture 4" descr="download.jfif"/>
          <p:cNvPicPr>
            <a:picLocks noChangeAspect="1"/>
          </p:cNvPicPr>
          <p:nvPr/>
        </p:nvPicPr>
        <p:blipFill>
          <a:blip r:embed="rId3"/>
          <a:stretch>
            <a:fillRect/>
          </a:stretch>
        </p:blipFill>
        <p:spPr>
          <a:xfrm>
            <a:off x="10180534" y="212221"/>
            <a:ext cx="1600200" cy="1044723"/>
          </a:xfrm>
          <a:prstGeom prst="rect">
            <a:avLst/>
          </a:prstGeom>
        </p:spPr>
      </p:pic>
    </p:spTree>
    <p:extLst>
      <p:ext uri="{BB962C8B-B14F-4D97-AF65-F5344CB8AC3E}">
        <p14:creationId xmlns:p14="http://schemas.microsoft.com/office/powerpoint/2010/main" val="3119910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ea typeface="Cambria" pitchFamily="18" charset="0"/>
              </a:rPr>
              <a:t>ARCHITECTURE DIAGRAM</a:t>
            </a:r>
            <a:endParaRPr lang="en-US" dirty="0">
              <a:latin typeface="Cambria" pitchFamily="18" charset="0"/>
              <a:ea typeface="Cambria" pitchFamily="18" charset="0"/>
            </a:endParaRPr>
          </a:p>
        </p:txBody>
      </p:sp>
      <p:pic>
        <p:nvPicPr>
          <p:cNvPr id="5" name="Picture 4" descr="download.png"/>
          <p:cNvPicPr>
            <a:picLocks noChangeAspect="1"/>
          </p:cNvPicPr>
          <p:nvPr/>
        </p:nvPicPr>
        <p:blipFill>
          <a:blip r:embed="rId2"/>
          <a:stretch>
            <a:fillRect/>
          </a:stretch>
        </p:blipFill>
        <p:spPr>
          <a:xfrm>
            <a:off x="228600" y="304800"/>
            <a:ext cx="1676400" cy="1066800"/>
          </a:xfrm>
          <a:prstGeom prst="rect">
            <a:avLst/>
          </a:prstGeom>
        </p:spPr>
      </p:pic>
      <p:pic>
        <p:nvPicPr>
          <p:cNvPr id="6" name="Picture 5" descr="download.jfif"/>
          <p:cNvPicPr>
            <a:picLocks noChangeAspect="1"/>
          </p:cNvPicPr>
          <p:nvPr/>
        </p:nvPicPr>
        <p:blipFill>
          <a:blip r:embed="rId3"/>
          <a:stretch>
            <a:fillRect/>
          </a:stretch>
        </p:blipFill>
        <p:spPr>
          <a:xfrm>
            <a:off x="9982200" y="457200"/>
            <a:ext cx="1600200" cy="1044723"/>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62200" y="1371600"/>
            <a:ext cx="7620000" cy="4953000"/>
          </a:xfrm>
        </p:spPr>
      </p:pic>
    </p:spTree>
    <p:extLst>
      <p:ext uri="{BB962C8B-B14F-4D97-AF65-F5344CB8AC3E}">
        <p14:creationId xmlns:p14="http://schemas.microsoft.com/office/powerpoint/2010/main" val="2572476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671088"/>
            <a:ext cx="7086600" cy="690574"/>
          </a:xfrm>
          <a:prstGeom prst="rect">
            <a:avLst/>
          </a:prstGeom>
        </p:spPr>
        <p:txBody>
          <a:bodyPr vert="horz" wrap="square" lIns="0" tIns="13335" rIns="0" bIns="0" rtlCol="0">
            <a:spAutoFit/>
          </a:bodyPr>
          <a:lstStyle/>
          <a:p>
            <a:pPr marL="12700">
              <a:lnSpc>
                <a:spcPct val="100000"/>
              </a:lnSpc>
              <a:spcBef>
                <a:spcPts val="105"/>
              </a:spcBef>
            </a:pPr>
            <a:r>
              <a:rPr spc="10" dirty="0">
                <a:latin typeface="Cambria" pitchFamily="18" charset="0"/>
                <a:ea typeface="Cambria" pitchFamily="18" charset="0"/>
                <a:cs typeface="Times New Roman"/>
              </a:rPr>
              <a:t>SYSTEM</a:t>
            </a:r>
            <a:r>
              <a:rPr spc="-215" dirty="0">
                <a:latin typeface="Cambria" pitchFamily="18" charset="0"/>
                <a:ea typeface="Cambria" pitchFamily="18" charset="0"/>
                <a:cs typeface="Times New Roman"/>
              </a:rPr>
              <a:t> </a:t>
            </a:r>
            <a:r>
              <a:rPr spc="10" dirty="0" smtClean="0">
                <a:latin typeface="Cambria" pitchFamily="18" charset="0"/>
                <a:ea typeface="Cambria" pitchFamily="18" charset="0"/>
                <a:cs typeface="Times New Roman"/>
              </a:rPr>
              <a:t>REQUIREMENT</a:t>
            </a:r>
            <a:r>
              <a:rPr lang="en-US" spc="10" dirty="0">
                <a:latin typeface="Cambria" pitchFamily="18" charset="0"/>
                <a:ea typeface="Cambria" pitchFamily="18" charset="0"/>
                <a:cs typeface="Times New Roman"/>
              </a:rPr>
              <a:t>S</a:t>
            </a:r>
            <a:endParaRPr spc="10" dirty="0">
              <a:latin typeface="Cambria" pitchFamily="18" charset="0"/>
              <a:ea typeface="Cambria" pitchFamily="18" charset="0"/>
              <a:cs typeface="Times New Roman"/>
            </a:endParaRPr>
          </a:p>
        </p:txBody>
      </p:sp>
      <p:sp>
        <p:nvSpPr>
          <p:cNvPr id="3" name="object 3"/>
          <p:cNvSpPr txBox="1"/>
          <p:nvPr/>
        </p:nvSpPr>
        <p:spPr>
          <a:xfrm>
            <a:off x="3276600" y="2133600"/>
            <a:ext cx="5257800" cy="2857834"/>
          </a:xfrm>
          <a:prstGeom prst="rect">
            <a:avLst/>
          </a:prstGeom>
        </p:spPr>
        <p:txBody>
          <a:bodyPr vert="horz" wrap="square" lIns="0" tIns="135255" rIns="0" bIns="0" rtlCol="0">
            <a:spAutoFit/>
          </a:bodyPr>
          <a:lstStyle/>
          <a:p>
            <a:pPr marL="298450" indent="-285750">
              <a:lnSpc>
                <a:spcPct val="100000"/>
              </a:lnSpc>
              <a:spcBef>
                <a:spcPts val="1065"/>
              </a:spcBef>
              <a:buFont typeface="Wingdings" pitchFamily="2" charset="2"/>
              <a:buChar char="q"/>
              <a:tabLst>
                <a:tab pos="355600" algn="l"/>
              </a:tabLst>
            </a:pPr>
            <a:r>
              <a:rPr lang="en-US" b="1" spc="20" dirty="0" smtClean="0">
                <a:solidFill>
                  <a:srgbClr val="404040"/>
                </a:solidFill>
                <a:latin typeface="Cambria" pitchFamily="18" charset="0"/>
                <a:ea typeface="Cambria" pitchFamily="18" charset="0"/>
                <a:cs typeface="Times New Roman"/>
              </a:rPr>
              <a:t>H</a:t>
            </a:r>
            <a:r>
              <a:rPr lang="en-US" b="1" spc="35" dirty="0" smtClean="0">
                <a:solidFill>
                  <a:srgbClr val="404040"/>
                </a:solidFill>
                <a:latin typeface="Cambria" pitchFamily="18" charset="0"/>
                <a:ea typeface="Cambria" pitchFamily="18" charset="0"/>
                <a:cs typeface="Times New Roman"/>
              </a:rPr>
              <a:t>/</a:t>
            </a:r>
            <a:r>
              <a:rPr lang="en-US" b="1" spc="25" dirty="0" smtClean="0">
                <a:solidFill>
                  <a:srgbClr val="404040"/>
                </a:solidFill>
                <a:latin typeface="Cambria" pitchFamily="18" charset="0"/>
                <a:ea typeface="Cambria" pitchFamily="18" charset="0"/>
                <a:cs typeface="Times New Roman"/>
              </a:rPr>
              <a:t>W</a:t>
            </a:r>
            <a:r>
              <a:rPr lang="en-US" b="1" spc="-125" dirty="0" smtClean="0">
                <a:solidFill>
                  <a:srgbClr val="404040"/>
                </a:solidFill>
                <a:latin typeface="Cambria" pitchFamily="18" charset="0"/>
                <a:ea typeface="Cambria" pitchFamily="18" charset="0"/>
                <a:cs typeface="Times New Roman"/>
              </a:rPr>
              <a:t> </a:t>
            </a:r>
            <a:r>
              <a:rPr lang="en-US" b="1" spc="15" dirty="0" smtClean="0">
                <a:solidFill>
                  <a:srgbClr val="404040"/>
                </a:solidFill>
                <a:latin typeface="Cambria" pitchFamily="18" charset="0"/>
                <a:ea typeface="Cambria" pitchFamily="18" charset="0"/>
                <a:cs typeface="Times New Roman"/>
              </a:rPr>
              <a:t>S</a:t>
            </a:r>
            <a:r>
              <a:rPr lang="en-US" b="1" spc="-35" dirty="0" smtClean="0">
                <a:solidFill>
                  <a:srgbClr val="404040"/>
                </a:solidFill>
                <a:latin typeface="Cambria" pitchFamily="18" charset="0"/>
                <a:ea typeface="Cambria" pitchFamily="18" charset="0"/>
                <a:cs typeface="Times New Roman"/>
              </a:rPr>
              <a:t>Y</a:t>
            </a:r>
            <a:r>
              <a:rPr lang="en-US" b="1" spc="40" dirty="0" smtClean="0">
                <a:solidFill>
                  <a:srgbClr val="404040"/>
                </a:solidFill>
                <a:latin typeface="Cambria" pitchFamily="18" charset="0"/>
                <a:ea typeface="Cambria" pitchFamily="18" charset="0"/>
                <a:cs typeface="Times New Roman"/>
              </a:rPr>
              <a:t>S</a:t>
            </a:r>
            <a:r>
              <a:rPr lang="en-US" b="1" spc="10" dirty="0" smtClean="0">
                <a:solidFill>
                  <a:srgbClr val="404040"/>
                </a:solidFill>
                <a:latin typeface="Cambria" pitchFamily="18" charset="0"/>
                <a:ea typeface="Cambria" pitchFamily="18" charset="0"/>
                <a:cs typeface="Times New Roman"/>
              </a:rPr>
              <a:t>TEM</a:t>
            </a:r>
            <a:r>
              <a:rPr lang="en-US" b="1" spc="-85" dirty="0" smtClean="0">
                <a:solidFill>
                  <a:srgbClr val="404040"/>
                </a:solidFill>
                <a:latin typeface="Cambria" pitchFamily="18" charset="0"/>
                <a:ea typeface="Cambria" pitchFamily="18" charset="0"/>
                <a:cs typeface="Times New Roman"/>
              </a:rPr>
              <a:t> </a:t>
            </a:r>
            <a:r>
              <a:rPr lang="en-US" b="1" spc="45" dirty="0" smtClean="0">
                <a:solidFill>
                  <a:srgbClr val="404040"/>
                </a:solidFill>
                <a:latin typeface="Cambria" pitchFamily="18" charset="0"/>
                <a:ea typeface="Cambria" pitchFamily="18" charset="0"/>
                <a:cs typeface="Times New Roman"/>
              </a:rPr>
              <a:t>C</a:t>
            </a:r>
            <a:r>
              <a:rPr lang="en-US" b="1" spc="40" dirty="0" smtClean="0">
                <a:solidFill>
                  <a:srgbClr val="404040"/>
                </a:solidFill>
                <a:latin typeface="Cambria" pitchFamily="18" charset="0"/>
                <a:ea typeface="Cambria" pitchFamily="18" charset="0"/>
                <a:cs typeface="Times New Roman"/>
              </a:rPr>
              <a:t>O</a:t>
            </a:r>
            <a:r>
              <a:rPr lang="en-US" b="1" spc="10" dirty="0" smtClean="0">
                <a:solidFill>
                  <a:srgbClr val="404040"/>
                </a:solidFill>
                <a:latin typeface="Cambria" pitchFamily="18" charset="0"/>
                <a:ea typeface="Cambria" pitchFamily="18" charset="0"/>
                <a:cs typeface="Times New Roman"/>
              </a:rPr>
              <a:t>NF</a:t>
            </a:r>
            <a:r>
              <a:rPr lang="en-US" b="1" spc="35" dirty="0" smtClean="0">
                <a:solidFill>
                  <a:srgbClr val="404040"/>
                </a:solidFill>
                <a:latin typeface="Cambria" pitchFamily="18" charset="0"/>
                <a:ea typeface="Cambria" pitchFamily="18" charset="0"/>
                <a:cs typeface="Times New Roman"/>
              </a:rPr>
              <a:t>I</a:t>
            </a:r>
            <a:r>
              <a:rPr lang="en-US" b="1" spc="-30" dirty="0" smtClean="0">
                <a:solidFill>
                  <a:srgbClr val="404040"/>
                </a:solidFill>
                <a:latin typeface="Cambria" pitchFamily="18" charset="0"/>
                <a:ea typeface="Cambria" pitchFamily="18" charset="0"/>
                <a:cs typeface="Times New Roman"/>
              </a:rPr>
              <a:t>G</a:t>
            </a:r>
            <a:r>
              <a:rPr lang="en-US" b="1" spc="10" dirty="0" smtClean="0">
                <a:solidFill>
                  <a:srgbClr val="404040"/>
                </a:solidFill>
                <a:latin typeface="Cambria" pitchFamily="18" charset="0"/>
                <a:ea typeface="Cambria" pitchFamily="18" charset="0"/>
                <a:cs typeface="Times New Roman"/>
              </a:rPr>
              <a:t>UR</a:t>
            </a:r>
            <a:r>
              <a:rPr lang="en-US" b="1" spc="40" dirty="0" smtClean="0">
                <a:solidFill>
                  <a:srgbClr val="404040"/>
                </a:solidFill>
                <a:latin typeface="Cambria" pitchFamily="18" charset="0"/>
                <a:ea typeface="Cambria" pitchFamily="18" charset="0"/>
                <a:cs typeface="Times New Roman"/>
              </a:rPr>
              <a:t>A</a:t>
            </a:r>
            <a:r>
              <a:rPr lang="en-US" b="1" spc="5" dirty="0" smtClean="0">
                <a:solidFill>
                  <a:srgbClr val="404040"/>
                </a:solidFill>
                <a:latin typeface="Cambria" pitchFamily="18" charset="0"/>
                <a:ea typeface="Cambria" pitchFamily="18" charset="0"/>
                <a:cs typeface="Times New Roman"/>
              </a:rPr>
              <a:t>T</a:t>
            </a:r>
            <a:r>
              <a:rPr lang="en-US" b="1" spc="-35" dirty="0" smtClean="0">
                <a:solidFill>
                  <a:srgbClr val="404040"/>
                </a:solidFill>
                <a:latin typeface="Cambria" pitchFamily="18" charset="0"/>
                <a:ea typeface="Cambria" pitchFamily="18" charset="0"/>
                <a:cs typeface="Times New Roman"/>
              </a:rPr>
              <a:t>I</a:t>
            </a:r>
            <a:r>
              <a:rPr lang="en-US" b="1" spc="-30" dirty="0" smtClean="0">
                <a:solidFill>
                  <a:srgbClr val="404040"/>
                </a:solidFill>
                <a:latin typeface="Cambria" pitchFamily="18" charset="0"/>
                <a:ea typeface="Cambria" pitchFamily="18" charset="0"/>
                <a:cs typeface="Times New Roman"/>
              </a:rPr>
              <a:t>O</a:t>
            </a:r>
            <a:r>
              <a:rPr lang="en-US" b="1" spc="25" dirty="0" smtClean="0">
                <a:solidFill>
                  <a:srgbClr val="404040"/>
                </a:solidFill>
                <a:latin typeface="Cambria" pitchFamily="18" charset="0"/>
                <a:ea typeface="Cambria" pitchFamily="18" charset="0"/>
                <a:cs typeface="Times New Roman"/>
              </a:rPr>
              <a:t>N</a:t>
            </a:r>
            <a:r>
              <a:rPr lang="en-US" b="1" dirty="0" smtClean="0">
                <a:solidFill>
                  <a:srgbClr val="404040"/>
                </a:solidFill>
                <a:latin typeface="Cambria" pitchFamily="18" charset="0"/>
                <a:ea typeface="Cambria" pitchFamily="18" charset="0"/>
                <a:cs typeface="Times New Roman"/>
              </a:rPr>
              <a:t>:</a:t>
            </a:r>
            <a:endParaRPr lang="en-US" dirty="0" smtClean="0">
              <a:latin typeface="Cambria" pitchFamily="18" charset="0"/>
              <a:ea typeface="Cambria" pitchFamily="18" charset="0"/>
              <a:cs typeface="Times New Roman"/>
            </a:endParaRPr>
          </a:p>
          <a:p>
            <a:pPr marL="12700">
              <a:lnSpc>
                <a:spcPct val="100000"/>
              </a:lnSpc>
              <a:spcBef>
                <a:spcPts val="980"/>
              </a:spcBef>
              <a:tabLst>
                <a:tab pos="355600" algn="l"/>
              </a:tabLst>
            </a:pPr>
            <a:r>
              <a:rPr lang="en-US" spc="10" dirty="0" smtClean="0">
                <a:solidFill>
                  <a:srgbClr val="404040"/>
                </a:solidFill>
                <a:latin typeface="Cambria" pitchFamily="18" charset="0"/>
                <a:ea typeface="Cambria" pitchFamily="18" charset="0"/>
                <a:cs typeface="Times New Roman"/>
              </a:rPr>
              <a:t>                 </a:t>
            </a:r>
            <a:r>
              <a:rPr spc="10" dirty="0" smtClean="0">
                <a:solidFill>
                  <a:srgbClr val="404040"/>
                </a:solidFill>
                <a:latin typeface="Cambria" pitchFamily="18" charset="0"/>
                <a:ea typeface="Cambria" pitchFamily="18" charset="0"/>
                <a:cs typeface="Times New Roman"/>
              </a:rPr>
              <a:t>Pr</a:t>
            </a:r>
            <a:r>
              <a:rPr spc="35" dirty="0" smtClean="0">
                <a:solidFill>
                  <a:srgbClr val="404040"/>
                </a:solidFill>
                <a:latin typeface="Cambria" pitchFamily="18" charset="0"/>
                <a:ea typeface="Cambria" pitchFamily="18" charset="0"/>
                <a:cs typeface="Times New Roman"/>
              </a:rPr>
              <a:t>o</a:t>
            </a:r>
            <a:r>
              <a:rPr spc="10" dirty="0" smtClean="0">
                <a:solidFill>
                  <a:srgbClr val="404040"/>
                </a:solidFill>
                <a:latin typeface="Cambria" pitchFamily="18" charset="0"/>
                <a:ea typeface="Cambria" pitchFamily="18" charset="0"/>
                <a:cs typeface="Times New Roman"/>
              </a:rPr>
              <a:t>ce</a:t>
            </a:r>
            <a:r>
              <a:rPr spc="-35" dirty="0" smtClean="0">
                <a:solidFill>
                  <a:srgbClr val="404040"/>
                </a:solidFill>
                <a:latin typeface="Cambria" pitchFamily="18" charset="0"/>
                <a:ea typeface="Cambria" pitchFamily="18" charset="0"/>
                <a:cs typeface="Times New Roman"/>
              </a:rPr>
              <a:t>ss</a:t>
            </a:r>
            <a:r>
              <a:rPr spc="45" dirty="0" smtClean="0">
                <a:solidFill>
                  <a:srgbClr val="404040"/>
                </a:solidFill>
                <a:latin typeface="Cambria" pitchFamily="18" charset="0"/>
                <a:ea typeface="Cambria" pitchFamily="18" charset="0"/>
                <a:cs typeface="Times New Roman"/>
              </a:rPr>
              <a:t>o</a:t>
            </a:r>
            <a:r>
              <a:rPr spc="10" dirty="0" smtClean="0">
                <a:solidFill>
                  <a:srgbClr val="404040"/>
                </a:solidFill>
                <a:latin typeface="Cambria" pitchFamily="18" charset="0"/>
                <a:ea typeface="Cambria" pitchFamily="18" charset="0"/>
                <a:cs typeface="Times New Roman"/>
              </a:rPr>
              <a:t>r</a:t>
            </a:r>
            <a:r>
              <a:rPr spc="-120" dirty="0" smtClean="0">
                <a:solidFill>
                  <a:srgbClr val="404040"/>
                </a:solidFill>
                <a:latin typeface="Cambria" pitchFamily="18" charset="0"/>
                <a:ea typeface="Cambria" pitchFamily="18" charset="0"/>
                <a:cs typeface="Times New Roman"/>
              </a:rPr>
              <a:t> </a:t>
            </a:r>
            <a:r>
              <a:rPr spc="10" dirty="0" smtClean="0">
                <a:solidFill>
                  <a:srgbClr val="404040"/>
                </a:solidFill>
                <a:latin typeface="Cambria" pitchFamily="18" charset="0"/>
                <a:ea typeface="Cambria" pitchFamily="18" charset="0"/>
                <a:cs typeface="Times New Roman"/>
              </a:rPr>
              <a:t>-</a:t>
            </a:r>
            <a:r>
              <a:rPr spc="20" dirty="0" smtClean="0">
                <a:solidFill>
                  <a:srgbClr val="404040"/>
                </a:solidFill>
                <a:latin typeface="Cambria" pitchFamily="18" charset="0"/>
                <a:ea typeface="Cambria" pitchFamily="18" charset="0"/>
                <a:cs typeface="Times New Roman"/>
              </a:rPr>
              <a:t> </a:t>
            </a:r>
            <a:r>
              <a:rPr spc="10" dirty="0" smtClean="0">
                <a:solidFill>
                  <a:srgbClr val="404040"/>
                </a:solidFill>
                <a:latin typeface="Cambria" pitchFamily="18" charset="0"/>
                <a:ea typeface="Cambria" pitchFamily="18" charset="0"/>
                <a:cs typeface="Times New Roman"/>
              </a:rPr>
              <a:t>Pe</a:t>
            </a:r>
            <a:r>
              <a:rPr spc="40" dirty="0" smtClean="0">
                <a:solidFill>
                  <a:srgbClr val="404040"/>
                </a:solidFill>
                <a:latin typeface="Cambria" pitchFamily="18" charset="0"/>
                <a:ea typeface="Cambria" pitchFamily="18" charset="0"/>
                <a:cs typeface="Times New Roman"/>
              </a:rPr>
              <a:t>nt</a:t>
            </a:r>
            <a:r>
              <a:rPr spc="-35" dirty="0" smtClean="0">
                <a:solidFill>
                  <a:srgbClr val="404040"/>
                </a:solidFill>
                <a:latin typeface="Cambria" pitchFamily="18" charset="0"/>
                <a:ea typeface="Cambria" pitchFamily="18" charset="0"/>
                <a:cs typeface="Times New Roman"/>
              </a:rPr>
              <a:t>i</a:t>
            </a:r>
            <a:r>
              <a:rPr spc="45" dirty="0" smtClean="0">
                <a:solidFill>
                  <a:srgbClr val="404040"/>
                </a:solidFill>
                <a:latin typeface="Cambria" pitchFamily="18" charset="0"/>
                <a:ea typeface="Cambria" pitchFamily="18" charset="0"/>
                <a:cs typeface="Times New Roman"/>
              </a:rPr>
              <a:t>u</a:t>
            </a:r>
            <a:r>
              <a:rPr spc="20" dirty="0" smtClean="0">
                <a:solidFill>
                  <a:srgbClr val="404040"/>
                </a:solidFill>
                <a:latin typeface="Cambria" pitchFamily="18" charset="0"/>
                <a:ea typeface="Cambria" pitchFamily="18" charset="0"/>
                <a:cs typeface="Times New Roman"/>
              </a:rPr>
              <a:t>m</a:t>
            </a:r>
            <a:r>
              <a:rPr spc="-204" dirty="0" smtClean="0">
                <a:solidFill>
                  <a:srgbClr val="404040"/>
                </a:solidFill>
                <a:latin typeface="Cambria" pitchFamily="18" charset="0"/>
                <a:ea typeface="Cambria" pitchFamily="18" charset="0"/>
                <a:cs typeface="Times New Roman"/>
              </a:rPr>
              <a:t> </a:t>
            </a:r>
            <a:r>
              <a:rPr spc="50" dirty="0" smtClean="0">
                <a:solidFill>
                  <a:srgbClr val="404040"/>
                </a:solidFill>
                <a:latin typeface="Cambria" pitchFamily="18" charset="0"/>
                <a:ea typeface="Cambria" pitchFamily="18" charset="0"/>
                <a:cs typeface="Times New Roman"/>
              </a:rPr>
              <a:t>–</a:t>
            </a:r>
            <a:r>
              <a:rPr spc="-65" dirty="0" smtClean="0">
                <a:solidFill>
                  <a:srgbClr val="404040"/>
                </a:solidFill>
                <a:latin typeface="Cambria" pitchFamily="18" charset="0"/>
                <a:ea typeface="Cambria" pitchFamily="18" charset="0"/>
                <a:cs typeface="Times New Roman"/>
              </a:rPr>
              <a:t>IV</a:t>
            </a:r>
            <a:endParaRPr dirty="0" smtClean="0">
              <a:latin typeface="Cambria" pitchFamily="18" charset="0"/>
              <a:ea typeface="Cambria" pitchFamily="18" charset="0"/>
              <a:cs typeface="Times New Roman"/>
            </a:endParaRPr>
          </a:p>
          <a:p>
            <a:pPr marL="12700">
              <a:lnSpc>
                <a:spcPct val="100000"/>
              </a:lnSpc>
              <a:spcBef>
                <a:spcPts val="980"/>
              </a:spcBef>
              <a:tabLst>
                <a:tab pos="355600" algn="l"/>
              </a:tabLst>
            </a:pPr>
            <a:r>
              <a:rPr lang="en-US" spc="5" dirty="0" smtClean="0">
                <a:solidFill>
                  <a:srgbClr val="404040"/>
                </a:solidFill>
                <a:latin typeface="Cambria" pitchFamily="18" charset="0"/>
                <a:ea typeface="Cambria" pitchFamily="18" charset="0"/>
                <a:cs typeface="Times New Roman"/>
              </a:rPr>
              <a:t>                 </a:t>
            </a:r>
            <a:r>
              <a:rPr spc="5" dirty="0" smtClean="0">
                <a:solidFill>
                  <a:srgbClr val="404040"/>
                </a:solidFill>
                <a:latin typeface="Cambria" pitchFamily="18" charset="0"/>
                <a:ea typeface="Cambria" pitchFamily="18" charset="0"/>
                <a:cs typeface="Times New Roman"/>
              </a:rPr>
              <a:t>RAM</a:t>
            </a:r>
            <a:r>
              <a:rPr spc="-70" dirty="0" smtClean="0">
                <a:solidFill>
                  <a:srgbClr val="404040"/>
                </a:solidFill>
                <a:latin typeface="Cambria" pitchFamily="18" charset="0"/>
                <a:ea typeface="Cambria" pitchFamily="18" charset="0"/>
                <a:cs typeface="Times New Roman"/>
              </a:rPr>
              <a:t> </a:t>
            </a:r>
            <a:r>
              <a:rPr spc="5" dirty="0" smtClean="0">
                <a:solidFill>
                  <a:srgbClr val="404040"/>
                </a:solidFill>
                <a:latin typeface="Cambria" pitchFamily="18" charset="0"/>
                <a:ea typeface="Cambria" pitchFamily="18" charset="0"/>
                <a:cs typeface="Times New Roman"/>
              </a:rPr>
              <a:t>-</a:t>
            </a:r>
            <a:r>
              <a:rPr spc="10" dirty="0" smtClean="0">
                <a:solidFill>
                  <a:srgbClr val="404040"/>
                </a:solidFill>
                <a:latin typeface="Cambria" pitchFamily="18" charset="0"/>
                <a:ea typeface="Cambria" pitchFamily="18" charset="0"/>
                <a:cs typeface="Times New Roman"/>
              </a:rPr>
              <a:t> 4</a:t>
            </a:r>
            <a:r>
              <a:rPr spc="-30" dirty="0" smtClean="0">
                <a:solidFill>
                  <a:srgbClr val="404040"/>
                </a:solidFill>
                <a:latin typeface="Cambria" pitchFamily="18" charset="0"/>
                <a:ea typeface="Cambria" pitchFamily="18" charset="0"/>
                <a:cs typeface="Times New Roman"/>
              </a:rPr>
              <a:t> </a:t>
            </a:r>
            <a:r>
              <a:rPr spc="-5" dirty="0" smtClean="0">
                <a:solidFill>
                  <a:srgbClr val="404040"/>
                </a:solidFill>
                <a:latin typeface="Cambria" pitchFamily="18" charset="0"/>
                <a:ea typeface="Cambria" pitchFamily="18" charset="0"/>
                <a:cs typeface="Times New Roman"/>
              </a:rPr>
              <a:t>GB</a:t>
            </a:r>
            <a:r>
              <a:rPr spc="15" dirty="0" smtClean="0">
                <a:solidFill>
                  <a:srgbClr val="404040"/>
                </a:solidFill>
                <a:latin typeface="Cambria" pitchFamily="18" charset="0"/>
                <a:ea typeface="Cambria" pitchFamily="18" charset="0"/>
                <a:cs typeface="Times New Roman"/>
              </a:rPr>
              <a:t> </a:t>
            </a:r>
            <a:r>
              <a:rPr spc="-10" dirty="0" smtClean="0">
                <a:solidFill>
                  <a:srgbClr val="404040"/>
                </a:solidFill>
                <a:latin typeface="Cambria" pitchFamily="18" charset="0"/>
                <a:ea typeface="Cambria" pitchFamily="18" charset="0"/>
                <a:cs typeface="Times New Roman"/>
              </a:rPr>
              <a:t>(min)</a:t>
            </a:r>
            <a:endParaRPr dirty="0" smtClean="0">
              <a:latin typeface="Cambria" pitchFamily="18" charset="0"/>
              <a:ea typeface="Cambria" pitchFamily="18" charset="0"/>
              <a:cs typeface="Times New Roman"/>
            </a:endParaRPr>
          </a:p>
          <a:p>
            <a:pPr marL="12700">
              <a:lnSpc>
                <a:spcPct val="100000"/>
              </a:lnSpc>
              <a:spcBef>
                <a:spcPts val="1055"/>
              </a:spcBef>
              <a:tabLst>
                <a:tab pos="355600" algn="l"/>
              </a:tabLst>
            </a:pPr>
            <a:r>
              <a:rPr lang="en-US" dirty="0" smtClean="0">
                <a:solidFill>
                  <a:srgbClr val="404040"/>
                </a:solidFill>
                <a:latin typeface="Cambria" pitchFamily="18" charset="0"/>
                <a:ea typeface="Cambria" pitchFamily="18" charset="0"/>
                <a:cs typeface="Times New Roman"/>
              </a:rPr>
              <a:t>                 </a:t>
            </a:r>
            <a:r>
              <a:rPr dirty="0" smtClean="0">
                <a:solidFill>
                  <a:srgbClr val="404040"/>
                </a:solidFill>
                <a:latin typeface="Cambria" pitchFamily="18" charset="0"/>
                <a:ea typeface="Cambria" pitchFamily="18" charset="0"/>
                <a:cs typeface="Times New Roman"/>
              </a:rPr>
              <a:t>Hard</a:t>
            </a:r>
            <a:r>
              <a:rPr spc="-30" dirty="0" smtClean="0">
                <a:solidFill>
                  <a:srgbClr val="404040"/>
                </a:solidFill>
                <a:latin typeface="Cambria" pitchFamily="18" charset="0"/>
                <a:ea typeface="Cambria" pitchFamily="18" charset="0"/>
                <a:cs typeface="Times New Roman"/>
              </a:rPr>
              <a:t> </a:t>
            </a:r>
            <a:r>
              <a:rPr spc="-20" dirty="0" smtClean="0">
                <a:solidFill>
                  <a:srgbClr val="404040"/>
                </a:solidFill>
                <a:latin typeface="Cambria" pitchFamily="18" charset="0"/>
                <a:ea typeface="Cambria" pitchFamily="18" charset="0"/>
                <a:cs typeface="Times New Roman"/>
              </a:rPr>
              <a:t>Disk</a:t>
            </a:r>
            <a:r>
              <a:rPr spc="50" dirty="0" smtClean="0">
                <a:solidFill>
                  <a:srgbClr val="404040"/>
                </a:solidFill>
                <a:latin typeface="Cambria" pitchFamily="18" charset="0"/>
                <a:ea typeface="Cambria" pitchFamily="18" charset="0"/>
                <a:cs typeface="Times New Roman"/>
              </a:rPr>
              <a:t> </a:t>
            </a:r>
            <a:r>
              <a:rPr spc="5" dirty="0" smtClean="0">
                <a:solidFill>
                  <a:srgbClr val="404040"/>
                </a:solidFill>
                <a:latin typeface="Cambria" pitchFamily="18" charset="0"/>
                <a:ea typeface="Cambria" pitchFamily="18" charset="0"/>
                <a:cs typeface="Times New Roman"/>
              </a:rPr>
              <a:t>-</a:t>
            </a:r>
            <a:r>
              <a:rPr spc="-65" dirty="0" smtClean="0">
                <a:solidFill>
                  <a:srgbClr val="404040"/>
                </a:solidFill>
                <a:latin typeface="Cambria" pitchFamily="18" charset="0"/>
                <a:ea typeface="Cambria" pitchFamily="18" charset="0"/>
                <a:cs typeface="Times New Roman"/>
              </a:rPr>
              <a:t> </a:t>
            </a:r>
            <a:r>
              <a:rPr spc="30" dirty="0" smtClean="0">
                <a:solidFill>
                  <a:srgbClr val="404040"/>
                </a:solidFill>
                <a:latin typeface="Cambria" pitchFamily="18" charset="0"/>
                <a:ea typeface="Cambria" pitchFamily="18" charset="0"/>
                <a:cs typeface="Times New Roman"/>
              </a:rPr>
              <a:t>20</a:t>
            </a:r>
            <a:r>
              <a:rPr spc="-25" dirty="0" smtClean="0">
                <a:solidFill>
                  <a:srgbClr val="404040"/>
                </a:solidFill>
                <a:latin typeface="Cambria" pitchFamily="18" charset="0"/>
                <a:ea typeface="Cambria" pitchFamily="18" charset="0"/>
                <a:cs typeface="Times New Roman"/>
              </a:rPr>
              <a:t> GB</a:t>
            </a:r>
            <a:endParaRPr dirty="0" smtClean="0">
              <a:latin typeface="Cambria" pitchFamily="18" charset="0"/>
              <a:ea typeface="Cambria" pitchFamily="18" charset="0"/>
              <a:cs typeface="Times New Roman"/>
            </a:endParaRPr>
          </a:p>
          <a:p>
            <a:pPr marL="298450" indent="-285750">
              <a:lnSpc>
                <a:spcPct val="100000"/>
              </a:lnSpc>
              <a:spcBef>
                <a:spcPts val="980"/>
              </a:spcBef>
              <a:buFont typeface="Wingdings" pitchFamily="2" charset="2"/>
              <a:buChar char="q"/>
              <a:tabLst>
                <a:tab pos="355600" algn="l"/>
              </a:tabLst>
            </a:pPr>
            <a:r>
              <a:rPr lang="en-US" b="1" spc="15" dirty="0" smtClean="0">
                <a:solidFill>
                  <a:srgbClr val="404040"/>
                </a:solidFill>
                <a:latin typeface="Cambria" pitchFamily="18" charset="0"/>
                <a:ea typeface="Cambria" pitchFamily="18" charset="0"/>
                <a:cs typeface="Times New Roman"/>
              </a:rPr>
              <a:t>S</a:t>
            </a:r>
            <a:r>
              <a:rPr lang="en-US" b="1" spc="35" dirty="0" smtClean="0">
                <a:solidFill>
                  <a:srgbClr val="404040"/>
                </a:solidFill>
                <a:latin typeface="Cambria" pitchFamily="18" charset="0"/>
                <a:ea typeface="Cambria" pitchFamily="18" charset="0"/>
                <a:cs typeface="Times New Roman"/>
              </a:rPr>
              <a:t>/</a:t>
            </a:r>
            <a:r>
              <a:rPr lang="en-US" b="1" spc="25" dirty="0" smtClean="0">
                <a:solidFill>
                  <a:srgbClr val="404040"/>
                </a:solidFill>
                <a:latin typeface="Cambria" pitchFamily="18" charset="0"/>
                <a:ea typeface="Cambria" pitchFamily="18" charset="0"/>
                <a:cs typeface="Times New Roman"/>
              </a:rPr>
              <a:t>W</a:t>
            </a:r>
            <a:r>
              <a:rPr lang="en-US" b="1" spc="-125" dirty="0" smtClean="0">
                <a:solidFill>
                  <a:srgbClr val="404040"/>
                </a:solidFill>
                <a:latin typeface="Cambria" pitchFamily="18" charset="0"/>
                <a:ea typeface="Cambria" pitchFamily="18" charset="0"/>
                <a:cs typeface="Times New Roman"/>
              </a:rPr>
              <a:t> </a:t>
            </a:r>
            <a:r>
              <a:rPr lang="en-US" b="1" spc="15" dirty="0" smtClean="0">
                <a:solidFill>
                  <a:srgbClr val="404040"/>
                </a:solidFill>
                <a:latin typeface="Cambria" pitchFamily="18" charset="0"/>
                <a:ea typeface="Cambria" pitchFamily="18" charset="0"/>
                <a:cs typeface="Times New Roman"/>
              </a:rPr>
              <a:t>S</a:t>
            </a:r>
            <a:r>
              <a:rPr lang="en-US" b="1" spc="-35" dirty="0" smtClean="0">
                <a:solidFill>
                  <a:srgbClr val="404040"/>
                </a:solidFill>
                <a:latin typeface="Cambria" pitchFamily="18" charset="0"/>
                <a:ea typeface="Cambria" pitchFamily="18" charset="0"/>
                <a:cs typeface="Times New Roman"/>
              </a:rPr>
              <a:t>Y</a:t>
            </a:r>
            <a:r>
              <a:rPr lang="en-US" b="1" spc="40" dirty="0" smtClean="0">
                <a:solidFill>
                  <a:srgbClr val="404040"/>
                </a:solidFill>
                <a:latin typeface="Cambria" pitchFamily="18" charset="0"/>
                <a:ea typeface="Cambria" pitchFamily="18" charset="0"/>
                <a:cs typeface="Times New Roman"/>
              </a:rPr>
              <a:t>S</a:t>
            </a:r>
            <a:r>
              <a:rPr lang="en-US" b="1" spc="10" dirty="0" smtClean="0">
                <a:solidFill>
                  <a:srgbClr val="404040"/>
                </a:solidFill>
                <a:latin typeface="Cambria" pitchFamily="18" charset="0"/>
                <a:ea typeface="Cambria" pitchFamily="18" charset="0"/>
                <a:cs typeface="Times New Roman"/>
              </a:rPr>
              <a:t>TEM</a:t>
            </a:r>
            <a:r>
              <a:rPr lang="en-US" b="1" spc="-85" dirty="0" smtClean="0">
                <a:solidFill>
                  <a:srgbClr val="404040"/>
                </a:solidFill>
                <a:latin typeface="Cambria" pitchFamily="18" charset="0"/>
                <a:ea typeface="Cambria" pitchFamily="18" charset="0"/>
                <a:cs typeface="Times New Roman"/>
              </a:rPr>
              <a:t> </a:t>
            </a:r>
            <a:r>
              <a:rPr lang="en-US" b="1" spc="45" dirty="0" smtClean="0">
                <a:solidFill>
                  <a:srgbClr val="404040"/>
                </a:solidFill>
                <a:latin typeface="Cambria" pitchFamily="18" charset="0"/>
                <a:ea typeface="Cambria" pitchFamily="18" charset="0"/>
                <a:cs typeface="Times New Roman"/>
              </a:rPr>
              <a:t>C</a:t>
            </a:r>
            <a:r>
              <a:rPr lang="en-US" b="1" spc="40" dirty="0" smtClean="0">
                <a:solidFill>
                  <a:srgbClr val="404040"/>
                </a:solidFill>
                <a:latin typeface="Cambria" pitchFamily="18" charset="0"/>
                <a:ea typeface="Cambria" pitchFamily="18" charset="0"/>
                <a:cs typeface="Times New Roman"/>
              </a:rPr>
              <a:t>O</a:t>
            </a:r>
            <a:r>
              <a:rPr lang="en-US" b="1" spc="10" dirty="0" smtClean="0">
                <a:solidFill>
                  <a:srgbClr val="404040"/>
                </a:solidFill>
                <a:latin typeface="Cambria" pitchFamily="18" charset="0"/>
                <a:ea typeface="Cambria" pitchFamily="18" charset="0"/>
                <a:cs typeface="Times New Roman"/>
              </a:rPr>
              <a:t>NF</a:t>
            </a:r>
            <a:r>
              <a:rPr lang="en-US" b="1" spc="35" dirty="0" smtClean="0">
                <a:solidFill>
                  <a:srgbClr val="404040"/>
                </a:solidFill>
                <a:latin typeface="Cambria" pitchFamily="18" charset="0"/>
                <a:ea typeface="Cambria" pitchFamily="18" charset="0"/>
                <a:cs typeface="Times New Roman"/>
              </a:rPr>
              <a:t>I</a:t>
            </a:r>
            <a:r>
              <a:rPr lang="en-US" b="1" spc="-30" dirty="0" smtClean="0">
                <a:solidFill>
                  <a:srgbClr val="404040"/>
                </a:solidFill>
                <a:latin typeface="Cambria" pitchFamily="18" charset="0"/>
                <a:ea typeface="Cambria" pitchFamily="18" charset="0"/>
                <a:cs typeface="Times New Roman"/>
              </a:rPr>
              <a:t>G</a:t>
            </a:r>
            <a:r>
              <a:rPr lang="en-US" b="1" spc="10" dirty="0" smtClean="0">
                <a:solidFill>
                  <a:srgbClr val="404040"/>
                </a:solidFill>
                <a:latin typeface="Cambria" pitchFamily="18" charset="0"/>
                <a:ea typeface="Cambria" pitchFamily="18" charset="0"/>
                <a:cs typeface="Times New Roman"/>
              </a:rPr>
              <a:t>UR</a:t>
            </a:r>
            <a:r>
              <a:rPr lang="en-US" b="1" spc="40" dirty="0" smtClean="0">
                <a:solidFill>
                  <a:srgbClr val="404040"/>
                </a:solidFill>
                <a:latin typeface="Cambria" pitchFamily="18" charset="0"/>
                <a:ea typeface="Cambria" pitchFamily="18" charset="0"/>
                <a:cs typeface="Times New Roman"/>
              </a:rPr>
              <a:t>A</a:t>
            </a:r>
            <a:r>
              <a:rPr lang="en-US" b="1" spc="5" dirty="0" smtClean="0">
                <a:solidFill>
                  <a:srgbClr val="404040"/>
                </a:solidFill>
                <a:latin typeface="Cambria" pitchFamily="18" charset="0"/>
                <a:ea typeface="Cambria" pitchFamily="18" charset="0"/>
                <a:cs typeface="Times New Roman"/>
              </a:rPr>
              <a:t>T</a:t>
            </a:r>
            <a:r>
              <a:rPr lang="en-US" b="1" spc="-35" dirty="0" smtClean="0">
                <a:solidFill>
                  <a:srgbClr val="404040"/>
                </a:solidFill>
                <a:latin typeface="Cambria" pitchFamily="18" charset="0"/>
                <a:ea typeface="Cambria" pitchFamily="18" charset="0"/>
                <a:cs typeface="Times New Roman"/>
              </a:rPr>
              <a:t>I</a:t>
            </a:r>
            <a:r>
              <a:rPr lang="en-US" b="1" spc="40" dirty="0" smtClean="0">
                <a:solidFill>
                  <a:srgbClr val="404040"/>
                </a:solidFill>
                <a:latin typeface="Cambria" pitchFamily="18" charset="0"/>
                <a:ea typeface="Cambria" pitchFamily="18" charset="0"/>
                <a:cs typeface="Times New Roman"/>
              </a:rPr>
              <a:t>O</a:t>
            </a:r>
            <a:r>
              <a:rPr lang="en-US" b="1" spc="-45" dirty="0" smtClean="0">
                <a:solidFill>
                  <a:srgbClr val="404040"/>
                </a:solidFill>
                <a:latin typeface="Cambria" pitchFamily="18" charset="0"/>
                <a:ea typeface="Cambria" pitchFamily="18" charset="0"/>
                <a:cs typeface="Times New Roman"/>
              </a:rPr>
              <a:t>N</a:t>
            </a:r>
            <a:r>
              <a:rPr lang="en-US" b="1" dirty="0" smtClean="0">
                <a:solidFill>
                  <a:srgbClr val="404040"/>
                </a:solidFill>
                <a:latin typeface="Cambria" pitchFamily="18" charset="0"/>
                <a:ea typeface="Cambria" pitchFamily="18" charset="0"/>
                <a:cs typeface="Times New Roman"/>
              </a:rPr>
              <a:t>:</a:t>
            </a:r>
            <a:endParaRPr lang="en-US" dirty="0" smtClean="0">
              <a:latin typeface="Cambria" pitchFamily="18" charset="0"/>
              <a:ea typeface="Cambria" pitchFamily="18" charset="0"/>
              <a:cs typeface="Times New Roman"/>
            </a:endParaRPr>
          </a:p>
          <a:p>
            <a:pPr marL="12700">
              <a:lnSpc>
                <a:spcPct val="100000"/>
              </a:lnSpc>
              <a:spcBef>
                <a:spcPts val="980"/>
              </a:spcBef>
              <a:tabLst>
                <a:tab pos="355600" algn="l"/>
              </a:tabLst>
            </a:pPr>
            <a:r>
              <a:rPr lang="en-US" spc="-25" dirty="0" smtClean="0">
                <a:solidFill>
                  <a:srgbClr val="404040"/>
                </a:solidFill>
                <a:latin typeface="Cambria" pitchFamily="18" charset="0"/>
                <a:ea typeface="Cambria" pitchFamily="18" charset="0"/>
                <a:cs typeface="Times New Roman"/>
              </a:rPr>
              <a:t>                  </a:t>
            </a:r>
            <a:r>
              <a:rPr spc="-25" dirty="0" smtClean="0">
                <a:solidFill>
                  <a:srgbClr val="404040"/>
                </a:solidFill>
                <a:latin typeface="Cambria" pitchFamily="18" charset="0"/>
                <a:ea typeface="Cambria" pitchFamily="18" charset="0"/>
                <a:cs typeface="Times New Roman"/>
              </a:rPr>
              <a:t>O</a:t>
            </a:r>
            <a:r>
              <a:rPr spc="40" dirty="0" smtClean="0">
                <a:solidFill>
                  <a:srgbClr val="404040"/>
                </a:solidFill>
                <a:latin typeface="Cambria" pitchFamily="18" charset="0"/>
                <a:ea typeface="Cambria" pitchFamily="18" charset="0"/>
                <a:cs typeface="Times New Roman"/>
              </a:rPr>
              <a:t>p</a:t>
            </a:r>
            <a:r>
              <a:rPr spc="10" dirty="0" smtClean="0">
                <a:solidFill>
                  <a:srgbClr val="404040"/>
                </a:solidFill>
                <a:latin typeface="Cambria" pitchFamily="18" charset="0"/>
                <a:ea typeface="Cambria" pitchFamily="18" charset="0"/>
                <a:cs typeface="Times New Roman"/>
              </a:rPr>
              <a:t>era</a:t>
            </a:r>
            <a:r>
              <a:rPr spc="35" dirty="0" smtClean="0">
                <a:solidFill>
                  <a:srgbClr val="404040"/>
                </a:solidFill>
                <a:latin typeface="Cambria" pitchFamily="18" charset="0"/>
                <a:ea typeface="Cambria" pitchFamily="18" charset="0"/>
                <a:cs typeface="Times New Roman"/>
              </a:rPr>
              <a:t>t</a:t>
            </a:r>
            <a:r>
              <a:rPr spc="-35" dirty="0" smtClean="0">
                <a:solidFill>
                  <a:srgbClr val="404040"/>
                </a:solidFill>
                <a:latin typeface="Cambria" pitchFamily="18" charset="0"/>
                <a:ea typeface="Cambria" pitchFamily="18" charset="0"/>
                <a:cs typeface="Times New Roman"/>
              </a:rPr>
              <a:t>i</a:t>
            </a:r>
            <a:r>
              <a:rPr spc="40" dirty="0" smtClean="0">
                <a:solidFill>
                  <a:srgbClr val="404040"/>
                </a:solidFill>
                <a:latin typeface="Cambria" pitchFamily="18" charset="0"/>
                <a:ea typeface="Cambria" pitchFamily="18" charset="0"/>
                <a:cs typeface="Times New Roman"/>
              </a:rPr>
              <a:t>n</a:t>
            </a:r>
            <a:r>
              <a:rPr spc="10" dirty="0" smtClean="0">
                <a:solidFill>
                  <a:srgbClr val="404040"/>
                </a:solidFill>
                <a:latin typeface="Cambria" pitchFamily="18" charset="0"/>
                <a:ea typeface="Cambria" pitchFamily="18" charset="0"/>
                <a:cs typeface="Times New Roman"/>
              </a:rPr>
              <a:t>g</a:t>
            </a:r>
            <a:r>
              <a:rPr spc="-155" dirty="0" smtClean="0">
                <a:solidFill>
                  <a:srgbClr val="404040"/>
                </a:solidFill>
                <a:latin typeface="Cambria" pitchFamily="18" charset="0"/>
                <a:ea typeface="Cambria" pitchFamily="18" charset="0"/>
                <a:cs typeface="Times New Roman"/>
              </a:rPr>
              <a:t> </a:t>
            </a:r>
            <a:r>
              <a:rPr spc="15" dirty="0" smtClean="0">
                <a:solidFill>
                  <a:srgbClr val="404040"/>
                </a:solidFill>
                <a:latin typeface="Cambria" pitchFamily="18" charset="0"/>
                <a:ea typeface="Cambria" pitchFamily="18" charset="0"/>
                <a:cs typeface="Times New Roman"/>
              </a:rPr>
              <a:t>S</a:t>
            </a:r>
            <a:r>
              <a:rPr spc="-30" dirty="0" smtClean="0">
                <a:solidFill>
                  <a:srgbClr val="404040"/>
                </a:solidFill>
                <a:latin typeface="Cambria" pitchFamily="18" charset="0"/>
                <a:ea typeface="Cambria" pitchFamily="18" charset="0"/>
                <a:cs typeface="Times New Roman"/>
              </a:rPr>
              <a:t>ys</a:t>
            </a:r>
            <a:r>
              <a:rPr spc="35" dirty="0" smtClean="0">
                <a:solidFill>
                  <a:srgbClr val="404040"/>
                </a:solidFill>
                <a:latin typeface="Cambria" pitchFamily="18" charset="0"/>
                <a:ea typeface="Cambria" pitchFamily="18" charset="0"/>
                <a:cs typeface="Times New Roman"/>
              </a:rPr>
              <a:t>t</a:t>
            </a:r>
            <a:r>
              <a:rPr spc="15" dirty="0" smtClean="0">
                <a:solidFill>
                  <a:srgbClr val="404040"/>
                </a:solidFill>
                <a:latin typeface="Cambria" pitchFamily="18" charset="0"/>
                <a:ea typeface="Cambria" pitchFamily="18" charset="0"/>
                <a:cs typeface="Times New Roman"/>
              </a:rPr>
              <a:t>em</a:t>
            </a:r>
            <a:r>
              <a:rPr spc="-50" dirty="0" smtClean="0">
                <a:solidFill>
                  <a:srgbClr val="404040"/>
                </a:solidFill>
                <a:latin typeface="Cambria" pitchFamily="18" charset="0"/>
                <a:ea typeface="Cambria" pitchFamily="18" charset="0"/>
                <a:cs typeface="Times New Roman"/>
              </a:rPr>
              <a:t> </a:t>
            </a:r>
            <a:r>
              <a:rPr spc="5" dirty="0" smtClean="0">
                <a:solidFill>
                  <a:srgbClr val="404040"/>
                </a:solidFill>
                <a:latin typeface="Cambria" pitchFamily="18" charset="0"/>
                <a:ea typeface="Cambria" pitchFamily="18" charset="0"/>
                <a:cs typeface="Times New Roman"/>
              </a:rPr>
              <a:t>:</a:t>
            </a:r>
            <a:r>
              <a:rPr spc="-15" dirty="0" smtClean="0">
                <a:solidFill>
                  <a:srgbClr val="404040"/>
                </a:solidFill>
                <a:latin typeface="Cambria" pitchFamily="18" charset="0"/>
                <a:ea typeface="Cambria" pitchFamily="18" charset="0"/>
                <a:cs typeface="Times New Roman"/>
              </a:rPr>
              <a:t> </a:t>
            </a:r>
            <a:r>
              <a:rPr spc="-90" dirty="0" smtClean="0">
                <a:solidFill>
                  <a:srgbClr val="404040"/>
                </a:solidFill>
                <a:latin typeface="Cambria" pitchFamily="18" charset="0"/>
                <a:ea typeface="Cambria" pitchFamily="18" charset="0"/>
                <a:cs typeface="Times New Roman"/>
              </a:rPr>
              <a:t>W</a:t>
            </a:r>
            <a:r>
              <a:rPr spc="-35" dirty="0" smtClean="0">
                <a:solidFill>
                  <a:srgbClr val="404040"/>
                </a:solidFill>
                <a:latin typeface="Cambria" pitchFamily="18" charset="0"/>
                <a:ea typeface="Cambria" pitchFamily="18" charset="0"/>
                <a:cs typeface="Times New Roman"/>
              </a:rPr>
              <a:t>i</a:t>
            </a:r>
            <a:r>
              <a:rPr spc="45" dirty="0" smtClean="0">
                <a:solidFill>
                  <a:srgbClr val="404040"/>
                </a:solidFill>
                <a:latin typeface="Cambria" pitchFamily="18" charset="0"/>
                <a:ea typeface="Cambria" pitchFamily="18" charset="0"/>
                <a:cs typeface="Times New Roman"/>
              </a:rPr>
              <a:t>ndo</a:t>
            </a:r>
            <a:r>
              <a:rPr spc="-25" dirty="0" smtClean="0">
                <a:solidFill>
                  <a:srgbClr val="404040"/>
                </a:solidFill>
                <a:latin typeface="Cambria" pitchFamily="18" charset="0"/>
                <a:ea typeface="Cambria" pitchFamily="18" charset="0"/>
                <a:cs typeface="Times New Roman"/>
              </a:rPr>
              <a:t>w</a:t>
            </a:r>
            <a:r>
              <a:rPr spc="10" dirty="0" smtClean="0">
                <a:solidFill>
                  <a:srgbClr val="404040"/>
                </a:solidFill>
                <a:latin typeface="Cambria" pitchFamily="18" charset="0"/>
                <a:ea typeface="Cambria" pitchFamily="18" charset="0"/>
                <a:cs typeface="Times New Roman"/>
              </a:rPr>
              <a:t>s</a:t>
            </a:r>
            <a:r>
              <a:rPr spc="-165" dirty="0" smtClean="0">
                <a:solidFill>
                  <a:srgbClr val="404040"/>
                </a:solidFill>
                <a:latin typeface="Cambria" pitchFamily="18" charset="0"/>
                <a:ea typeface="Cambria" pitchFamily="18" charset="0"/>
                <a:cs typeface="Times New Roman"/>
              </a:rPr>
              <a:t> </a:t>
            </a:r>
            <a:r>
              <a:rPr spc="10" dirty="0" smtClean="0">
                <a:solidFill>
                  <a:srgbClr val="404040"/>
                </a:solidFill>
                <a:latin typeface="Cambria" pitchFamily="18" charset="0"/>
                <a:ea typeface="Cambria" pitchFamily="18" charset="0"/>
                <a:cs typeface="Times New Roman"/>
              </a:rPr>
              <a:t>7</a:t>
            </a:r>
            <a:r>
              <a:rPr spc="-15" dirty="0" smtClean="0">
                <a:solidFill>
                  <a:srgbClr val="404040"/>
                </a:solidFill>
                <a:latin typeface="Cambria" pitchFamily="18" charset="0"/>
                <a:ea typeface="Cambria" pitchFamily="18" charset="0"/>
                <a:cs typeface="Times New Roman"/>
              </a:rPr>
              <a:t> </a:t>
            </a:r>
            <a:r>
              <a:rPr spc="45" dirty="0" smtClean="0">
                <a:solidFill>
                  <a:srgbClr val="404040"/>
                </a:solidFill>
                <a:latin typeface="Cambria" pitchFamily="18" charset="0"/>
                <a:ea typeface="Cambria" pitchFamily="18" charset="0"/>
                <a:cs typeface="Times New Roman"/>
              </a:rPr>
              <a:t>o</a:t>
            </a:r>
            <a:r>
              <a:rPr lang="en-US" spc="45" dirty="0" smtClean="0">
                <a:solidFill>
                  <a:srgbClr val="404040"/>
                </a:solidFill>
                <a:latin typeface="Cambria" pitchFamily="18" charset="0"/>
                <a:ea typeface="Cambria" pitchFamily="18" charset="0"/>
                <a:cs typeface="Times New Roman"/>
              </a:rPr>
              <a:t>r </a:t>
            </a:r>
            <a:r>
              <a:rPr spc="10" dirty="0" smtClean="0">
                <a:solidFill>
                  <a:srgbClr val="404040"/>
                </a:solidFill>
                <a:latin typeface="Cambria" pitchFamily="18" charset="0"/>
                <a:ea typeface="Cambria" pitchFamily="18" charset="0"/>
                <a:cs typeface="Times New Roman"/>
              </a:rPr>
              <a:t>8</a:t>
            </a:r>
            <a:endParaRPr lang="en-US" dirty="0">
              <a:latin typeface="Cambria" pitchFamily="18" charset="0"/>
              <a:ea typeface="Cambria" pitchFamily="18" charset="0"/>
              <a:cs typeface="Times New Roman"/>
            </a:endParaRPr>
          </a:p>
          <a:p>
            <a:pPr marL="12700">
              <a:lnSpc>
                <a:spcPct val="100000"/>
              </a:lnSpc>
              <a:spcBef>
                <a:spcPts val="980"/>
              </a:spcBef>
              <a:tabLst>
                <a:tab pos="355600" algn="l"/>
              </a:tabLst>
            </a:pPr>
            <a:r>
              <a:rPr lang="en-US" spc="10" dirty="0" smtClean="0">
                <a:solidFill>
                  <a:srgbClr val="404040"/>
                </a:solidFill>
                <a:latin typeface="Cambria" pitchFamily="18" charset="0"/>
                <a:ea typeface="Cambria" pitchFamily="18" charset="0"/>
                <a:cs typeface="Times New Roman"/>
              </a:rPr>
              <a:t>                 </a:t>
            </a:r>
            <a:r>
              <a:rPr spc="10" dirty="0" smtClean="0">
                <a:solidFill>
                  <a:srgbClr val="404040"/>
                </a:solidFill>
                <a:latin typeface="Cambria" pitchFamily="18" charset="0"/>
                <a:ea typeface="Cambria" pitchFamily="18" charset="0"/>
                <a:cs typeface="Times New Roman"/>
              </a:rPr>
              <a:t>Fr</a:t>
            </a:r>
            <a:r>
              <a:rPr spc="40" dirty="0" smtClean="0">
                <a:solidFill>
                  <a:srgbClr val="404040"/>
                </a:solidFill>
                <a:latin typeface="Cambria" pitchFamily="18" charset="0"/>
                <a:ea typeface="Cambria" pitchFamily="18" charset="0"/>
                <a:cs typeface="Times New Roman"/>
              </a:rPr>
              <a:t>on</a:t>
            </a:r>
            <a:r>
              <a:rPr spc="5" dirty="0" smtClean="0">
                <a:solidFill>
                  <a:srgbClr val="404040"/>
                </a:solidFill>
                <a:latin typeface="Cambria" pitchFamily="18" charset="0"/>
                <a:ea typeface="Cambria" pitchFamily="18" charset="0"/>
                <a:cs typeface="Times New Roman"/>
              </a:rPr>
              <a:t>t</a:t>
            </a:r>
            <a:r>
              <a:rPr spc="-160" dirty="0" smtClean="0">
                <a:solidFill>
                  <a:srgbClr val="404040"/>
                </a:solidFill>
                <a:latin typeface="Cambria" pitchFamily="18" charset="0"/>
                <a:ea typeface="Cambria" pitchFamily="18" charset="0"/>
                <a:cs typeface="Times New Roman"/>
              </a:rPr>
              <a:t> </a:t>
            </a:r>
            <a:r>
              <a:rPr spc="50" dirty="0" smtClean="0">
                <a:solidFill>
                  <a:srgbClr val="404040"/>
                </a:solidFill>
                <a:latin typeface="Cambria" pitchFamily="18" charset="0"/>
                <a:ea typeface="Cambria" pitchFamily="18" charset="0"/>
                <a:cs typeface="Times New Roman"/>
              </a:rPr>
              <a:t>En</a:t>
            </a:r>
            <a:r>
              <a:rPr spc="10" dirty="0" smtClean="0">
                <a:solidFill>
                  <a:srgbClr val="404040"/>
                </a:solidFill>
                <a:latin typeface="Cambria" pitchFamily="18" charset="0"/>
                <a:ea typeface="Cambria" pitchFamily="18" charset="0"/>
                <a:cs typeface="Times New Roman"/>
              </a:rPr>
              <a:t>d</a:t>
            </a:r>
            <a:r>
              <a:rPr spc="-90" dirty="0" smtClean="0">
                <a:solidFill>
                  <a:srgbClr val="404040"/>
                </a:solidFill>
                <a:latin typeface="Cambria" pitchFamily="18" charset="0"/>
                <a:ea typeface="Cambria" pitchFamily="18" charset="0"/>
                <a:cs typeface="Times New Roman"/>
              </a:rPr>
              <a:t> </a:t>
            </a:r>
            <a:r>
              <a:rPr spc="5" dirty="0" smtClean="0">
                <a:solidFill>
                  <a:srgbClr val="404040"/>
                </a:solidFill>
                <a:latin typeface="Cambria" pitchFamily="18" charset="0"/>
                <a:ea typeface="Cambria" pitchFamily="18" charset="0"/>
                <a:cs typeface="Times New Roman"/>
              </a:rPr>
              <a:t>:</a:t>
            </a:r>
            <a:r>
              <a:rPr spc="-15" dirty="0" smtClean="0">
                <a:solidFill>
                  <a:srgbClr val="404040"/>
                </a:solidFill>
                <a:latin typeface="Cambria" pitchFamily="18" charset="0"/>
                <a:ea typeface="Cambria" pitchFamily="18" charset="0"/>
                <a:cs typeface="Times New Roman"/>
              </a:rPr>
              <a:t> </a:t>
            </a:r>
            <a:r>
              <a:rPr lang="en-US" spc="45" dirty="0">
                <a:solidFill>
                  <a:srgbClr val="404040"/>
                </a:solidFill>
                <a:latin typeface="Cambria" pitchFamily="18" charset="0"/>
                <a:ea typeface="Cambria" pitchFamily="18" charset="0"/>
                <a:cs typeface="Times New Roman"/>
              </a:rPr>
              <a:t>P</a:t>
            </a:r>
            <a:r>
              <a:rPr spc="-30" dirty="0" smtClean="0">
                <a:solidFill>
                  <a:srgbClr val="404040"/>
                </a:solidFill>
                <a:latin typeface="Cambria" pitchFamily="18" charset="0"/>
                <a:ea typeface="Cambria" pitchFamily="18" charset="0"/>
                <a:cs typeface="Times New Roman"/>
              </a:rPr>
              <a:t>y</a:t>
            </a:r>
            <a:r>
              <a:rPr spc="45" dirty="0" smtClean="0">
                <a:solidFill>
                  <a:srgbClr val="404040"/>
                </a:solidFill>
                <a:latin typeface="Cambria" pitchFamily="18" charset="0"/>
                <a:ea typeface="Cambria" pitchFamily="18" charset="0"/>
                <a:cs typeface="Times New Roman"/>
              </a:rPr>
              <a:t>tho</a:t>
            </a:r>
            <a:r>
              <a:rPr spc="10" dirty="0" smtClean="0">
                <a:solidFill>
                  <a:srgbClr val="404040"/>
                </a:solidFill>
                <a:latin typeface="Cambria" pitchFamily="18" charset="0"/>
                <a:ea typeface="Cambria" pitchFamily="18" charset="0"/>
                <a:cs typeface="Times New Roman"/>
              </a:rPr>
              <a:t>n</a:t>
            </a:r>
            <a:r>
              <a:rPr spc="-165" dirty="0" smtClean="0">
                <a:solidFill>
                  <a:srgbClr val="404040"/>
                </a:solidFill>
                <a:latin typeface="Cambria" pitchFamily="18" charset="0"/>
                <a:ea typeface="Cambria" pitchFamily="18" charset="0"/>
                <a:cs typeface="Times New Roman"/>
              </a:rPr>
              <a:t> </a:t>
            </a:r>
            <a:r>
              <a:rPr spc="-70" dirty="0" smtClean="0">
                <a:solidFill>
                  <a:srgbClr val="404040"/>
                </a:solidFill>
                <a:latin typeface="Cambria" pitchFamily="18" charset="0"/>
                <a:ea typeface="Cambria" pitchFamily="18" charset="0"/>
                <a:cs typeface="Times New Roman"/>
              </a:rPr>
              <a:t>Idle</a:t>
            </a:r>
            <a:r>
              <a:rPr lang="en-US" spc="-70" dirty="0" smtClean="0">
                <a:solidFill>
                  <a:srgbClr val="404040"/>
                </a:solidFill>
                <a:latin typeface="Cambria" pitchFamily="18" charset="0"/>
                <a:ea typeface="Cambria" pitchFamily="18" charset="0"/>
                <a:cs typeface="Times New Roman"/>
              </a:rPr>
              <a:t> </a:t>
            </a:r>
            <a:r>
              <a:rPr spc="-70" dirty="0" smtClean="0">
                <a:solidFill>
                  <a:srgbClr val="404040"/>
                </a:solidFill>
                <a:latin typeface="Cambria" pitchFamily="18" charset="0"/>
                <a:ea typeface="Cambria" pitchFamily="18" charset="0"/>
                <a:cs typeface="Times New Roman"/>
              </a:rPr>
              <a:t>, Flask</a:t>
            </a:r>
            <a:endParaRPr dirty="0">
              <a:latin typeface="Cambria" pitchFamily="18" charset="0"/>
              <a:ea typeface="Cambria" pitchFamily="18" charset="0"/>
              <a:cs typeface="Times New Roman"/>
            </a:endParaRPr>
          </a:p>
        </p:txBody>
      </p:sp>
      <p:pic>
        <p:nvPicPr>
          <p:cNvPr id="4" name="Picture 3" descr="download.jfif"/>
          <p:cNvPicPr>
            <a:picLocks noChangeAspect="1"/>
          </p:cNvPicPr>
          <p:nvPr/>
        </p:nvPicPr>
        <p:blipFill>
          <a:blip r:embed="rId2"/>
          <a:stretch>
            <a:fillRect/>
          </a:stretch>
        </p:blipFill>
        <p:spPr>
          <a:xfrm>
            <a:off x="10095076" y="381000"/>
            <a:ext cx="1600200" cy="1044723"/>
          </a:xfrm>
          <a:prstGeom prst="rect">
            <a:avLst/>
          </a:prstGeom>
        </p:spPr>
      </p:pic>
      <p:pic>
        <p:nvPicPr>
          <p:cNvPr id="5" name="Picture 4" descr="download.png"/>
          <p:cNvPicPr>
            <a:picLocks noChangeAspect="1"/>
          </p:cNvPicPr>
          <p:nvPr/>
        </p:nvPicPr>
        <p:blipFill>
          <a:blip r:embed="rId3"/>
          <a:stretch>
            <a:fillRect/>
          </a:stretch>
        </p:blipFill>
        <p:spPr>
          <a:xfrm>
            <a:off x="228600" y="228600"/>
            <a:ext cx="1676400" cy="1066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405674"/>
            <a:ext cx="3860545" cy="690574"/>
          </a:xfrm>
          <a:prstGeom prst="rect">
            <a:avLst/>
          </a:prstGeom>
        </p:spPr>
        <p:txBody>
          <a:bodyPr vert="horz" wrap="square" lIns="0" tIns="13335" rIns="0" bIns="0" rtlCol="0">
            <a:spAutoFit/>
          </a:bodyPr>
          <a:lstStyle/>
          <a:p>
            <a:pPr marL="12700">
              <a:lnSpc>
                <a:spcPct val="100000"/>
              </a:lnSpc>
              <a:spcBef>
                <a:spcPts val="105"/>
              </a:spcBef>
            </a:pPr>
            <a:r>
              <a:rPr lang="en-US" spc="-50" dirty="0" smtClean="0">
                <a:latin typeface="Cambria" pitchFamily="18" charset="0"/>
                <a:ea typeface="Cambria" pitchFamily="18" charset="0"/>
              </a:rPr>
              <a:t>MODULE LIST</a:t>
            </a:r>
            <a:endParaRPr spc="-50" dirty="0">
              <a:latin typeface="Cambria" pitchFamily="18" charset="0"/>
              <a:ea typeface="Cambria" pitchFamily="18" charset="0"/>
            </a:endParaRPr>
          </a:p>
        </p:txBody>
      </p:sp>
      <p:sp>
        <p:nvSpPr>
          <p:cNvPr id="3" name="object 3"/>
          <p:cNvSpPr txBox="1"/>
          <p:nvPr/>
        </p:nvSpPr>
        <p:spPr>
          <a:xfrm>
            <a:off x="1143000" y="1828800"/>
            <a:ext cx="9916477" cy="4710905"/>
          </a:xfrm>
          <a:prstGeom prst="rect">
            <a:avLst/>
          </a:prstGeom>
        </p:spPr>
        <p:txBody>
          <a:bodyPr vert="horz" wrap="square" lIns="0" tIns="136525" rIns="0" bIns="0" rtlCol="0">
            <a:spAutoFit/>
          </a:bodyPr>
          <a:lstStyle/>
          <a:p>
            <a:pPr marL="342900" lvl="0" indent="-342900">
              <a:buFont typeface="Wingdings" pitchFamily="2" charset="2"/>
              <a:buChar char="q"/>
            </a:pPr>
            <a:r>
              <a:rPr lang="en-US" b="1" dirty="0" smtClean="0">
                <a:latin typeface="Cambria" pitchFamily="18" charset="0"/>
                <a:ea typeface="Cambria" pitchFamily="18" charset="0"/>
              </a:rPr>
              <a:t>DATA COLLECTION :</a:t>
            </a:r>
          </a:p>
          <a:p>
            <a:r>
              <a:rPr lang="en-US" b="1" dirty="0">
                <a:latin typeface="Cambria" pitchFamily="18" charset="0"/>
                <a:ea typeface="Cambria" pitchFamily="18" charset="0"/>
              </a:rPr>
              <a:t> </a:t>
            </a:r>
            <a:r>
              <a:rPr lang="en-US" b="1" dirty="0" smtClean="0">
                <a:latin typeface="Cambria" pitchFamily="18" charset="0"/>
                <a:ea typeface="Cambria" pitchFamily="18" charset="0"/>
              </a:rPr>
              <a:t>                  </a:t>
            </a:r>
            <a:r>
              <a:rPr lang="en-US" dirty="0" smtClean="0">
                <a:latin typeface="Cambria" pitchFamily="18" charset="0"/>
                <a:ea typeface="Cambria" pitchFamily="18" charset="0"/>
              </a:rPr>
              <a:t>Data’s </a:t>
            </a:r>
            <a:r>
              <a:rPr lang="en-US" dirty="0">
                <a:latin typeface="Cambria" pitchFamily="18" charset="0"/>
                <a:ea typeface="Cambria" pitchFamily="18" charset="0"/>
              </a:rPr>
              <a:t>are collected from real time such as </a:t>
            </a:r>
            <a:r>
              <a:rPr lang="en-US" dirty="0" smtClean="0">
                <a:latin typeface="Cambria" pitchFamily="18" charset="0"/>
                <a:ea typeface="Cambria" pitchFamily="18" charset="0"/>
              </a:rPr>
              <a:t>twitter ,Wikipedia ,</a:t>
            </a:r>
            <a:r>
              <a:rPr lang="en-US" dirty="0">
                <a:latin typeface="Cambria" pitchFamily="18" charset="0"/>
                <a:ea typeface="Cambria" pitchFamily="18" charset="0"/>
              </a:rPr>
              <a:t>kaggle</a:t>
            </a:r>
            <a:r>
              <a:rPr lang="en-US" dirty="0" smtClean="0">
                <a:latin typeface="Cambria" pitchFamily="18" charset="0"/>
                <a:ea typeface="Cambria" pitchFamily="18" charset="0"/>
              </a:rPr>
              <a:t>.</a:t>
            </a:r>
          </a:p>
          <a:p>
            <a:r>
              <a:rPr lang="en-US" dirty="0">
                <a:latin typeface="Cambria" pitchFamily="18" charset="0"/>
                <a:ea typeface="Cambria" pitchFamily="18" charset="0"/>
              </a:rPr>
              <a:t> </a:t>
            </a:r>
            <a:r>
              <a:rPr lang="en-US" dirty="0" smtClean="0">
                <a:latin typeface="Cambria" pitchFamily="18" charset="0"/>
                <a:ea typeface="Cambria" pitchFamily="18" charset="0"/>
              </a:rPr>
              <a:t>                  It is an labeled dataset used to classify cyber bullying or not.</a:t>
            </a:r>
          </a:p>
          <a:p>
            <a:r>
              <a:rPr lang="en-US" dirty="0">
                <a:latin typeface="Cambria" pitchFamily="18" charset="0"/>
                <a:ea typeface="Cambria" pitchFamily="18" charset="0"/>
              </a:rPr>
              <a:t> </a:t>
            </a:r>
            <a:r>
              <a:rPr lang="en-US" dirty="0" smtClean="0">
                <a:latin typeface="Cambria" pitchFamily="18" charset="0"/>
                <a:ea typeface="Cambria" pitchFamily="18" charset="0"/>
              </a:rPr>
              <a:t>                  47693 data’s were trained in this framework.</a:t>
            </a:r>
          </a:p>
          <a:p>
            <a:pPr marL="342900" lvl="0" indent="-342900">
              <a:buFont typeface="Wingdings" pitchFamily="2" charset="2"/>
              <a:buChar char="q"/>
            </a:pPr>
            <a:r>
              <a:rPr lang="en-US" b="1" dirty="0" smtClean="0">
                <a:latin typeface="Cambria" pitchFamily="18" charset="0"/>
                <a:ea typeface="Cambria" pitchFamily="18" charset="0"/>
              </a:rPr>
              <a:t>DATA PREPROCESSING :</a:t>
            </a:r>
          </a:p>
          <a:p>
            <a:pPr lvl="0"/>
            <a:r>
              <a:rPr lang="en-US" dirty="0">
                <a:latin typeface="Cambria" pitchFamily="18" charset="0"/>
                <a:ea typeface="Cambria" pitchFamily="18" charset="0"/>
              </a:rPr>
              <a:t> </a:t>
            </a:r>
            <a:r>
              <a:rPr lang="en-US" dirty="0" smtClean="0">
                <a:latin typeface="Cambria" pitchFamily="18" charset="0"/>
                <a:ea typeface="Cambria" pitchFamily="18" charset="0"/>
              </a:rPr>
              <a:t>                  In ML most of work is in preprocessing.</a:t>
            </a:r>
          </a:p>
          <a:p>
            <a:pPr lvl="0"/>
            <a:r>
              <a:rPr lang="en-US" dirty="0">
                <a:latin typeface="Cambria" pitchFamily="18" charset="0"/>
                <a:ea typeface="Cambria" pitchFamily="18" charset="0"/>
              </a:rPr>
              <a:t> </a:t>
            </a:r>
            <a:r>
              <a:rPr lang="en-US" dirty="0" smtClean="0">
                <a:latin typeface="Cambria" pitchFamily="18" charset="0"/>
                <a:ea typeface="Cambria" pitchFamily="18" charset="0"/>
              </a:rPr>
              <a:t>                  Another from dataset it is way to increase the accuracy</a:t>
            </a:r>
            <a:r>
              <a:rPr lang="en-US" dirty="0" smtClean="0">
                <a:latin typeface="Cambria" pitchFamily="18" charset="0"/>
                <a:ea typeface="Cambria" pitchFamily="18" charset="0"/>
              </a:rPr>
              <a:t>.</a:t>
            </a:r>
          </a:p>
          <a:p>
            <a:endParaRPr lang="en-US" dirty="0" smtClean="0">
              <a:latin typeface="Cambria" pitchFamily="18" charset="0"/>
              <a:ea typeface="Cambria" pitchFamily="18" charset="0"/>
            </a:endParaRPr>
          </a:p>
          <a:p>
            <a:r>
              <a:rPr lang="en-US" dirty="0" smtClean="0">
                <a:latin typeface="Cambria" pitchFamily="18" charset="0"/>
                <a:ea typeface="Cambria" pitchFamily="18" charset="0"/>
              </a:rPr>
              <a:t>Some </a:t>
            </a:r>
            <a:r>
              <a:rPr lang="en-US" dirty="0">
                <a:latin typeface="Cambria" pitchFamily="18" charset="0"/>
                <a:ea typeface="Cambria" pitchFamily="18" charset="0"/>
              </a:rPr>
              <a:t>preprocess steps are Preprocessing is an essential step in machine learning that involves preparing and transforming the raw data into a suitable format for the learning algorithm. Preprocessing helps to improve the quality of the data, remove noise, handle missing values, and make the data compatible with the chosen machine learning 17 model. Here are some common preprocessing steps: </a:t>
            </a:r>
            <a:endParaRPr lang="en-US" dirty="0" smtClean="0">
              <a:latin typeface="Cambria" pitchFamily="18" charset="0"/>
              <a:ea typeface="Cambria" pitchFamily="18" charset="0"/>
              <a:cs typeface="Times New Roman"/>
            </a:endParaRPr>
          </a:p>
          <a:p>
            <a:pPr lvl="0"/>
            <a:endParaRPr lang="en-US" dirty="0" smtClean="0">
              <a:latin typeface="Cambria" pitchFamily="18" charset="0"/>
              <a:ea typeface="Cambria" pitchFamily="18" charset="0"/>
            </a:endParaRPr>
          </a:p>
          <a:p>
            <a:pPr lvl="0"/>
            <a:r>
              <a:rPr lang="en-US" b="1" dirty="0">
                <a:latin typeface="+mj-lt"/>
                <a:ea typeface="Cambria" pitchFamily="18" charset="0"/>
              </a:rPr>
              <a:t> </a:t>
            </a:r>
            <a:r>
              <a:rPr lang="en-US" b="1" dirty="0" smtClean="0">
                <a:latin typeface="+mj-lt"/>
                <a:ea typeface="Cambria" pitchFamily="18" charset="0"/>
              </a:rPr>
              <a:t>   </a:t>
            </a:r>
          </a:p>
          <a:p>
            <a:pPr marL="355600" indent="-342900" algn="just">
              <a:lnSpc>
                <a:spcPct val="100000"/>
              </a:lnSpc>
              <a:spcBef>
                <a:spcPts val="1075"/>
              </a:spcBef>
              <a:buFont typeface="Wingdings" pitchFamily="2" charset="2"/>
              <a:buChar char="q"/>
            </a:pPr>
            <a:endParaRPr lang="en-US" b="1" dirty="0">
              <a:latin typeface="Cambria" pitchFamily="18" charset="0"/>
              <a:ea typeface="Cambria" pitchFamily="18" charset="0"/>
              <a:cs typeface="Times New Roman"/>
            </a:endParaRPr>
          </a:p>
        </p:txBody>
      </p:sp>
      <p:pic>
        <p:nvPicPr>
          <p:cNvPr id="4" name="Picture 3" descr="download.jfif"/>
          <p:cNvPicPr>
            <a:picLocks noChangeAspect="1"/>
          </p:cNvPicPr>
          <p:nvPr/>
        </p:nvPicPr>
        <p:blipFill>
          <a:blip r:embed="rId2"/>
          <a:stretch>
            <a:fillRect/>
          </a:stretch>
        </p:blipFill>
        <p:spPr>
          <a:xfrm>
            <a:off x="9811284" y="228600"/>
            <a:ext cx="1600200" cy="1044723"/>
          </a:xfrm>
          <a:prstGeom prst="rect">
            <a:avLst/>
          </a:prstGeom>
        </p:spPr>
      </p:pic>
      <p:pic>
        <p:nvPicPr>
          <p:cNvPr id="5" name="Picture 4" descr="download.png"/>
          <p:cNvPicPr>
            <a:picLocks noChangeAspect="1"/>
          </p:cNvPicPr>
          <p:nvPr/>
        </p:nvPicPr>
        <p:blipFill>
          <a:blip r:embed="rId3"/>
          <a:stretch>
            <a:fillRect/>
          </a:stretch>
        </p:blipFill>
        <p:spPr>
          <a:xfrm>
            <a:off x="228600" y="76200"/>
            <a:ext cx="1676400" cy="1066800"/>
          </a:xfrm>
          <a:prstGeom prst="rect">
            <a:avLst/>
          </a:prstGeom>
        </p:spPr>
      </p:pic>
    </p:spTree>
    <p:extLst>
      <p:ext uri="{BB962C8B-B14F-4D97-AF65-F5344CB8AC3E}">
        <p14:creationId xmlns:p14="http://schemas.microsoft.com/office/powerpoint/2010/main" val="1930805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0" dirty="0">
                <a:latin typeface="Cambria" pitchFamily="18" charset="0"/>
                <a:ea typeface="Cambria" pitchFamily="18" charset="0"/>
              </a:rPr>
              <a:t>MODULE LIST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1800" b="1" dirty="0" smtClean="0">
                <a:latin typeface="Cambria" pitchFamily="18" charset="0"/>
                <a:ea typeface="Cambria" pitchFamily="18" charset="0"/>
              </a:rPr>
              <a:t>1. DATA CLEANING: </a:t>
            </a:r>
          </a:p>
          <a:p>
            <a:pPr marL="0" indent="0">
              <a:buNone/>
            </a:pPr>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HANDLING MISSING DATA:</a:t>
            </a:r>
          </a:p>
          <a:p>
            <a:pPr marL="0" indent="0">
              <a:buNone/>
            </a:pPr>
            <a:r>
              <a:rPr lang="en-US" sz="1800" dirty="0" smtClean="0">
                <a:latin typeface="Cambria" pitchFamily="18" charset="0"/>
                <a:ea typeface="Cambria" pitchFamily="18" charset="0"/>
              </a:rPr>
              <a:t>                            Decide </a:t>
            </a:r>
            <a:r>
              <a:rPr lang="en-US" sz="1800" dirty="0">
                <a:latin typeface="Cambria" pitchFamily="18" charset="0"/>
                <a:ea typeface="Cambria" pitchFamily="18" charset="0"/>
              </a:rPr>
              <a:t>on a strategy to deal with missing values, such as imputation (replacing missing values </a:t>
            </a:r>
            <a:r>
              <a:rPr lang="en-US" sz="1800" dirty="0" smtClean="0">
                <a:latin typeface="Cambria" pitchFamily="18" charset="0"/>
                <a:ea typeface="Cambria" pitchFamily="18" charset="0"/>
              </a:rPr>
              <a:t>  with </a:t>
            </a:r>
            <a:r>
              <a:rPr lang="en-US" sz="1800" dirty="0">
                <a:latin typeface="Cambria" pitchFamily="18" charset="0"/>
                <a:ea typeface="Cambria" pitchFamily="18" charset="0"/>
              </a:rPr>
              <a:t>estimated values) or removing instances with missing data. </a:t>
            </a:r>
            <a:endParaRPr lang="en-US" sz="1800" dirty="0" smtClean="0">
              <a:latin typeface="Cambria" pitchFamily="18" charset="0"/>
              <a:ea typeface="Cambria" pitchFamily="18" charset="0"/>
            </a:endParaRP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a:t>
            </a:r>
            <a:r>
              <a:rPr lang="en-US" sz="1800" dirty="0">
                <a:latin typeface="Cambria" pitchFamily="18" charset="0"/>
                <a:ea typeface="Cambria" pitchFamily="18" charset="0"/>
              </a:rPr>
              <a:t>Handling outliers: Identify and handle outliers, which are data points significantly different from other observations, by either removing them or transforming them. </a:t>
            </a:r>
            <a:endParaRPr lang="en-US" sz="1800" dirty="0" smtClean="0">
              <a:latin typeface="Cambria" pitchFamily="18" charset="0"/>
              <a:ea typeface="Cambria" pitchFamily="18" charset="0"/>
            </a:endParaRPr>
          </a:p>
          <a:p>
            <a:pPr>
              <a:buFont typeface="Wingdings" pitchFamily="2" charset="2"/>
              <a:buChar char="q"/>
            </a:pPr>
            <a:r>
              <a:rPr lang="en-US" sz="1800" b="1" dirty="0" smtClean="0">
                <a:latin typeface="Cambria" pitchFamily="18" charset="0"/>
                <a:ea typeface="Cambria" pitchFamily="18" charset="0"/>
              </a:rPr>
              <a:t>2. DATA TRANSFORMATION: </a:t>
            </a:r>
          </a:p>
          <a:p>
            <a:pPr marL="0" indent="0">
              <a:buNone/>
            </a:pPr>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FEATURE SCALING:</a:t>
            </a:r>
          </a:p>
          <a:p>
            <a:pPr marL="0" indent="0">
              <a:buNone/>
            </a:pPr>
            <a:r>
              <a:rPr lang="en-US" sz="1800" b="1" dirty="0" smtClean="0">
                <a:latin typeface="Cambria" pitchFamily="18" charset="0"/>
                <a:ea typeface="Cambria" pitchFamily="18" charset="0"/>
              </a:rPr>
              <a:t>                              </a:t>
            </a:r>
            <a:r>
              <a:rPr lang="en-US" sz="1800" dirty="0">
                <a:latin typeface="Cambria" pitchFamily="18" charset="0"/>
                <a:ea typeface="Cambria" pitchFamily="18" charset="0"/>
              </a:rPr>
              <a:t>Scale numerical features to a standard range (e.g., between 0 and 1) to ensure that features with different scales do not dominate the learning process. Common scaling techniques include normalization (min-max scaling) and standardization (</a:t>
            </a:r>
            <a:r>
              <a:rPr lang="en-US" sz="1800" dirty="0" err="1">
                <a:latin typeface="Cambria" pitchFamily="18" charset="0"/>
                <a:ea typeface="Cambria" pitchFamily="18" charset="0"/>
              </a:rPr>
              <a:t>zscore</a:t>
            </a:r>
            <a:r>
              <a:rPr lang="en-US" sz="1800" dirty="0">
                <a:latin typeface="Cambria" pitchFamily="18" charset="0"/>
                <a:ea typeface="Cambria" pitchFamily="18" charset="0"/>
              </a:rPr>
              <a:t> scaling). </a:t>
            </a:r>
            <a:endParaRPr lang="en-US" sz="1800" dirty="0" smtClean="0">
              <a:latin typeface="Cambria" pitchFamily="18" charset="0"/>
              <a:ea typeface="Cambria" pitchFamily="18" charset="0"/>
            </a:endParaRPr>
          </a:p>
          <a:p>
            <a:pPr marL="0" indent="0">
              <a:buNone/>
            </a:pPr>
            <a:r>
              <a:rPr lang="en-US" sz="1800" dirty="0">
                <a:latin typeface="Cambria" pitchFamily="18" charset="0"/>
                <a:ea typeface="Cambria" pitchFamily="18" charset="0"/>
              </a:rPr>
              <a:t> </a:t>
            </a:r>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FEATURE ENCODING: </a:t>
            </a:r>
          </a:p>
          <a:p>
            <a:pPr marL="0" indent="0">
              <a:buNone/>
            </a:pPr>
            <a:r>
              <a:rPr lang="en-US" sz="1800" b="1" dirty="0" smtClean="0">
                <a:latin typeface="Cambria" pitchFamily="18" charset="0"/>
                <a:ea typeface="Cambria" pitchFamily="18" charset="0"/>
              </a:rPr>
              <a:t>                              </a:t>
            </a:r>
            <a:r>
              <a:rPr lang="en-US" sz="1800" dirty="0" smtClean="0">
                <a:latin typeface="Cambria" pitchFamily="18" charset="0"/>
                <a:ea typeface="Cambria" pitchFamily="18" charset="0"/>
              </a:rPr>
              <a:t>Convert </a:t>
            </a:r>
            <a:r>
              <a:rPr lang="en-US" sz="1800" dirty="0">
                <a:latin typeface="Cambria" pitchFamily="18" charset="0"/>
                <a:ea typeface="Cambria" pitchFamily="18" charset="0"/>
              </a:rPr>
              <a:t>categorical features into a numerical representation since most machine learning algorithms work with numerical data. Common techniques include one-hot encoding, label encoding, or ordinal encoding. </a:t>
            </a:r>
          </a:p>
        </p:txBody>
      </p:sp>
    </p:spTree>
    <p:extLst>
      <p:ext uri="{BB962C8B-B14F-4D97-AF65-F5344CB8AC3E}">
        <p14:creationId xmlns:p14="http://schemas.microsoft.com/office/powerpoint/2010/main" val="2201307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600200"/>
            <a:ext cx="10820400" cy="4144969"/>
          </a:xfrm>
        </p:spPr>
        <p:txBody>
          <a:bodyPr>
            <a:noAutofit/>
          </a:bodyPr>
          <a:lstStyle/>
          <a:p>
            <a:pPr marL="0" indent="0">
              <a:buNone/>
            </a:pPr>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FEATURE ENGINEERING: </a:t>
            </a:r>
          </a:p>
          <a:p>
            <a:pPr marL="0" indent="0">
              <a:buNone/>
            </a:pPr>
            <a:r>
              <a:rPr lang="en-US" sz="1800" b="1" dirty="0">
                <a:latin typeface="Cambria" pitchFamily="18" charset="0"/>
                <a:ea typeface="Cambria" pitchFamily="18" charset="0"/>
              </a:rPr>
              <a:t> </a:t>
            </a:r>
            <a:r>
              <a:rPr lang="en-US" sz="1800" b="1" dirty="0" smtClean="0">
                <a:latin typeface="Cambria" pitchFamily="18" charset="0"/>
                <a:ea typeface="Cambria" pitchFamily="18" charset="0"/>
              </a:rPr>
              <a:t>                         </a:t>
            </a:r>
            <a:r>
              <a:rPr lang="en-US" sz="1800" dirty="0" smtClean="0">
                <a:latin typeface="Cambria" pitchFamily="18" charset="0"/>
                <a:ea typeface="Cambria" pitchFamily="18" charset="0"/>
              </a:rPr>
              <a:t>Create </a:t>
            </a:r>
            <a:r>
              <a:rPr lang="en-US" sz="1800" dirty="0">
                <a:latin typeface="Cambria" pitchFamily="18" charset="0"/>
                <a:ea typeface="Cambria" pitchFamily="18" charset="0"/>
              </a:rPr>
              <a:t>new features or transform existing features to extract more meaningful information that can improve the learning process. This could involve techniques such as polynomial features, logarithmic transformations, or interaction terms. </a:t>
            </a:r>
          </a:p>
          <a:p>
            <a:pPr>
              <a:buFont typeface="Wingdings" pitchFamily="2" charset="2"/>
              <a:buChar char="q"/>
            </a:pPr>
            <a:r>
              <a:rPr lang="en-US" sz="1800" b="1" dirty="0" smtClean="0">
                <a:latin typeface="Cambria" pitchFamily="18" charset="0"/>
                <a:ea typeface="Cambria" pitchFamily="18" charset="0"/>
              </a:rPr>
              <a:t>DIMENSIONALITY </a:t>
            </a:r>
            <a:r>
              <a:rPr lang="en-US" sz="1800" b="1" dirty="0">
                <a:latin typeface="Cambria" pitchFamily="18" charset="0"/>
                <a:ea typeface="Cambria" pitchFamily="18" charset="0"/>
              </a:rPr>
              <a:t>REDUCTION: </a:t>
            </a:r>
          </a:p>
          <a:p>
            <a:pPr marL="0" indent="0">
              <a:buNone/>
            </a:pPr>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FEATURE SELECTION: </a:t>
            </a:r>
          </a:p>
          <a:p>
            <a:pPr marL="0" indent="0">
              <a:buNone/>
            </a:pPr>
            <a:r>
              <a:rPr lang="en-US" sz="1800" dirty="0" smtClean="0">
                <a:latin typeface="Cambria" pitchFamily="18" charset="0"/>
                <a:ea typeface="Cambria" pitchFamily="18" charset="0"/>
              </a:rPr>
              <a:t>                  Choose </a:t>
            </a:r>
            <a:r>
              <a:rPr lang="en-US" sz="1800" dirty="0">
                <a:latin typeface="Cambria" pitchFamily="18" charset="0"/>
                <a:ea typeface="Cambria" pitchFamily="18" charset="0"/>
              </a:rPr>
              <a:t>the most relevant features that contribute the most to the prediction task, removing irrelevant or redundant features. This helps to reduce </a:t>
            </a:r>
            <a:r>
              <a:rPr lang="en-US" sz="1800" dirty="0" err="1">
                <a:latin typeface="Cambria" pitchFamily="18" charset="0"/>
                <a:ea typeface="Cambria" pitchFamily="18" charset="0"/>
              </a:rPr>
              <a:t>overfitting</a:t>
            </a:r>
            <a:r>
              <a:rPr lang="en-US" sz="1800" dirty="0">
                <a:latin typeface="Cambria" pitchFamily="18" charset="0"/>
                <a:ea typeface="Cambria" pitchFamily="18" charset="0"/>
              </a:rPr>
              <a:t>. 18 • Feature extraction: Transform the high-dimensional data into a lower-dimensional space while preserving the most important information. Techniques like Principal Component Analysis (PCA) or Singular Value Decomposition (SVD) are commonly used for feature extraction</a:t>
            </a:r>
            <a:r>
              <a:rPr lang="en-US" sz="1800" dirty="0" smtClean="0">
                <a:latin typeface="Cambria" pitchFamily="18" charset="0"/>
                <a:ea typeface="Cambria" pitchFamily="18" charset="0"/>
              </a:rPr>
              <a:t>.</a:t>
            </a:r>
          </a:p>
        </p:txBody>
      </p:sp>
    </p:spTree>
    <p:extLst>
      <p:ext uri="{BB962C8B-B14F-4D97-AF65-F5344CB8AC3E}">
        <p14:creationId xmlns:p14="http://schemas.microsoft.com/office/powerpoint/2010/main" val="218511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5" dirty="0" smtClean="0">
                <a:latin typeface="Cambria" pitchFamily="18" charset="0"/>
                <a:ea typeface="Cambria" pitchFamily="18" charset="0"/>
              </a:rPr>
              <a:t>A</a:t>
            </a:r>
            <a:r>
              <a:rPr lang="en-US" dirty="0" smtClean="0">
                <a:latin typeface="Cambria" pitchFamily="18" charset="0"/>
                <a:ea typeface="Cambria" pitchFamily="18" charset="0"/>
              </a:rPr>
              <a:t>B</a:t>
            </a:r>
            <a:r>
              <a:rPr lang="en-US" spc="15" dirty="0" smtClean="0">
                <a:latin typeface="Cambria" pitchFamily="18" charset="0"/>
                <a:ea typeface="Cambria" pitchFamily="18" charset="0"/>
              </a:rPr>
              <a:t>S</a:t>
            </a:r>
            <a:r>
              <a:rPr lang="en-US" spc="-25" dirty="0" smtClean="0">
                <a:latin typeface="Cambria" pitchFamily="18" charset="0"/>
                <a:ea typeface="Cambria" pitchFamily="18" charset="0"/>
              </a:rPr>
              <a:t>T</a:t>
            </a:r>
            <a:r>
              <a:rPr lang="en-US" dirty="0" smtClean="0">
                <a:latin typeface="Cambria" pitchFamily="18" charset="0"/>
                <a:ea typeface="Cambria" pitchFamily="18" charset="0"/>
              </a:rPr>
              <a:t>R</a:t>
            </a:r>
            <a:r>
              <a:rPr lang="en-US" spc="-55" dirty="0" smtClean="0">
                <a:latin typeface="Cambria" pitchFamily="18" charset="0"/>
                <a:ea typeface="Cambria" pitchFamily="18" charset="0"/>
              </a:rPr>
              <a:t>A</a:t>
            </a:r>
            <a:r>
              <a:rPr lang="en-US" dirty="0" smtClean="0">
                <a:latin typeface="Cambria" pitchFamily="18" charset="0"/>
                <a:ea typeface="Cambria" pitchFamily="18" charset="0"/>
              </a:rPr>
              <a:t>CT</a:t>
            </a:r>
            <a:endParaRPr lang="en-US" dirty="0">
              <a:latin typeface="Cambria" pitchFamily="18" charset="0"/>
              <a:ea typeface="Cambria" pitchFamily="18" charset="0"/>
            </a:endParaRPr>
          </a:p>
        </p:txBody>
      </p:sp>
      <p:sp>
        <p:nvSpPr>
          <p:cNvPr id="3" name="Content Placeholder 2"/>
          <p:cNvSpPr>
            <a:spLocks noGrp="1"/>
          </p:cNvSpPr>
          <p:nvPr>
            <p:ph idx="1"/>
          </p:nvPr>
        </p:nvSpPr>
        <p:spPr/>
        <p:txBody>
          <a:bodyPr>
            <a:noAutofit/>
          </a:bodyPr>
          <a:lstStyle/>
          <a:p>
            <a:pPr marL="0" indent="0" algn="just">
              <a:buNone/>
            </a:pPr>
            <a:r>
              <a:rPr lang="en-US" sz="2000" dirty="0" smtClean="0">
                <a:latin typeface="Cambria" pitchFamily="18" charset="0"/>
                <a:ea typeface="Cambria" pitchFamily="18" charset="0"/>
              </a:rPr>
              <a:t>Now a days people use social media  to create ,share and exchanges information and ideas like </a:t>
            </a:r>
            <a:r>
              <a:rPr lang="en-US" sz="2000" dirty="0" err="1" smtClean="0">
                <a:latin typeface="Cambria" pitchFamily="18" charset="0"/>
                <a:ea typeface="Cambria" pitchFamily="18" charset="0"/>
              </a:rPr>
              <a:t>Instagram,Facebook,Twitter</a:t>
            </a:r>
            <a:r>
              <a:rPr lang="en-US" sz="2000" dirty="0" smtClean="0">
                <a:latin typeface="Cambria" pitchFamily="18" charset="0"/>
                <a:ea typeface="Cambria" pitchFamily="18" charset="0"/>
              </a:rPr>
              <a:t> etc. As the technology  advances the cyber bullying is getting enhanced. Now a days online harassment ,defame a person with bad  words in fake id is a common problem and  happens often in social media that leads to several instances .In order to address this problem we are proposing  a framework focused on machine learning  to analysis emotional content  of  text  and prevents sharing of harassment words. We use dataset of online conversation from Twitter, Wikipedia  and  kaggle  to train and test the model uses Natural Language Processing technique such as sentiment analysis and topic modeling to identify patterns of abusive language and offensive content. The models accuracy is evaluate using precision, recall and F1 score and is found to be effective in detecting cyber bullying with an accuracy of 90%.The results suggest that emotion analysis can be an effective tool for detecting cyber bullying and may help identify and prevent harmful behavior online.</a:t>
            </a:r>
            <a:endParaRPr lang="en-US" sz="2000" dirty="0">
              <a:latin typeface="Cambria" pitchFamily="18" charset="0"/>
              <a:ea typeface="Cambria" pitchFamily="18" charset="0"/>
            </a:endParaRPr>
          </a:p>
        </p:txBody>
      </p:sp>
      <p:pic>
        <p:nvPicPr>
          <p:cNvPr id="8" name="Picture 7" descr="download.png"/>
          <p:cNvPicPr>
            <a:picLocks noChangeAspect="1"/>
          </p:cNvPicPr>
          <p:nvPr/>
        </p:nvPicPr>
        <p:blipFill>
          <a:blip r:embed="rId2"/>
          <a:stretch>
            <a:fillRect/>
          </a:stretch>
        </p:blipFill>
        <p:spPr>
          <a:xfrm>
            <a:off x="228600" y="76200"/>
            <a:ext cx="1676400" cy="1371600"/>
          </a:xfrm>
          <a:prstGeom prst="rect">
            <a:avLst/>
          </a:prstGeom>
        </p:spPr>
      </p:pic>
      <p:pic>
        <p:nvPicPr>
          <p:cNvPr id="9" name="Picture 8" descr="download.jfif"/>
          <p:cNvPicPr>
            <a:picLocks noChangeAspect="1"/>
          </p:cNvPicPr>
          <p:nvPr/>
        </p:nvPicPr>
        <p:blipFill>
          <a:blip r:embed="rId3"/>
          <a:stretch>
            <a:fillRect/>
          </a:stretch>
        </p:blipFill>
        <p:spPr>
          <a:xfrm>
            <a:off x="10133888" y="179461"/>
            <a:ext cx="1600200" cy="1165077"/>
          </a:xfrm>
          <a:prstGeom prst="rect">
            <a:avLst/>
          </a:prstGeom>
        </p:spPr>
      </p:pic>
    </p:spTree>
    <p:extLst>
      <p:ext uri="{BB962C8B-B14F-4D97-AF65-F5344CB8AC3E}">
        <p14:creationId xmlns:p14="http://schemas.microsoft.com/office/powerpoint/2010/main" val="223299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dirty="0">
                <a:latin typeface="Cambria" pitchFamily="18" charset="0"/>
                <a:ea typeface="Cambria" pitchFamily="18" charset="0"/>
              </a:rPr>
              <a:t> </a:t>
            </a:r>
            <a:r>
              <a:rPr lang="en-US" sz="2000" b="1" dirty="0">
                <a:latin typeface="Cambria" pitchFamily="18" charset="0"/>
                <a:ea typeface="Cambria" pitchFamily="18" charset="0"/>
              </a:rPr>
              <a:t>HANDLING IMBALANCED DATA: </a:t>
            </a:r>
          </a:p>
          <a:p>
            <a:pPr marL="0" indent="0">
              <a:buNone/>
            </a:pPr>
            <a:r>
              <a:rPr lang="en-US" sz="2000" dirty="0">
                <a:latin typeface="Cambria" pitchFamily="18" charset="0"/>
                <a:ea typeface="Cambria" pitchFamily="18" charset="0"/>
              </a:rPr>
              <a:t>                 In scenarios where the classes in the target variable are imbalanced (i.e., one class has significantly more instances than the other), techniques such as oversampling the minority class or under sampling the majority class can be applied to balance the dataset.</a:t>
            </a:r>
          </a:p>
          <a:p>
            <a:pPr marL="0" indent="0">
              <a:buNone/>
            </a:pPr>
            <a:endParaRPr lang="en-US" sz="1900" b="1" dirty="0">
              <a:latin typeface="Cambria" pitchFamily="18" charset="0"/>
              <a:ea typeface="Cambria" pitchFamily="18" charset="0"/>
            </a:endParaRPr>
          </a:p>
          <a:p>
            <a:pPr>
              <a:buFont typeface="Wingdings" pitchFamily="2" charset="2"/>
              <a:buChar char="q"/>
            </a:pPr>
            <a:r>
              <a:rPr lang="en-US" sz="1900" b="1" dirty="0" smtClean="0">
                <a:latin typeface="Cambria" pitchFamily="18" charset="0"/>
                <a:ea typeface="Cambria" pitchFamily="18" charset="0"/>
              </a:rPr>
              <a:t> </a:t>
            </a:r>
            <a:r>
              <a:rPr lang="en-US" sz="1900" b="1" dirty="0">
                <a:latin typeface="Cambria" pitchFamily="18" charset="0"/>
                <a:ea typeface="Cambria" pitchFamily="18" charset="0"/>
              </a:rPr>
              <a:t>SPLITTING DATA: </a:t>
            </a:r>
            <a:endParaRPr lang="en-US" sz="1900" dirty="0">
              <a:latin typeface="Cambria" pitchFamily="18" charset="0"/>
              <a:ea typeface="Cambria" pitchFamily="18" charset="0"/>
            </a:endParaRPr>
          </a:p>
          <a:p>
            <a:pPr marL="0" indent="0">
              <a:buNone/>
            </a:pPr>
            <a:r>
              <a:rPr lang="en-US" sz="1900" dirty="0">
                <a:latin typeface="Cambria" pitchFamily="18" charset="0"/>
                <a:ea typeface="Cambria" pitchFamily="18" charset="0"/>
              </a:rPr>
              <a:t>                 Divide the dataset into training, validation, and testing sets. The training set is used to train the model, the validation set is used to fine-tune </a:t>
            </a:r>
            <a:r>
              <a:rPr lang="en-US" sz="1900" dirty="0" err="1">
                <a:latin typeface="Cambria" pitchFamily="18" charset="0"/>
                <a:ea typeface="Cambria" pitchFamily="18" charset="0"/>
              </a:rPr>
              <a:t>hyperparameters</a:t>
            </a:r>
            <a:r>
              <a:rPr lang="en-US" sz="1900" dirty="0">
                <a:latin typeface="Cambria" pitchFamily="18" charset="0"/>
                <a:ea typeface="Cambria" pitchFamily="18" charset="0"/>
              </a:rPr>
              <a:t>, and the testing set is used to evaluate the model's performance on unseen data. </a:t>
            </a:r>
          </a:p>
          <a:p>
            <a:pPr marL="0" indent="0">
              <a:buNone/>
            </a:pPr>
            <a:r>
              <a:rPr lang="en-US" sz="1900" dirty="0">
                <a:latin typeface="Cambria" pitchFamily="18" charset="0"/>
                <a:ea typeface="Cambria" pitchFamily="18" charset="0"/>
              </a:rPr>
              <a:t>                 These preprocessing steps are not exhaustive, and the specific techniques used may vary depending on the nature of the data, the problem domain, and the requirements of the machine learning algorithm being used. </a:t>
            </a:r>
          </a:p>
          <a:p>
            <a:endParaRPr lang="en-US" dirty="0"/>
          </a:p>
        </p:txBody>
      </p:sp>
    </p:spTree>
    <p:extLst>
      <p:ext uri="{BB962C8B-B14F-4D97-AF65-F5344CB8AC3E}">
        <p14:creationId xmlns:p14="http://schemas.microsoft.com/office/powerpoint/2010/main" val="1924810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0" dirty="0">
                <a:latin typeface="Cambria" pitchFamily="18" charset="0"/>
                <a:ea typeface="Cambria" pitchFamily="18" charset="0"/>
              </a:rPr>
              <a:t>MODULE LIST</a:t>
            </a:r>
            <a:endParaRPr lang="en-US" dirty="0"/>
          </a:p>
        </p:txBody>
      </p:sp>
      <p:sp>
        <p:nvSpPr>
          <p:cNvPr id="3" name="Content Placeholder 2"/>
          <p:cNvSpPr>
            <a:spLocks noGrp="1"/>
          </p:cNvSpPr>
          <p:nvPr>
            <p:ph idx="1"/>
          </p:nvPr>
        </p:nvSpPr>
        <p:spPr/>
        <p:txBody>
          <a:bodyPr>
            <a:normAutofit/>
          </a:bodyPr>
          <a:lstStyle/>
          <a:p>
            <a:pPr lvl="0">
              <a:buFont typeface="Wingdings" pitchFamily="2" charset="2"/>
              <a:buChar char="q"/>
            </a:pPr>
            <a:r>
              <a:rPr lang="en-US" sz="1900" b="1" dirty="0">
                <a:latin typeface="Cambria" pitchFamily="18" charset="0"/>
                <a:ea typeface="Cambria" pitchFamily="18" charset="0"/>
              </a:rPr>
              <a:t>NLP PROCESSING:</a:t>
            </a:r>
          </a:p>
          <a:p>
            <a:pPr marL="0" lvl="0" indent="0">
              <a:buNone/>
            </a:pPr>
            <a:r>
              <a:rPr lang="en-US" sz="1900" b="1" dirty="0">
                <a:latin typeface="Cambria" pitchFamily="18" charset="0"/>
                <a:ea typeface="Cambria" pitchFamily="18" charset="0"/>
              </a:rPr>
              <a:t>                                                                FEATURE EXTRACTION</a:t>
            </a:r>
          </a:p>
          <a:p>
            <a:pPr marL="0" indent="0">
              <a:buNone/>
            </a:pPr>
            <a:r>
              <a:rPr lang="en-US" sz="1900" b="1" dirty="0">
                <a:latin typeface="Cambria" pitchFamily="18" charset="0"/>
                <a:ea typeface="Cambria" pitchFamily="18" charset="0"/>
              </a:rPr>
              <a:t>       </a:t>
            </a:r>
            <a:r>
              <a:rPr lang="en-US" sz="1800" b="1" spc="15" dirty="0">
                <a:solidFill>
                  <a:srgbClr val="404040"/>
                </a:solidFill>
                <a:latin typeface="Cambria" pitchFamily="18" charset="0"/>
                <a:ea typeface="Cambria" pitchFamily="18" charset="0"/>
                <a:cs typeface="Times New Roman"/>
              </a:rPr>
              <a:t>BAG</a:t>
            </a:r>
            <a:r>
              <a:rPr lang="en-US" sz="1800" b="1" spc="-20" dirty="0">
                <a:solidFill>
                  <a:srgbClr val="404040"/>
                </a:solidFill>
                <a:latin typeface="Cambria" pitchFamily="18" charset="0"/>
                <a:ea typeface="Cambria" pitchFamily="18" charset="0"/>
                <a:cs typeface="Times New Roman"/>
              </a:rPr>
              <a:t> </a:t>
            </a:r>
            <a:r>
              <a:rPr lang="en-US" sz="1800" b="1" spc="50" dirty="0">
                <a:solidFill>
                  <a:srgbClr val="404040"/>
                </a:solidFill>
                <a:latin typeface="Cambria" pitchFamily="18" charset="0"/>
                <a:ea typeface="Cambria" pitchFamily="18" charset="0"/>
                <a:cs typeface="Times New Roman"/>
              </a:rPr>
              <a:t>O</a:t>
            </a:r>
            <a:r>
              <a:rPr lang="en-US" sz="1800" b="1" spc="10" dirty="0">
                <a:solidFill>
                  <a:srgbClr val="404040"/>
                </a:solidFill>
                <a:latin typeface="Cambria" pitchFamily="18" charset="0"/>
                <a:ea typeface="Cambria" pitchFamily="18" charset="0"/>
                <a:cs typeface="Times New Roman"/>
              </a:rPr>
              <a:t>F</a:t>
            </a:r>
            <a:r>
              <a:rPr lang="en-US" sz="1800" b="1" spc="-125" dirty="0">
                <a:solidFill>
                  <a:srgbClr val="404040"/>
                </a:solidFill>
                <a:latin typeface="Cambria" pitchFamily="18" charset="0"/>
                <a:ea typeface="Cambria" pitchFamily="18" charset="0"/>
                <a:cs typeface="Times New Roman"/>
              </a:rPr>
              <a:t>  </a:t>
            </a:r>
            <a:r>
              <a:rPr lang="en-US" sz="1800" b="1" spc="-165" dirty="0">
                <a:solidFill>
                  <a:srgbClr val="404040"/>
                </a:solidFill>
                <a:latin typeface="Cambria" pitchFamily="18" charset="0"/>
                <a:ea typeface="Cambria" pitchFamily="18" charset="0"/>
                <a:cs typeface="Times New Roman"/>
              </a:rPr>
              <a:t>W</a:t>
            </a:r>
            <a:r>
              <a:rPr lang="en-US" sz="1800" b="1" spc="45" dirty="0">
                <a:solidFill>
                  <a:srgbClr val="404040"/>
                </a:solidFill>
                <a:latin typeface="Cambria" pitchFamily="18" charset="0"/>
                <a:ea typeface="Cambria" pitchFamily="18" charset="0"/>
                <a:cs typeface="Times New Roman"/>
              </a:rPr>
              <a:t>O</a:t>
            </a:r>
            <a:r>
              <a:rPr lang="en-US" sz="1800" b="1" spc="10" dirty="0">
                <a:solidFill>
                  <a:srgbClr val="404040"/>
                </a:solidFill>
                <a:latin typeface="Cambria" pitchFamily="18" charset="0"/>
                <a:ea typeface="Cambria" pitchFamily="18" charset="0"/>
                <a:cs typeface="Times New Roman"/>
              </a:rPr>
              <a:t>R</a:t>
            </a:r>
            <a:r>
              <a:rPr lang="en-US" sz="1800" b="1" spc="50" dirty="0">
                <a:solidFill>
                  <a:srgbClr val="404040"/>
                </a:solidFill>
                <a:latin typeface="Cambria" pitchFamily="18" charset="0"/>
                <a:ea typeface="Cambria" pitchFamily="18" charset="0"/>
                <a:cs typeface="Times New Roman"/>
              </a:rPr>
              <a:t>D</a:t>
            </a:r>
            <a:r>
              <a:rPr lang="en-US" sz="1800" b="1" spc="10" dirty="0">
                <a:solidFill>
                  <a:srgbClr val="404040"/>
                </a:solidFill>
                <a:latin typeface="Cambria" pitchFamily="18" charset="0"/>
                <a:ea typeface="Cambria" pitchFamily="18" charset="0"/>
                <a:cs typeface="Times New Roman"/>
              </a:rPr>
              <a:t>S</a:t>
            </a:r>
            <a:r>
              <a:rPr lang="en-US" sz="1800" b="1" spc="-90" dirty="0">
                <a:solidFill>
                  <a:srgbClr val="404040"/>
                </a:solidFill>
                <a:latin typeface="Cambria" pitchFamily="18" charset="0"/>
                <a:ea typeface="Cambria" pitchFamily="18" charset="0"/>
                <a:cs typeface="Times New Roman"/>
              </a:rPr>
              <a:t>  </a:t>
            </a:r>
            <a:r>
              <a:rPr lang="en-US" sz="1800" b="1" spc="-60" dirty="0">
                <a:solidFill>
                  <a:srgbClr val="404040"/>
                </a:solidFill>
                <a:latin typeface="Cambria" pitchFamily="18" charset="0"/>
                <a:ea typeface="Cambria" pitchFamily="18" charset="0"/>
                <a:cs typeface="Times New Roman"/>
              </a:rPr>
              <a:t>M</a:t>
            </a:r>
            <a:r>
              <a:rPr lang="en-US" sz="1800" b="1" spc="45" dirty="0">
                <a:solidFill>
                  <a:srgbClr val="404040"/>
                </a:solidFill>
                <a:latin typeface="Cambria" pitchFamily="18" charset="0"/>
                <a:ea typeface="Cambria" pitchFamily="18" charset="0"/>
                <a:cs typeface="Times New Roman"/>
              </a:rPr>
              <a:t>OD</a:t>
            </a:r>
            <a:r>
              <a:rPr lang="en-US" sz="1800" b="1" spc="10" dirty="0">
                <a:solidFill>
                  <a:srgbClr val="404040"/>
                </a:solidFill>
                <a:latin typeface="Cambria" pitchFamily="18" charset="0"/>
                <a:ea typeface="Cambria" pitchFamily="18" charset="0"/>
                <a:cs typeface="Times New Roman"/>
              </a:rPr>
              <a:t>EL:</a:t>
            </a:r>
          </a:p>
          <a:p>
            <a:pPr marL="0" indent="0">
              <a:buNone/>
            </a:pPr>
            <a:r>
              <a:rPr lang="en-US" sz="1900" spc="10" dirty="0">
                <a:solidFill>
                  <a:srgbClr val="404040"/>
                </a:solidFill>
                <a:latin typeface="Cambria" pitchFamily="18" charset="0"/>
                <a:ea typeface="Cambria" pitchFamily="18" charset="0"/>
                <a:cs typeface="Times New Roman"/>
              </a:rPr>
              <a:t>                   In this model, a piece of text is represented as a "bag" (</a:t>
            </a:r>
            <a:r>
              <a:rPr lang="en-US" sz="1900" spc="10" dirty="0" err="1">
                <a:solidFill>
                  <a:srgbClr val="404040"/>
                </a:solidFill>
                <a:latin typeface="Cambria" pitchFamily="18" charset="0"/>
                <a:ea typeface="Cambria" pitchFamily="18" charset="0"/>
                <a:cs typeface="Times New Roman"/>
              </a:rPr>
              <a:t>multiset</a:t>
            </a:r>
            <a:r>
              <a:rPr lang="en-US" sz="1900" spc="10" dirty="0">
                <a:solidFill>
                  <a:srgbClr val="404040"/>
                </a:solidFill>
                <a:latin typeface="Cambria" pitchFamily="18" charset="0"/>
                <a:ea typeface="Cambria" pitchFamily="18" charset="0"/>
                <a:cs typeface="Times New Roman"/>
              </a:rPr>
              <a:t>) of its words, disregarding grammar and word order but keeping track of the frequency of each word.</a:t>
            </a:r>
          </a:p>
          <a:p>
            <a:pPr marL="0" indent="0">
              <a:buNone/>
            </a:pPr>
            <a:r>
              <a:rPr lang="en-US" sz="1900" spc="10" dirty="0">
                <a:solidFill>
                  <a:srgbClr val="404040"/>
                </a:solidFill>
                <a:latin typeface="Cambria" pitchFamily="18" charset="0"/>
                <a:ea typeface="Cambria" pitchFamily="18" charset="0"/>
                <a:cs typeface="Times New Roman"/>
              </a:rPr>
              <a:t>                   </a:t>
            </a:r>
            <a:r>
              <a:rPr lang="en-US" sz="1900" dirty="0">
                <a:solidFill>
                  <a:srgbClr val="404040"/>
                </a:solidFill>
                <a:latin typeface="Cambria" pitchFamily="18" charset="0"/>
                <a:ea typeface="Cambria" pitchFamily="18" charset="0"/>
                <a:cs typeface="Times New Roman"/>
              </a:rPr>
              <a:t>Unigram</a:t>
            </a:r>
            <a:r>
              <a:rPr lang="en-US" sz="1900" spc="315" dirty="0">
                <a:solidFill>
                  <a:srgbClr val="404040"/>
                </a:solidFill>
                <a:latin typeface="Cambria" pitchFamily="18" charset="0"/>
                <a:ea typeface="Cambria" pitchFamily="18" charset="0"/>
                <a:cs typeface="Times New Roman"/>
              </a:rPr>
              <a:t> </a:t>
            </a:r>
            <a:r>
              <a:rPr lang="en-US" sz="1900" spc="10" dirty="0">
                <a:solidFill>
                  <a:srgbClr val="404040"/>
                </a:solidFill>
                <a:latin typeface="Cambria" pitchFamily="18" charset="0"/>
                <a:ea typeface="Cambria" pitchFamily="18" charset="0"/>
                <a:cs typeface="Times New Roman"/>
              </a:rPr>
              <a:t>model</a:t>
            </a:r>
            <a:r>
              <a:rPr lang="en-US" sz="1900" spc="370" dirty="0">
                <a:solidFill>
                  <a:srgbClr val="404040"/>
                </a:solidFill>
                <a:latin typeface="Cambria" pitchFamily="18" charset="0"/>
                <a:ea typeface="Cambria" pitchFamily="18" charset="0"/>
                <a:cs typeface="Times New Roman"/>
              </a:rPr>
              <a:t> </a:t>
            </a:r>
            <a:r>
              <a:rPr lang="en-US" sz="1900" spc="-5" dirty="0">
                <a:solidFill>
                  <a:srgbClr val="404040"/>
                </a:solidFill>
                <a:latin typeface="Cambria" pitchFamily="18" charset="0"/>
                <a:ea typeface="Cambria" pitchFamily="18" charset="0"/>
                <a:cs typeface="Times New Roman"/>
              </a:rPr>
              <a:t>where</a:t>
            </a:r>
            <a:r>
              <a:rPr lang="en-US" sz="1900" spc="405" dirty="0">
                <a:solidFill>
                  <a:srgbClr val="404040"/>
                </a:solidFill>
                <a:latin typeface="Cambria" pitchFamily="18" charset="0"/>
                <a:ea typeface="Cambria" pitchFamily="18" charset="0"/>
                <a:cs typeface="Times New Roman"/>
              </a:rPr>
              <a:t> </a:t>
            </a:r>
            <a:r>
              <a:rPr lang="en-US" sz="1900" spc="-15" dirty="0">
                <a:solidFill>
                  <a:srgbClr val="404040"/>
                </a:solidFill>
                <a:latin typeface="Cambria" pitchFamily="18" charset="0"/>
                <a:ea typeface="Cambria" pitchFamily="18" charset="0"/>
                <a:cs typeface="Times New Roman"/>
              </a:rPr>
              <a:t>single</a:t>
            </a:r>
            <a:r>
              <a:rPr lang="en-US" sz="1900" spc="409" dirty="0">
                <a:solidFill>
                  <a:srgbClr val="404040"/>
                </a:solidFill>
                <a:latin typeface="Cambria" pitchFamily="18" charset="0"/>
                <a:ea typeface="Cambria" pitchFamily="18" charset="0"/>
                <a:cs typeface="Times New Roman"/>
              </a:rPr>
              <a:t> </a:t>
            </a:r>
            <a:r>
              <a:rPr lang="en-US" sz="1900" dirty="0">
                <a:solidFill>
                  <a:srgbClr val="404040"/>
                </a:solidFill>
                <a:latin typeface="Cambria" pitchFamily="18" charset="0"/>
                <a:ea typeface="Cambria" pitchFamily="18" charset="0"/>
                <a:cs typeface="Times New Roman"/>
              </a:rPr>
              <a:t>words</a:t>
            </a:r>
            <a:r>
              <a:rPr lang="en-US" sz="1900" spc="365" dirty="0">
                <a:solidFill>
                  <a:srgbClr val="404040"/>
                </a:solidFill>
                <a:latin typeface="Cambria" pitchFamily="18" charset="0"/>
                <a:ea typeface="Cambria" pitchFamily="18" charset="0"/>
                <a:cs typeface="Times New Roman"/>
              </a:rPr>
              <a:t> </a:t>
            </a:r>
            <a:r>
              <a:rPr lang="en-US" sz="1900" spc="-30" dirty="0">
                <a:solidFill>
                  <a:srgbClr val="404040"/>
                </a:solidFill>
                <a:latin typeface="Cambria" pitchFamily="18" charset="0"/>
                <a:ea typeface="Cambria" pitchFamily="18" charset="0"/>
                <a:cs typeface="Times New Roman"/>
              </a:rPr>
              <a:t>and</a:t>
            </a:r>
            <a:r>
              <a:rPr lang="en-US" sz="1900" spc="434" dirty="0">
                <a:solidFill>
                  <a:srgbClr val="404040"/>
                </a:solidFill>
                <a:latin typeface="Cambria" pitchFamily="18" charset="0"/>
                <a:ea typeface="Cambria" pitchFamily="18" charset="0"/>
                <a:cs typeface="Times New Roman"/>
              </a:rPr>
              <a:t> </a:t>
            </a:r>
            <a:r>
              <a:rPr lang="en-US" sz="1900" spc="-15" dirty="0">
                <a:solidFill>
                  <a:srgbClr val="404040"/>
                </a:solidFill>
                <a:latin typeface="Cambria" pitchFamily="18" charset="0"/>
                <a:ea typeface="Cambria" pitchFamily="18" charset="0"/>
                <a:cs typeface="Times New Roman"/>
              </a:rPr>
              <a:t>Bigram</a:t>
            </a:r>
            <a:r>
              <a:rPr lang="en-US" sz="1900" spc="325" dirty="0">
                <a:solidFill>
                  <a:srgbClr val="404040"/>
                </a:solidFill>
                <a:latin typeface="Cambria" pitchFamily="18" charset="0"/>
                <a:ea typeface="Cambria" pitchFamily="18" charset="0"/>
                <a:cs typeface="Times New Roman"/>
              </a:rPr>
              <a:t> </a:t>
            </a:r>
            <a:r>
              <a:rPr lang="en-US" sz="1900" spc="10" dirty="0">
                <a:solidFill>
                  <a:srgbClr val="404040"/>
                </a:solidFill>
                <a:latin typeface="Cambria" pitchFamily="18" charset="0"/>
                <a:ea typeface="Cambria" pitchFamily="18" charset="0"/>
                <a:cs typeface="Times New Roman"/>
              </a:rPr>
              <a:t>model</a:t>
            </a:r>
            <a:r>
              <a:rPr lang="en-US" sz="1900" spc="360" dirty="0">
                <a:solidFill>
                  <a:srgbClr val="404040"/>
                </a:solidFill>
                <a:latin typeface="Cambria" pitchFamily="18" charset="0"/>
                <a:ea typeface="Cambria" pitchFamily="18" charset="0"/>
                <a:cs typeface="Times New Roman"/>
              </a:rPr>
              <a:t> </a:t>
            </a:r>
            <a:r>
              <a:rPr lang="en-US" sz="1900" spc="5" dirty="0">
                <a:solidFill>
                  <a:srgbClr val="404040"/>
                </a:solidFill>
                <a:latin typeface="Cambria" pitchFamily="18" charset="0"/>
                <a:ea typeface="Cambria" pitchFamily="18" charset="0"/>
                <a:cs typeface="Times New Roman"/>
              </a:rPr>
              <a:t>uses</a:t>
            </a:r>
            <a:r>
              <a:rPr lang="en-US" sz="1900" spc="290" dirty="0">
                <a:solidFill>
                  <a:srgbClr val="404040"/>
                </a:solidFill>
                <a:latin typeface="Cambria" pitchFamily="18" charset="0"/>
                <a:ea typeface="Cambria" pitchFamily="18" charset="0"/>
                <a:cs typeface="Times New Roman"/>
              </a:rPr>
              <a:t> </a:t>
            </a:r>
            <a:r>
              <a:rPr lang="en-US" sz="1900" spc="10" dirty="0">
                <a:solidFill>
                  <a:srgbClr val="404040"/>
                </a:solidFill>
                <a:latin typeface="Cambria" pitchFamily="18" charset="0"/>
                <a:ea typeface="Cambria" pitchFamily="18" charset="0"/>
                <a:cs typeface="Times New Roman"/>
              </a:rPr>
              <a:t>two</a:t>
            </a:r>
            <a:r>
              <a:rPr lang="en-US" sz="1900" spc="365" dirty="0">
                <a:solidFill>
                  <a:srgbClr val="404040"/>
                </a:solidFill>
                <a:latin typeface="Cambria" pitchFamily="18" charset="0"/>
                <a:ea typeface="Cambria" pitchFamily="18" charset="0"/>
                <a:cs typeface="Times New Roman"/>
              </a:rPr>
              <a:t> </a:t>
            </a:r>
            <a:r>
              <a:rPr lang="en-US" sz="1900" dirty="0">
                <a:solidFill>
                  <a:srgbClr val="404040"/>
                </a:solidFill>
                <a:latin typeface="Cambria" pitchFamily="18" charset="0"/>
                <a:ea typeface="Cambria" pitchFamily="18" charset="0"/>
                <a:cs typeface="Times New Roman"/>
              </a:rPr>
              <a:t>words</a:t>
            </a:r>
            <a:r>
              <a:rPr lang="en-US" sz="1900" spc="365" dirty="0">
                <a:solidFill>
                  <a:srgbClr val="404040"/>
                </a:solidFill>
                <a:latin typeface="Cambria" pitchFamily="18" charset="0"/>
                <a:ea typeface="Cambria" pitchFamily="18" charset="0"/>
                <a:cs typeface="Times New Roman"/>
              </a:rPr>
              <a:t> </a:t>
            </a:r>
            <a:r>
              <a:rPr lang="en-US" sz="1900" spc="-5" dirty="0">
                <a:solidFill>
                  <a:srgbClr val="404040"/>
                </a:solidFill>
                <a:latin typeface="Cambria" pitchFamily="18" charset="0"/>
                <a:ea typeface="Cambria" pitchFamily="18" charset="0"/>
                <a:cs typeface="Times New Roman"/>
              </a:rPr>
              <a:t>and</a:t>
            </a:r>
            <a:r>
              <a:rPr lang="en-US" sz="1900" spc="365" dirty="0">
                <a:solidFill>
                  <a:srgbClr val="404040"/>
                </a:solidFill>
                <a:latin typeface="Cambria" pitchFamily="18" charset="0"/>
                <a:ea typeface="Cambria" pitchFamily="18" charset="0"/>
                <a:cs typeface="Times New Roman"/>
              </a:rPr>
              <a:t> </a:t>
            </a:r>
            <a:r>
              <a:rPr lang="en-US" sz="1900" spc="-15" dirty="0">
                <a:solidFill>
                  <a:srgbClr val="404040"/>
                </a:solidFill>
                <a:latin typeface="Cambria" pitchFamily="18" charset="0"/>
                <a:ea typeface="Cambria" pitchFamily="18" charset="0"/>
                <a:cs typeface="Times New Roman"/>
              </a:rPr>
              <a:t>N-gram</a:t>
            </a:r>
            <a:r>
              <a:rPr lang="en-US" sz="1900" dirty="0">
                <a:latin typeface="Cambria" pitchFamily="18" charset="0"/>
                <a:ea typeface="Cambria" pitchFamily="18" charset="0"/>
                <a:cs typeface="Times New Roman"/>
              </a:rPr>
              <a:t> </a:t>
            </a:r>
            <a:r>
              <a:rPr lang="en-US" sz="1900" spc="10" dirty="0">
                <a:solidFill>
                  <a:srgbClr val="404040"/>
                </a:solidFill>
                <a:latin typeface="Cambria" pitchFamily="18" charset="0"/>
                <a:ea typeface="Cambria" pitchFamily="18" charset="0"/>
                <a:cs typeface="Times New Roman"/>
              </a:rPr>
              <a:t>model</a:t>
            </a:r>
            <a:r>
              <a:rPr lang="en-US" sz="1900" spc="-95" dirty="0">
                <a:solidFill>
                  <a:srgbClr val="404040"/>
                </a:solidFill>
                <a:latin typeface="Cambria" pitchFamily="18" charset="0"/>
                <a:ea typeface="Cambria" pitchFamily="18" charset="0"/>
                <a:cs typeface="Times New Roman"/>
              </a:rPr>
              <a:t> </a:t>
            </a:r>
            <a:r>
              <a:rPr lang="en-US" sz="1900" spc="-15" dirty="0">
                <a:solidFill>
                  <a:srgbClr val="404040"/>
                </a:solidFill>
                <a:latin typeface="Cambria" pitchFamily="18" charset="0"/>
                <a:ea typeface="Cambria" pitchFamily="18" charset="0"/>
                <a:cs typeface="Times New Roman"/>
              </a:rPr>
              <a:t>is</a:t>
            </a:r>
            <a:r>
              <a:rPr lang="en-US" sz="1900" spc="-20" dirty="0">
                <a:solidFill>
                  <a:srgbClr val="404040"/>
                </a:solidFill>
                <a:latin typeface="Cambria" pitchFamily="18" charset="0"/>
                <a:ea typeface="Cambria" pitchFamily="18" charset="0"/>
                <a:cs typeface="Times New Roman"/>
              </a:rPr>
              <a:t> </a:t>
            </a:r>
            <a:r>
              <a:rPr lang="en-US" sz="1900" spc="30" dirty="0">
                <a:solidFill>
                  <a:srgbClr val="404040"/>
                </a:solidFill>
                <a:latin typeface="Cambria" pitchFamily="18" charset="0"/>
                <a:ea typeface="Cambria" pitchFamily="18" charset="0"/>
                <a:cs typeface="Times New Roman"/>
              </a:rPr>
              <a:t>the</a:t>
            </a:r>
            <a:r>
              <a:rPr lang="en-US" sz="1900" spc="-50" dirty="0">
                <a:solidFill>
                  <a:srgbClr val="404040"/>
                </a:solidFill>
                <a:latin typeface="Cambria" pitchFamily="18" charset="0"/>
                <a:ea typeface="Cambria" pitchFamily="18" charset="0"/>
                <a:cs typeface="Times New Roman"/>
              </a:rPr>
              <a:t> </a:t>
            </a:r>
            <a:r>
              <a:rPr lang="en-US" sz="1900" spc="-5" dirty="0">
                <a:solidFill>
                  <a:srgbClr val="404040"/>
                </a:solidFill>
                <a:latin typeface="Cambria" pitchFamily="18" charset="0"/>
                <a:ea typeface="Cambria" pitchFamily="18" charset="0"/>
                <a:cs typeface="Times New Roman"/>
              </a:rPr>
              <a:t>generalized</a:t>
            </a:r>
            <a:r>
              <a:rPr lang="en-US" sz="1900" spc="-85" dirty="0">
                <a:solidFill>
                  <a:srgbClr val="404040"/>
                </a:solidFill>
                <a:latin typeface="Cambria" pitchFamily="18" charset="0"/>
                <a:ea typeface="Cambria" pitchFamily="18" charset="0"/>
                <a:cs typeface="Times New Roman"/>
              </a:rPr>
              <a:t> </a:t>
            </a:r>
            <a:r>
              <a:rPr lang="en-US" sz="1900" spc="10" dirty="0">
                <a:solidFill>
                  <a:srgbClr val="404040"/>
                </a:solidFill>
                <a:latin typeface="Cambria" pitchFamily="18" charset="0"/>
                <a:ea typeface="Cambria" pitchFamily="18" charset="0"/>
                <a:cs typeface="Times New Roman"/>
              </a:rPr>
              <a:t>mode.</a:t>
            </a:r>
          </a:p>
          <a:p>
            <a:pPr marL="0" indent="0" algn="just">
              <a:spcBef>
                <a:spcPts val="1075"/>
              </a:spcBef>
              <a:buNone/>
            </a:pPr>
            <a:r>
              <a:rPr lang="en-US" sz="1800" b="1" spc="-15" dirty="0" smtClean="0">
                <a:solidFill>
                  <a:srgbClr val="404040"/>
                </a:solidFill>
                <a:latin typeface="Cambria" pitchFamily="18" charset="0"/>
                <a:ea typeface="Cambria" pitchFamily="18" charset="0"/>
                <a:cs typeface="Times New Roman"/>
              </a:rPr>
              <a:t>         TF-IDF</a:t>
            </a:r>
            <a:r>
              <a:rPr lang="en-US" sz="1800" b="1" spc="50" dirty="0" smtClean="0">
                <a:solidFill>
                  <a:srgbClr val="404040"/>
                </a:solidFill>
                <a:latin typeface="Cambria" pitchFamily="18" charset="0"/>
                <a:ea typeface="Cambria" pitchFamily="18" charset="0"/>
                <a:cs typeface="Times New Roman"/>
              </a:rPr>
              <a:t> </a:t>
            </a:r>
            <a:r>
              <a:rPr lang="en-US" sz="1800" b="1" spc="25" dirty="0">
                <a:solidFill>
                  <a:srgbClr val="404040"/>
                </a:solidFill>
                <a:latin typeface="Cambria" pitchFamily="18" charset="0"/>
                <a:ea typeface="Cambria" pitchFamily="18" charset="0"/>
                <a:cs typeface="Times New Roman"/>
              </a:rPr>
              <a:t>MODEL:</a:t>
            </a:r>
          </a:p>
          <a:p>
            <a:pPr marL="0" indent="0">
              <a:spcBef>
                <a:spcPts val="1075"/>
              </a:spcBef>
              <a:buNone/>
            </a:pPr>
            <a:r>
              <a:rPr lang="en-US" sz="2100" b="1" spc="25" dirty="0">
                <a:solidFill>
                  <a:srgbClr val="404040"/>
                </a:solidFill>
                <a:latin typeface="Cambria" pitchFamily="18" charset="0"/>
                <a:ea typeface="Cambria" pitchFamily="18" charset="0"/>
                <a:cs typeface="Times New Roman"/>
              </a:rPr>
              <a:t>       </a:t>
            </a:r>
            <a:r>
              <a:rPr lang="en-US" sz="2100" spc="-35" dirty="0">
                <a:latin typeface="Cambria" pitchFamily="18" charset="0"/>
                <a:ea typeface="Cambria" pitchFamily="18" charset="0"/>
                <a:cs typeface="Times New Roman"/>
              </a:rPr>
              <a:t>Term </a:t>
            </a:r>
            <a:r>
              <a:rPr lang="en-US" sz="2100" dirty="0">
                <a:latin typeface="Cambria" pitchFamily="18" charset="0"/>
                <a:ea typeface="Cambria" pitchFamily="18" charset="0"/>
                <a:cs typeface="Times New Roman"/>
              </a:rPr>
              <a:t>frequency(</a:t>
            </a:r>
            <a:r>
              <a:rPr lang="en-US" sz="2100" dirty="0" err="1">
                <a:latin typeface="Cambria" pitchFamily="18" charset="0"/>
                <a:ea typeface="Cambria" pitchFamily="18" charset="0"/>
                <a:cs typeface="Times New Roman"/>
              </a:rPr>
              <a:t>Tf</a:t>
            </a:r>
            <a:r>
              <a:rPr lang="en-US" sz="2100" dirty="0">
                <a:latin typeface="Cambria" pitchFamily="18" charset="0"/>
                <a:ea typeface="Cambria" pitchFamily="18" charset="0"/>
                <a:cs typeface="Times New Roman"/>
              </a:rPr>
              <a:t>) </a:t>
            </a:r>
            <a:r>
              <a:rPr lang="en-US" sz="2100" spc="-15" dirty="0">
                <a:latin typeface="Cambria" pitchFamily="18" charset="0"/>
                <a:ea typeface="Cambria" pitchFamily="18" charset="0"/>
                <a:cs typeface="Times New Roman"/>
              </a:rPr>
              <a:t>is </a:t>
            </a:r>
            <a:r>
              <a:rPr lang="en-US" sz="2100" spc="10" dirty="0">
                <a:latin typeface="Cambria" pitchFamily="18" charset="0"/>
                <a:ea typeface="Cambria" pitchFamily="18" charset="0"/>
                <a:cs typeface="Times New Roman"/>
              </a:rPr>
              <a:t>a </a:t>
            </a:r>
            <a:r>
              <a:rPr lang="en-US" sz="2100" dirty="0">
                <a:latin typeface="Cambria" pitchFamily="18" charset="0"/>
                <a:ea typeface="Cambria" pitchFamily="18" charset="0"/>
                <a:cs typeface="Times New Roman"/>
              </a:rPr>
              <a:t>calculation </a:t>
            </a:r>
            <a:r>
              <a:rPr lang="en-US" sz="2100" spc="25" dirty="0">
                <a:latin typeface="Cambria" pitchFamily="18" charset="0"/>
                <a:ea typeface="Cambria" pitchFamily="18" charset="0"/>
                <a:cs typeface="Times New Roman"/>
              </a:rPr>
              <a:t>of </a:t>
            </a:r>
            <a:r>
              <a:rPr lang="en-US" sz="2100" spc="5" dirty="0">
                <a:latin typeface="Cambria" pitchFamily="18" charset="0"/>
                <a:ea typeface="Cambria" pitchFamily="18" charset="0"/>
                <a:cs typeface="Times New Roman"/>
              </a:rPr>
              <a:t>frequency </a:t>
            </a:r>
            <a:r>
              <a:rPr lang="en-US" sz="2100" spc="25" dirty="0">
                <a:latin typeface="Cambria" pitchFamily="18" charset="0"/>
                <a:ea typeface="Cambria" pitchFamily="18" charset="0"/>
                <a:cs typeface="Times New Roman"/>
              </a:rPr>
              <a:t>of </a:t>
            </a:r>
            <a:r>
              <a:rPr lang="en-US" sz="2100" spc="10" dirty="0">
                <a:latin typeface="Cambria" pitchFamily="18" charset="0"/>
                <a:ea typeface="Cambria" pitchFamily="18" charset="0"/>
                <a:cs typeface="Times New Roman"/>
              </a:rPr>
              <a:t>a </a:t>
            </a:r>
            <a:r>
              <a:rPr lang="en-US" sz="2100" spc="-10" dirty="0">
                <a:latin typeface="Cambria" pitchFamily="18" charset="0"/>
                <a:ea typeface="Cambria" pitchFamily="18" charset="0"/>
                <a:cs typeface="Times New Roman"/>
              </a:rPr>
              <a:t>word in </a:t>
            </a:r>
            <a:r>
              <a:rPr lang="en-US" sz="2100" spc="10" dirty="0">
                <a:latin typeface="Cambria" pitchFamily="18" charset="0"/>
                <a:ea typeface="Cambria" pitchFamily="18" charset="0"/>
                <a:cs typeface="Times New Roman"/>
              </a:rPr>
              <a:t>a </a:t>
            </a:r>
            <a:r>
              <a:rPr lang="en-US" sz="2100" spc="5" dirty="0">
                <a:latin typeface="Cambria" pitchFamily="18" charset="0"/>
                <a:ea typeface="Cambria" pitchFamily="18" charset="0"/>
                <a:cs typeface="Times New Roman"/>
              </a:rPr>
              <a:t>document. </a:t>
            </a:r>
            <a:r>
              <a:rPr lang="en-US" sz="2100" spc="-35" dirty="0">
                <a:latin typeface="Cambria" pitchFamily="18" charset="0"/>
                <a:ea typeface="Cambria" pitchFamily="18" charset="0"/>
                <a:cs typeface="Times New Roman"/>
              </a:rPr>
              <a:t>It </a:t>
            </a:r>
            <a:r>
              <a:rPr lang="en-US" sz="2100" spc="-15" dirty="0">
                <a:latin typeface="Cambria" pitchFamily="18" charset="0"/>
                <a:ea typeface="Cambria" pitchFamily="18" charset="0"/>
                <a:cs typeface="Times New Roman"/>
              </a:rPr>
              <a:t>is </a:t>
            </a:r>
            <a:r>
              <a:rPr lang="en-US" sz="2100" spc="-10" dirty="0">
                <a:latin typeface="Cambria" pitchFamily="18" charset="0"/>
                <a:ea typeface="Cambria" pitchFamily="18" charset="0"/>
                <a:cs typeface="Times New Roman"/>
              </a:rPr>
              <a:t>measured </a:t>
            </a:r>
            <a:r>
              <a:rPr lang="en-US" sz="2100" spc="-484"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as</a:t>
            </a:r>
            <a:r>
              <a:rPr lang="en-US" sz="2100" spc="-20" dirty="0">
                <a:latin typeface="Cambria" pitchFamily="18" charset="0"/>
                <a:ea typeface="Cambria" pitchFamily="18" charset="0"/>
                <a:cs typeface="Times New Roman"/>
              </a:rPr>
              <a:t> </a:t>
            </a:r>
            <a:r>
              <a:rPr lang="en-US" sz="2100" spc="20" dirty="0">
                <a:latin typeface="Cambria" pitchFamily="18" charset="0"/>
                <a:ea typeface="Cambria" pitchFamily="18" charset="0"/>
                <a:cs typeface="Times New Roman"/>
              </a:rPr>
              <a:t>chance</a:t>
            </a:r>
            <a:r>
              <a:rPr lang="en-US" sz="2100" spc="-195" dirty="0">
                <a:latin typeface="Cambria" pitchFamily="18" charset="0"/>
                <a:ea typeface="Cambria" pitchFamily="18" charset="0"/>
                <a:cs typeface="Times New Roman"/>
              </a:rPr>
              <a:t> </a:t>
            </a:r>
            <a:r>
              <a:rPr lang="en-US" sz="2100" spc="25" dirty="0">
                <a:latin typeface="Cambria" pitchFamily="18" charset="0"/>
                <a:ea typeface="Cambria" pitchFamily="18" charset="0"/>
                <a:cs typeface="Times New Roman"/>
              </a:rPr>
              <a:t>of</a:t>
            </a:r>
            <a:r>
              <a:rPr lang="en-US" sz="2100" spc="-50" dirty="0">
                <a:latin typeface="Cambria" pitchFamily="18" charset="0"/>
                <a:ea typeface="Cambria" pitchFamily="18" charset="0"/>
                <a:cs typeface="Times New Roman"/>
              </a:rPr>
              <a:t> </a:t>
            </a:r>
            <a:r>
              <a:rPr lang="en-US" sz="2100" dirty="0">
                <a:latin typeface="Cambria" pitchFamily="18" charset="0"/>
                <a:ea typeface="Cambria" pitchFamily="18" charset="0"/>
                <a:cs typeface="Times New Roman"/>
              </a:rPr>
              <a:t>finding</a:t>
            </a:r>
            <a:r>
              <a:rPr lang="en-US" sz="2100" spc="-5"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a</a:t>
            </a:r>
            <a:r>
              <a:rPr lang="en-US" sz="2100" spc="-50" dirty="0">
                <a:latin typeface="Cambria" pitchFamily="18" charset="0"/>
                <a:ea typeface="Cambria" pitchFamily="18" charset="0"/>
                <a:cs typeface="Times New Roman"/>
              </a:rPr>
              <a:t> </a:t>
            </a:r>
            <a:r>
              <a:rPr lang="en-US" sz="2100" spc="5" dirty="0">
                <a:latin typeface="Cambria" pitchFamily="18" charset="0"/>
                <a:ea typeface="Cambria" pitchFamily="18" charset="0"/>
                <a:cs typeface="Times New Roman"/>
              </a:rPr>
              <a:t>text</a:t>
            </a:r>
            <a:r>
              <a:rPr lang="en-US" sz="2100" spc="-10"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word</a:t>
            </a:r>
            <a:r>
              <a:rPr lang="en-US" sz="2100" spc="-90" dirty="0">
                <a:latin typeface="Cambria" pitchFamily="18" charset="0"/>
                <a:ea typeface="Cambria" pitchFamily="18" charset="0"/>
                <a:cs typeface="Times New Roman"/>
              </a:rPr>
              <a:t> </a:t>
            </a:r>
            <a:r>
              <a:rPr lang="en-US" sz="2100" dirty="0">
                <a:latin typeface="Cambria" pitchFamily="18" charset="0"/>
                <a:ea typeface="Cambria" pitchFamily="18" charset="0"/>
                <a:cs typeface="Times New Roman"/>
              </a:rPr>
              <a:t>inside</a:t>
            </a:r>
            <a:r>
              <a:rPr lang="en-US" sz="2100" spc="-45"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a</a:t>
            </a:r>
            <a:r>
              <a:rPr lang="en-US" sz="2100" spc="25" dirty="0">
                <a:latin typeface="Cambria" pitchFamily="18" charset="0"/>
                <a:ea typeface="Cambria" pitchFamily="18" charset="0"/>
                <a:cs typeface="Times New Roman"/>
              </a:rPr>
              <a:t> </a:t>
            </a:r>
            <a:r>
              <a:rPr lang="en-US" sz="2100" spc="20" dirty="0">
                <a:latin typeface="Cambria" pitchFamily="18" charset="0"/>
                <a:ea typeface="Cambria" pitchFamily="18" charset="0"/>
                <a:cs typeface="Times New Roman"/>
              </a:rPr>
              <a:t>document.</a:t>
            </a:r>
            <a:endParaRPr lang="en-US" sz="2100" dirty="0">
              <a:latin typeface="Cambria" pitchFamily="18" charset="0"/>
              <a:ea typeface="Cambria" pitchFamily="18" charset="0"/>
              <a:cs typeface="Times New Roman"/>
            </a:endParaRPr>
          </a:p>
          <a:p>
            <a:pPr marL="0" indent="0">
              <a:spcBef>
                <a:spcPts val="1075"/>
              </a:spcBef>
              <a:buNone/>
            </a:pPr>
            <a:r>
              <a:rPr lang="en-US" sz="2100" spc="-20" dirty="0">
                <a:latin typeface="Cambria" pitchFamily="18" charset="0"/>
                <a:ea typeface="Cambria" pitchFamily="18" charset="0"/>
                <a:cs typeface="Times New Roman"/>
              </a:rPr>
              <a:t>        Inverse</a:t>
            </a:r>
            <a:r>
              <a:rPr lang="en-US" sz="2100" spc="170"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document</a:t>
            </a:r>
            <a:r>
              <a:rPr lang="en-US" sz="2100" spc="215" dirty="0">
                <a:latin typeface="Cambria" pitchFamily="18" charset="0"/>
                <a:ea typeface="Cambria" pitchFamily="18" charset="0"/>
                <a:cs typeface="Times New Roman"/>
              </a:rPr>
              <a:t> </a:t>
            </a:r>
            <a:r>
              <a:rPr lang="en-US" sz="2100" spc="-5" dirty="0">
                <a:latin typeface="Cambria" pitchFamily="18" charset="0"/>
                <a:ea typeface="Cambria" pitchFamily="18" charset="0"/>
                <a:cs typeface="Times New Roman"/>
              </a:rPr>
              <a:t>frequency</a:t>
            </a:r>
            <a:r>
              <a:rPr lang="en-US" sz="2100" spc="150" dirty="0">
                <a:latin typeface="Cambria" pitchFamily="18" charset="0"/>
                <a:ea typeface="Cambria" pitchFamily="18" charset="0"/>
                <a:cs typeface="Times New Roman"/>
              </a:rPr>
              <a:t> </a:t>
            </a:r>
            <a:r>
              <a:rPr lang="en-US" sz="2100" spc="-15" dirty="0">
                <a:latin typeface="Cambria" pitchFamily="18" charset="0"/>
                <a:ea typeface="Cambria" pitchFamily="18" charset="0"/>
                <a:cs typeface="Times New Roman"/>
              </a:rPr>
              <a:t>(</a:t>
            </a:r>
            <a:r>
              <a:rPr lang="en-US" sz="2100" spc="-15" dirty="0" err="1">
                <a:latin typeface="Cambria" pitchFamily="18" charset="0"/>
                <a:ea typeface="Cambria" pitchFamily="18" charset="0"/>
                <a:cs typeface="Times New Roman"/>
              </a:rPr>
              <a:t>Idf</a:t>
            </a:r>
            <a:r>
              <a:rPr lang="en-US" sz="2100" spc="-15" dirty="0">
                <a:latin typeface="Cambria" pitchFamily="18" charset="0"/>
                <a:ea typeface="Cambria" pitchFamily="18" charset="0"/>
                <a:cs typeface="Times New Roman"/>
              </a:rPr>
              <a:t>)</a:t>
            </a:r>
            <a:r>
              <a:rPr lang="en-US" sz="2100" spc="175" dirty="0">
                <a:latin typeface="Cambria" pitchFamily="18" charset="0"/>
                <a:ea typeface="Cambria" pitchFamily="18" charset="0"/>
                <a:cs typeface="Times New Roman"/>
              </a:rPr>
              <a:t> </a:t>
            </a:r>
            <a:r>
              <a:rPr lang="en-US" sz="2100" spc="5" dirty="0">
                <a:latin typeface="Cambria" pitchFamily="18" charset="0"/>
                <a:ea typeface="Cambria" pitchFamily="18" charset="0"/>
                <a:cs typeface="Times New Roman"/>
              </a:rPr>
              <a:t>shows</a:t>
            </a:r>
            <a:r>
              <a:rPr lang="en-US" sz="2100" spc="70" dirty="0">
                <a:latin typeface="Cambria" pitchFamily="18" charset="0"/>
                <a:ea typeface="Cambria" pitchFamily="18" charset="0"/>
                <a:cs typeface="Times New Roman"/>
              </a:rPr>
              <a:t> </a:t>
            </a:r>
            <a:r>
              <a:rPr lang="en-US" sz="2100" spc="35" dirty="0">
                <a:latin typeface="Cambria" pitchFamily="18" charset="0"/>
                <a:ea typeface="Cambria" pitchFamily="18" charset="0"/>
                <a:cs typeface="Times New Roman"/>
              </a:rPr>
              <a:t>how</a:t>
            </a:r>
            <a:r>
              <a:rPr lang="en-US" sz="2100" spc="140" dirty="0">
                <a:latin typeface="Cambria" pitchFamily="18" charset="0"/>
                <a:ea typeface="Cambria" pitchFamily="18" charset="0"/>
                <a:cs typeface="Times New Roman"/>
              </a:rPr>
              <a:t> </a:t>
            </a:r>
            <a:r>
              <a:rPr lang="en-US" sz="2100" spc="-15" dirty="0">
                <a:latin typeface="Cambria" pitchFamily="18" charset="0"/>
                <a:ea typeface="Cambria" pitchFamily="18" charset="0"/>
                <a:cs typeface="Times New Roman"/>
              </a:rPr>
              <a:t>frequent</a:t>
            </a:r>
            <a:r>
              <a:rPr lang="en-US" sz="2100" spc="220"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or</a:t>
            </a:r>
            <a:r>
              <a:rPr lang="en-US" sz="2100" spc="180"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rare</a:t>
            </a:r>
            <a:r>
              <a:rPr lang="en-US" sz="2100" spc="180"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a</a:t>
            </a:r>
            <a:r>
              <a:rPr lang="en-US" sz="2100" spc="180"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word</a:t>
            </a:r>
            <a:r>
              <a:rPr lang="en-US" sz="2100" spc="140" dirty="0">
                <a:latin typeface="Cambria" pitchFamily="18" charset="0"/>
                <a:ea typeface="Cambria" pitchFamily="18" charset="0"/>
                <a:cs typeface="Times New Roman"/>
              </a:rPr>
              <a:t> </a:t>
            </a:r>
            <a:r>
              <a:rPr lang="en-US" sz="2100" spc="-15" dirty="0">
                <a:latin typeface="Cambria" pitchFamily="18" charset="0"/>
                <a:ea typeface="Cambria" pitchFamily="18" charset="0"/>
                <a:cs typeface="Times New Roman"/>
              </a:rPr>
              <a:t>is</a:t>
            </a:r>
            <a:r>
              <a:rPr lang="en-US" sz="2100" spc="140" dirty="0">
                <a:latin typeface="Cambria" pitchFamily="18" charset="0"/>
                <a:ea typeface="Cambria" pitchFamily="18" charset="0"/>
                <a:cs typeface="Times New Roman"/>
              </a:rPr>
              <a:t> </a:t>
            </a:r>
            <a:r>
              <a:rPr lang="en-US" sz="2100" dirty="0">
                <a:latin typeface="Cambria" pitchFamily="18" charset="0"/>
                <a:ea typeface="Cambria" pitchFamily="18" charset="0"/>
                <a:cs typeface="Times New Roman"/>
              </a:rPr>
              <a:t>throughout</a:t>
            </a:r>
            <a:r>
              <a:rPr lang="en-US" sz="2100" spc="155" dirty="0">
                <a:latin typeface="Cambria" pitchFamily="18" charset="0"/>
                <a:ea typeface="Cambria" pitchFamily="18" charset="0"/>
                <a:cs typeface="Times New Roman"/>
              </a:rPr>
              <a:t> </a:t>
            </a:r>
            <a:r>
              <a:rPr lang="en-US" sz="2100" spc="5" dirty="0">
                <a:latin typeface="Cambria" pitchFamily="18" charset="0"/>
                <a:ea typeface="Cambria" pitchFamily="18" charset="0"/>
                <a:cs typeface="Times New Roman"/>
              </a:rPr>
              <a:t>the </a:t>
            </a:r>
            <a:r>
              <a:rPr lang="en-US" sz="2100" spc="-484" dirty="0">
                <a:latin typeface="Cambria" pitchFamily="18" charset="0"/>
                <a:ea typeface="Cambria" pitchFamily="18" charset="0"/>
                <a:cs typeface="Times New Roman"/>
              </a:rPr>
              <a:t> </a:t>
            </a:r>
            <a:r>
              <a:rPr lang="en-US" sz="2100" spc="20" dirty="0">
                <a:latin typeface="Cambria" pitchFamily="18" charset="0"/>
                <a:ea typeface="Cambria" pitchFamily="18" charset="0"/>
                <a:cs typeface="Times New Roman"/>
              </a:rPr>
              <a:t>corpus.</a:t>
            </a:r>
            <a:r>
              <a:rPr lang="en-US" sz="2100" spc="-185" dirty="0">
                <a:latin typeface="Cambria" pitchFamily="18" charset="0"/>
                <a:ea typeface="Cambria" pitchFamily="18" charset="0"/>
                <a:cs typeface="Times New Roman"/>
              </a:rPr>
              <a:t> </a:t>
            </a:r>
            <a:r>
              <a:rPr lang="en-US" sz="2100" spc="-30" dirty="0">
                <a:latin typeface="Cambria" pitchFamily="18" charset="0"/>
                <a:ea typeface="Cambria" pitchFamily="18" charset="0"/>
                <a:cs typeface="Times New Roman"/>
              </a:rPr>
              <a:t>It</a:t>
            </a:r>
            <a:r>
              <a:rPr lang="en-US" sz="2100" spc="60" dirty="0">
                <a:latin typeface="Cambria" pitchFamily="18" charset="0"/>
                <a:ea typeface="Cambria" pitchFamily="18" charset="0"/>
                <a:cs typeface="Times New Roman"/>
              </a:rPr>
              <a:t> </a:t>
            </a:r>
            <a:r>
              <a:rPr lang="en-US" sz="2100" spc="-15" dirty="0">
                <a:latin typeface="Cambria" pitchFamily="18" charset="0"/>
                <a:ea typeface="Cambria" pitchFamily="18" charset="0"/>
                <a:cs typeface="Times New Roman"/>
              </a:rPr>
              <a:t>is </a:t>
            </a:r>
            <a:r>
              <a:rPr lang="en-US" sz="2100" spc="10" dirty="0">
                <a:latin typeface="Cambria" pitchFamily="18" charset="0"/>
                <a:ea typeface="Cambria" pitchFamily="18" charset="0"/>
                <a:cs typeface="Times New Roman"/>
              </a:rPr>
              <a:t>used</a:t>
            </a:r>
            <a:r>
              <a:rPr lang="en-US" sz="2100" spc="-5" dirty="0">
                <a:latin typeface="Cambria" pitchFamily="18" charset="0"/>
                <a:ea typeface="Cambria" pitchFamily="18" charset="0"/>
                <a:cs typeface="Times New Roman"/>
              </a:rPr>
              <a:t> </a:t>
            </a:r>
            <a:r>
              <a:rPr lang="en-US" sz="2100" spc="25" dirty="0">
                <a:latin typeface="Cambria" pitchFamily="18" charset="0"/>
                <a:ea typeface="Cambria" pitchFamily="18" charset="0"/>
                <a:cs typeface="Times New Roman"/>
              </a:rPr>
              <a:t>to</a:t>
            </a:r>
            <a:r>
              <a:rPr lang="en-US" sz="2100" spc="-90" dirty="0">
                <a:latin typeface="Cambria" pitchFamily="18" charset="0"/>
                <a:ea typeface="Cambria" pitchFamily="18" charset="0"/>
                <a:cs typeface="Times New Roman"/>
              </a:rPr>
              <a:t> </a:t>
            </a:r>
            <a:r>
              <a:rPr lang="en-US" sz="2100" dirty="0">
                <a:latin typeface="Cambria" pitchFamily="18" charset="0"/>
                <a:ea typeface="Cambria" pitchFamily="18" charset="0"/>
                <a:cs typeface="Times New Roman"/>
              </a:rPr>
              <a:t>identify</a:t>
            </a:r>
            <a:r>
              <a:rPr lang="en-US" sz="2100" spc="-20" dirty="0">
                <a:latin typeface="Cambria" pitchFamily="18" charset="0"/>
                <a:ea typeface="Cambria" pitchFamily="18" charset="0"/>
                <a:cs typeface="Times New Roman"/>
              </a:rPr>
              <a:t> </a:t>
            </a:r>
            <a:r>
              <a:rPr lang="en-US" sz="2100" spc="5" dirty="0">
                <a:latin typeface="Cambria" pitchFamily="18" charset="0"/>
                <a:ea typeface="Cambria" pitchFamily="18" charset="0"/>
                <a:cs typeface="Times New Roman"/>
              </a:rPr>
              <a:t>rare</a:t>
            </a:r>
            <a:r>
              <a:rPr lang="en-US" sz="2100" spc="-50" dirty="0">
                <a:latin typeface="Cambria" pitchFamily="18" charset="0"/>
                <a:ea typeface="Cambria" pitchFamily="18" charset="0"/>
                <a:cs typeface="Times New Roman"/>
              </a:rPr>
              <a:t> </a:t>
            </a:r>
            <a:r>
              <a:rPr lang="en-US" sz="2100" spc="15" dirty="0">
                <a:latin typeface="Cambria" pitchFamily="18" charset="0"/>
                <a:ea typeface="Cambria" pitchFamily="18" charset="0"/>
                <a:cs typeface="Times New Roman"/>
              </a:rPr>
              <a:t>words</a:t>
            </a:r>
            <a:r>
              <a:rPr lang="en-US" sz="2100" spc="-155"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in</a:t>
            </a:r>
            <a:r>
              <a:rPr lang="en-US" sz="2100" spc="60" dirty="0">
                <a:latin typeface="Cambria" pitchFamily="18" charset="0"/>
                <a:ea typeface="Cambria" pitchFamily="18" charset="0"/>
                <a:cs typeface="Times New Roman"/>
              </a:rPr>
              <a:t> </a:t>
            </a:r>
            <a:r>
              <a:rPr lang="en-US" sz="2100" spc="20" dirty="0">
                <a:latin typeface="Cambria" pitchFamily="18" charset="0"/>
                <a:ea typeface="Cambria" pitchFamily="18" charset="0"/>
                <a:cs typeface="Times New Roman"/>
              </a:rPr>
              <a:t>corpus.</a:t>
            </a:r>
            <a:r>
              <a:rPr lang="en-US" sz="2100" spc="-185" dirty="0">
                <a:latin typeface="Cambria" pitchFamily="18" charset="0"/>
                <a:ea typeface="Cambria" pitchFamily="18" charset="0"/>
                <a:cs typeface="Times New Roman"/>
              </a:rPr>
              <a:t> </a:t>
            </a:r>
            <a:r>
              <a:rPr lang="en-US" sz="2100" spc="-5" dirty="0" err="1">
                <a:latin typeface="Cambria" pitchFamily="18" charset="0"/>
                <a:ea typeface="Cambria" pitchFamily="18" charset="0"/>
                <a:cs typeface="Times New Roman"/>
              </a:rPr>
              <a:t>Idf</a:t>
            </a:r>
            <a:r>
              <a:rPr lang="en-US" sz="2100" spc="30" dirty="0">
                <a:latin typeface="Cambria" pitchFamily="18" charset="0"/>
                <a:ea typeface="Cambria" pitchFamily="18" charset="0"/>
                <a:cs typeface="Times New Roman"/>
              </a:rPr>
              <a:t> </a:t>
            </a:r>
            <a:r>
              <a:rPr lang="en-US" sz="2100" dirty="0">
                <a:latin typeface="Cambria" pitchFamily="18" charset="0"/>
                <a:ea typeface="Cambria" pitchFamily="18" charset="0"/>
                <a:cs typeface="Times New Roman"/>
              </a:rPr>
              <a:t>value</a:t>
            </a:r>
            <a:r>
              <a:rPr lang="en-US" sz="2100" spc="-45" dirty="0">
                <a:latin typeface="Cambria" pitchFamily="18" charset="0"/>
                <a:ea typeface="Cambria" pitchFamily="18" charset="0"/>
                <a:cs typeface="Times New Roman"/>
              </a:rPr>
              <a:t> </a:t>
            </a:r>
            <a:r>
              <a:rPr lang="en-US" sz="2100" spc="-15" dirty="0">
                <a:latin typeface="Cambria" pitchFamily="18" charset="0"/>
                <a:ea typeface="Cambria" pitchFamily="18" charset="0"/>
                <a:cs typeface="Times New Roman"/>
              </a:rPr>
              <a:t>is </a:t>
            </a:r>
            <a:r>
              <a:rPr lang="en-US" sz="2100" spc="-5" dirty="0">
                <a:latin typeface="Cambria" pitchFamily="18" charset="0"/>
                <a:ea typeface="Cambria" pitchFamily="18" charset="0"/>
                <a:cs typeface="Times New Roman"/>
              </a:rPr>
              <a:t>higher</a:t>
            </a:r>
            <a:r>
              <a:rPr lang="en-US" sz="2100" spc="30" dirty="0">
                <a:latin typeface="Cambria" pitchFamily="18" charset="0"/>
                <a:ea typeface="Cambria" pitchFamily="18" charset="0"/>
                <a:cs typeface="Times New Roman"/>
              </a:rPr>
              <a:t> </a:t>
            </a:r>
            <a:r>
              <a:rPr lang="en-US" sz="2100" spc="-5" dirty="0">
                <a:latin typeface="Cambria" pitchFamily="18" charset="0"/>
                <a:ea typeface="Cambria" pitchFamily="18" charset="0"/>
                <a:cs typeface="Times New Roman"/>
              </a:rPr>
              <a:t>for</a:t>
            </a:r>
            <a:r>
              <a:rPr lang="en-US" sz="2100" spc="25" dirty="0">
                <a:latin typeface="Cambria" pitchFamily="18" charset="0"/>
                <a:ea typeface="Cambria" pitchFamily="18" charset="0"/>
                <a:cs typeface="Times New Roman"/>
              </a:rPr>
              <a:t> </a:t>
            </a:r>
            <a:r>
              <a:rPr lang="en-US" sz="2100" spc="10" dirty="0">
                <a:latin typeface="Cambria" pitchFamily="18" charset="0"/>
                <a:ea typeface="Cambria" pitchFamily="18" charset="0"/>
                <a:cs typeface="Times New Roman"/>
              </a:rPr>
              <a:t>rarer</a:t>
            </a:r>
            <a:r>
              <a:rPr lang="en-US" sz="2100" spc="-55" dirty="0">
                <a:latin typeface="Cambria" pitchFamily="18" charset="0"/>
                <a:ea typeface="Cambria" pitchFamily="18" charset="0"/>
                <a:cs typeface="Times New Roman"/>
              </a:rPr>
              <a:t> </a:t>
            </a:r>
            <a:r>
              <a:rPr lang="en-US" sz="2100" spc="5" dirty="0">
                <a:latin typeface="Cambria" pitchFamily="18" charset="0"/>
                <a:ea typeface="Cambria" pitchFamily="18" charset="0"/>
                <a:cs typeface="Times New Roman"/>
              </a:rPr>
              <a:t>words.</a:t>
            </a:r>
            <a:endParaRPr lang="en-US" sz="2100" dirty="0">
              <a:latin typeface="Cambria" pitchFamily="18" charset="0"/>
              <a:ea typeface="Cambria" pitchFamily="18" charset="0"/>
              <a:cs typeface="Times New Roman"/>
            </a:endParaRPr>
          </a:p>
          <a:p>
            <a:endParaRPr lang="en-US" dirty="0"/>
          </a:p>
        </p:txBody>
      </p:sp>
    </p:spTree>
    <p:extLst>
      <p:ext uri="{BB962C8B-B14F-4D97-AF65-F5344CB8AC3E}">
        <p14:creationId xmlns:p14="http://schemas.microsoft.com/office/powerpoint/2010/main" val="2465530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320111"/>
            <a:ext cx="3860545" cy="690574"/>
          </a:xfrm>
          <a:prstGeom prst="rect">
            <a:avLst/>
          </a:prstGeom>
        </p:spPr>
        <p:txBody>
          <a:bodyPr vert="horz" wrap="square" lIns="0" tIns="13335" rIns="0" bIns="0" rtlCol="0">
            <a:spAutoFit/>
          </a:bodyPr>
          <a:lstStyle/>
          <a:p>
            <a:pPr marL="12700">
              <a:lnSpc>
                <a:spcPct val="100000"/>
              </a:lnSpc>
              <a:spcBef>
                <a:spcPts val="105"/>
              </a:spcBef>
            </a:pPr>
            <a:r>
              <a:rPr lang="en-US" spc="-50" dirty="0" smtClean="0">
                <a:latin typeface="Cambria" pitchFamily="18" charset="0"/>
                <a:ea typeface="Cambria" pitchFamily="18" charset="0"/>
              </a:rPr>
              <a:t>MODULE LIST</a:t>
            </a:r>
            <a:endParaRPr spc="-50" dirty="0">
              <a:latin typeface="Cambria" pitchFamily="18" charset="0"/>
              <a:ea typeface="Cambria" pitchFamily="18" charset="0"/>
            </a:endParaRPr>
          </a:p>
        </p:txBody>
      </p:sp>
      <p:sp>
        <p:nvSpPr>
          <p:cNvPr id="3" name="object 3"/>
          <p:cNvSpPr txBox="1"/>
          <p:nvPr/>
        </p:nvSpPr>
        <p:spPr>
          <a:xfrm>
            <a:off x="1143000" y="1828800"/>
            <a:ext cx="9916477" cy="3195105"/>
          </a:xfrm>
          <a:prstGeom prst="rect">
            <a:avLst/>
          </a:prstGeom>
        </p:spPr>
        <p:txBody>
          <a:bodyPr vert="horz" wrap="square" lIns="0" tIns="136525" rIns="0" bIns="0" rtlCol="0">
            <a:spAutoFit/>
          </a:bodyPr>
          <a:lstStyle/>
          <a:p>
            <a:pPr marL="12700">
              <a:spcBef>
                <a:spcPts val="1075"/>
              </a:spcBef>
            </a:pPr>
            <a:r>
              <a:rPr lang="en-US" b="1" spc="-30" dirty="0" smtClean="0">
                <a:latin typeface="Cambria" pitchFamily="18" charset="0"/>
                <a:ea typeface="Cambria" pitchFamily="18" charset="0"/>
                <a:cs typeface="Times New Roman"/>
              </a:rPr>
              <a:t>WORD2VEC</a:t>
            </a:r>
            <a:r>
              <a:rPr lang="en-US" b="1" spc="-30" dirty="0" smtClean="0">
                <a:latin typeface="Cambria" pitchFamily="18" charset="0"/>
                <a:ea typeface="Cambria" pitchFamily="18" charset="0"/>
                <a:cs typeface="Times New Roman"/>
              </a:rPr>
              <a:t>:</a:t>
            </a:r>
          </a:p>
          <a:p>
            <a:pPr marL="12700">
              <a:spcBef>
                <a:spcPts val="1075"/>
              </a:spcBef>
            </a:pPr>
            <a:r>
              <a:rPr lang="en-US" b="1" spc="-30" dirty="0" smtClean="0">
                <a:latin typeface="Cambria" pitchFamily="18" charset="0"/>
                <a:ea typeface="Cambria" pitchFamily="18" charset="0"/>
                <a:cs typeface="Times New Roman"/>
              </a:rPr>
              <a:t>         </a:t>
            </a:r>
            <a:r>
              <a:rPr lang="en-US" dirty="0">
                <a:latin typeface="Cambria" pitchFamily="18" charset="0"/>
                <a:ea typeface="Cambria" pitchFamily="18" charset="0"/>
              </a:rPr>
              <a:t>These vector representations capture the semantic and syntactic relationships between words, making them useful for a wide range of natural language processing </a:t>
            </a:r>
            <a:r>
              <a:rPr lang="en-US" dirty="0" smtClean="0">
                <a:latin typeface="Cambria" pitchFamily="18" charset="0"/>
                <a:ea typeface="Cambria" pitchFamily="18" charset="0"/>
              </a:rPr>
              <a:t>tasks.</a:t>
            </a:r>
          </a:p>
          <a:p>
            <a:pPr marL="12700">
              <a:spcBef>
                <a:spcPts val="1075"/>
              </a:spcBef>
            </a:pPr>
            <a:r>
              <a:rPr lang="en-US" b="1" dirty="0">
                <a:latin typeface="Cambria" pitchFamily="18" charset="0"/>
                <a:ea typeface="Cambria" pitchFamily="18" charset="0"/>
                <a:cs typeface="Times New Roman"/>
              </a:rPr>
              <a:t> </a:t>
            </a:r>
            <a:r>
              <a:rPr lang="en-US" b="1" dirty="0" smtClean="0">
                <a:latin typeface="Cambria" pitchFamily="18" charset="0"/>
                <a:ea typeface="Cambria" pitchFamily="18" charset="0"/>
                <a:cs typeface="Times New Roman"/>
              </a:rPr>
              <a:t>        </a:t>
            </a:r>
            <a:r>
              <a:rPr lang="en-US" dirty="0">
                <a:latin typeface="Cambria" pitchFamily="18" charset="0"/>
                <a:ea typeface="Cambria" pitchFamily="18" charset="0"/>
              </a:rPr>
              <a:t>C</a:t>
            </a:r>
            <a:r>
              <a:rPr lang="en-US" dirty="0" smtClean="0">
                <a:latin typeface="Cambria" pitchFamily="18" charset="0"/>
                <a:ea typeface="Cambria" pitchFamily="18" charset="0"/>
              </a:rPr>
              <a:t>ontinuous </a:t>
            </a:r>
            <a:r>
              <a:rPr lang="en-US" dirty="0">
                <a:latin typeface="Cambria" pitchFamily="18" charset="0"/>
                <a:ea typeface="Cambria" pitchFamily="18" charset="0"/>
              </a:rPr>
              <a:t>bag of words (CBOW) and skip-gram. In CBOW, the algorithm predicts the target word based on its context, whereas in skip-gram, it predicts the context words based on the target word. Both architectures have their advantages and disadvantages depending on the specific task and </a:t>
            </a:r>
            <a:r>
              <a:rPr lang="en-US" dirty="0" smtClean="0">
                <a:latin typeface="Cambria" pitchFamily="18" charset="0"/>
                <a:ea typeface="Cambria" pitchFamily="18" charset="0"/>
              </a:rPr>
              <a:t>dataset.</a:t>
            </a:r>
            <a:endParaRPr lang="en-US" b="1" dirty="0">
              <a:latin typeface="Cambria" pitchFamily="18" charset="0"/>
              <a:ea typeface="Cambria" pitchFamily="18" charset="0"/>
              <a:cs typeface="Times New Roman"/>
            </a:endParaRPr>
          </a:p>
          <a:p>
            <a:pPr marL="12700" algn="just">
              <a:spcBef>
                <a:spcPts val="1075"/>
              </a:spcBef>
            </a:pPr>
            <a:endParaRPr lang="en-US" b="1" dirty="0">
              <a:latin typeface="Cambria" pitchFamily="18" charset="0"/>
              <a:ea typeface="Cambria" pitchFamily="18" charset="0"/>
              <a:cs typeface="Times New Roman"/>
            </a:endParaRPr>
          </a:p>
          <a:p>
            <a:pPr marL="355600" indent="-342900" algn="just">
              <a:lnSpc>
                <a:spcPct val="100000"/>
              </a:lnSpc>
              <a:spcBef>
                <a:spcPts val="1075"/>
              </a:spcBef>
              <a:buFont typeface="Wingdings" pitchFamily="2" charset="2"/>
              <a:buChar char="q"/>
            </a:pPr>
            <a:endParaRPr lang="en-US" b="1" dirty="0">
              <a:latin typeface="Cambria" pitchFamily="18" charset="0"/>
              <a:ea typeface="Cambria" pitchFamily="18" charset="0"/>
              <a:cs typeface="Times New Roman"/>
            </a:endParaRPr>
          </a:p>
        </p:txBody>
      </p:sp>
      <p:pic>
        <p:nvPicPr>
          <p:cNvPr id="4" name="Picture 3" descr="download.jfif"/>
          <p:cNvPicPr>
            <a:picLocks noChangeAspect="1"/>
          </p:cNvPicPr>
          <p:nvPr/>
        </p:nvPicPr>
        <p:blipFill>
          <a:blip r:embed="rId2"/>
          <a:stretch>
            <a:fillRect/>
          </a:stretch>
        </p:blipFill>
        <p:spPr>
          <a:xfrm>
            <a:off x="9948729" y="228600"/>
            <a:ext cx="1600200" cy="1044723"/>
          </a:xfrm>
          <a:prstGeom prst="rect">
            <a:avLst/>
          </a:prstGeom>
        </p:spPr>
      </p:pic>
      <p:pic>
        <p:nvPicPr>
          <p:cNvPr id="5" name="Picture 4" descr="download.png"/>
          <p:cNvPicPr>
            <a:picLocks noChangeAspect="1"/>
          </p:cNvPicPr>
          <p:nvPr/>
        </p:nvPicPr>
        <p:blipFill>
          <a:blip r:embed="rId3"/>
          <a:stretch>
            <a:fillRect/>
          </a:stretch>
        </p:blipFill>
        <p:spPr>
          <a:xfrm>
            <a:off x="228600" y="76200"/>
            <a:ext cx="1676400" cy="1066800"/>
          </a:xfrm>
          <a:prstGeom prst="rect">
            <a:avLst/>
          </a:prstGeom>
        </p:spPr>
      </p:pic>
    </p:spTree>
    <p:extLst>
      <p:ext uri="{BB962C8B-B14F-4D97-AF65-F5344CB8AC3E}">
        <p14:creationId xmlns:p14="http://schemas.microsoft.com/office/powerpoint/2010/main" val="2598830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310958"/>
            <a:ext cx="4012946" cy="690574"/>
          </a:xfrm>
          <a:prstGeom prst="rect">
            <a:avLst/>
          </a:prstGeom>
        </p:spPr>
        <p:txBody>
          <a:bodyPr vert="horz" wrap="square" lIns="0" tIns="13335" rIns="0" bIns="0" rtlCol="0">
            <a:spAutoFit/>
          </a:bodyPr>
          <a:lstStyle/>
          <a:p>
            <a:pPr marL="12700">
              <a:lnSpc>
                <a:spcPct val="100000"/>
              </a:lnSpc>
              <a:spcBef>
                <a:spcPts val="105"/>
              </a:spcBef>
            </a:pPr>
            <a:r>
              <a:rPr lang="en-US" spc="-50" dirty="0" smtClean="0">
                <a:latin typeface="Cambria" pitchFamily="18" charset="0"/>
                <a:ea typeface="Cambria" pitchFamily="18" charset="0"/>
              </a:rPr>
              <a:t>MODULE LIST</a:t>
            </a:r>
            <a:endParaRPr spc="-50" dirty="0">
              <a:latin typeface="Cambria" pitchFamily="18" charset="0"/>
              <a:ea typeface="Cambria" pitchFamily="18" charset="0"/>
            </a:endParaRPr>
          </a:p>
        </p:txBody>
      </p:sp>
      <p:sp>
        <p:nvSpPr>
          <p:cNvPr id="3" name="object 3"/>
          <p:cNvSpPr txBox="1"/>
          <p:nvPr/>
        </p:nvSpPr>
        <p:spPr>
          <a:xfrm>
            <a:off x="990600" y="1219200"/>
            <a:ext cx="10068877" cy="5123839"/>
          </a:xfrm>
          <a:prstGeom prst="rect">
            <a:avLst/>
          </a:prstGeom>
        </p:spPr>
        <p:txBody>
          <a:bodyPr vert="horz" wrap="square" lIns="0" tIns="136525" rIns="0" bIns="0" rtlCol="0">
            <a:spAutoFit/>
          </a:bodyPr>
          <a:lstStyle/>
          <a:p>
            <a:pPr marL="285750" lvl="0" indent="-285750">
              <a:buFont typeface="Wingdings" pitchFamily="2" charset="2"/>
              <a:buChar char="q"/>
            </a:pPr>
            <a:r>
              <a:rPr lang="en-US" b="1" dirty="0" smtClean="0">
                <a:latin typeface="Cambria" pitchFamily="18" charset="0"/>
                <a:ea typeface="Cambria" pitchFamily="18" charset="0"/>
              </a:rPr>
              <a:t>MODEL SELECTION </a:t>
            </a:r>
          </a:p>
          <a:p>
            <a:pPr lvl="0" algn="just"/>
            <a:r>
              <a:rPr lang="en-US" b="1" dirty="0">
                <a:latin typeface="Cambria" pitchFamily="18" charset="0"/>
                <a:ea typeface="Cambria" pitchFamily="18" charset="0"/>
              </a:rPr>
              <a:t> </a:t>
            </a:r>
            <a:r>
              <a:rPr lang="en-US" b="1" dirty="0" smtClean="0">
                <a:latin typeface="Cambria" pitchFamily="18" charset="0"/>
                <a:ea typeface="Cambria" pitchFamily="18" charset="0"/>
              </a:rPr>
              <a:t>                                                                             ALGORITHMS</a:t>
            </a:r>
          </a:p>
          <a:p>
            <a:r>
              <a:rPr lang="en-US" b="1" dirty="0">
                <a:latin typeface="Cambria" pitchFamily="18" charset="0"/>
                <a:ea typeface="Cambria" pitchFamily="18" charset="0"/>
              </a:rPr>
              <a:t> </a:t>
            </a:r>
            <a:r>
              <a:rPr lang="en-US" b="1" dirty="0" smtClean="0">
                <a:latin typeface="Cambria" pitchFamily="18" charset="0"/>
                <a:ea typeface="Cambria" pitchFamily="18" charset="0"/>
              </a:rPr>
              <a:t>     </a:t>
            </a:r>
            <a:r>
              <a:rPr lang="en-US" b="1" spc="25" dirty="0" smtClean="0">
                <a:latin typeface="Cambria" pitchFamily="18" charset="0"/>
                <a:ea typeface="Cambria" pitchFamily="18" charset="0"/>
                <a:cs typeface="Times New Roman"/>
              </a:rPr>
              <a:t>SUPPORT</a:t>
            </a:r>
            <a:r>
              <a:rPr lang="en-US" b="1" spc="-229" dirty="0" smtClean="0">
                <a:latin typeface="Cambria" pitchFamily="18" charset="0"/>
                <a:ea typeface="Cambria" pitchFamily="18" charset="0"/>
                <a:cs typeface="Times New Roman"/>
              </a:rPr>
              <a:t> </a:t>
            </a:r>
            <a:r>
              <a:rPr lang="en-US" b="1" spc="-25" dirty="0" smtClean="0">
                <a:latin typeface="Cambria" pitchFamily="18" charset="0"/>
                <a:ea typeface="Cambria" pitchFamily="18" charset="0"/>
                <a:cs typeface="Times New Roman"/>
              </a:rPr>
              <a:t>VECTOR</a:t>
            </a:r>
            <a:r>
              <a:rPr lang="en-US" b="1" spc="-120" dirty="0" smtClean="0">
                <a:latin typeface="Cambria" pitchFamily="18" charset="0"/>
                <a:ea typeface="Cambria" pitchFamily="18" charset="0"/>
                <a:cs typeface="Times New Roman"/>
              </a:rPr>
              <a:t> </a:t>
            </a:r>
            <a:r>
              <a:rPr lang="en-US" b="1" spc="10" dirty="0" smtClean="0">
                <a:latin typeface="Cambria" pitchFamily="18" charset="0"/>
                <a:ea typeface="Cambria" pitchFamily="18" charset="0"/>
                <a:cs typeface="Times New Roman"/>
              </a:rPr>
              <a:t>MACHINE(SVM):</a:t>
            </a:r>
          </a:p>
          <a:p>
            <a:r>
              <a:rPr lang="en-US" b="1" spc="10" dirty="0">
                <a:latin typeface="Cambria" pitchFamily="18" charset="0"/>
                <a:ea typeface="Cambria" pitchFamily="18" charset="0"/>
                <a:cs typeface="Times New Roman"/>
              </a:rPr>
              <a:t> </a:t>
            </a:r>
            <a:r>
              <a:rPr lang="en-US" b="1" spc="10" dirty="0" smtClean="0">
                <a:latin typeface="Cambria" pitchFamily="18" charset="0"/>
                <a:ea typeface="Cambria" pitchFamily="18" charset="0"/>
                <a:cs typeface="Times New Roman"/>
              </a:rPr>
              <a:t>                 </a:t>
            </a:r>
            <a:r>
              <a:rPr lang="en-US" dirty="0">
                <a:latin typeface="Cambria" pitchFamily="18" charset="0"/>
                <a:ea typeface="Cambria" pitchFamily="18" charset="0"/>
              </a:rPr>
              <a:t>Support Vector Machines (SVMs) are a popular algorithm in machine learning used for classification and regression analysis. </a:t>
            </a:r>
            <a:endParaRPr lang="en-US" dirty="0" smtClean="0">
              <a:latin typeface="Cambria" pitchFamily="18" charset="0"/>
              <a:ea typeface="Cambria" pitchFamily="18" charset="0"/>
            </a:endParaRPr>
          </a:p>
          <a:p>
            <a:r>
              <a:rPr lang="en-US" b="1" spc="10" dirty="0">
                <a:latin typeface="Cambria" pitchFamily="18" charset="0"/>
                <a:ea typeface="Cambria" pitchFamily="18" charset="0"/>
                <a:cs typeface="Times New Roman"/>
              </a:rPr>
              <a:t> </a:t>
            </a:r>
            <a:r>
              <a:rPr lang="en-US" b="1" spc="10" dirty="0" smtClean="0">
                <a:latin typeface="Cambria" pitchFamily="18" charset="0"/>
                <a:ea typeface="Cambria" pitchFamily="18" charset="0"/>
                <a:cs typeface="Times New Roman"/>
              </a:rPr>
              <a:t>                 </a:t>
            </a:r>
            <a:r>
              <a:rPr lang="en-US" dirty="0">
                <a:latin typeface="Cambria" pitchFamily="18" charset="0"/>
                <a:ea typeface="Cambria" pitchFamily="18" charset="0"/>
              </a:rPr>
              <a:t>The hyperplane is chosen such that it maximizes the margin, which is the distance between the hyperplane and the closest data points from each class</a:t>
            </a:r>
            <a:r>
              <a:rPr lang="en-US" dirty="0" smtClean="0">
                <a:latin typeface="Cambria" pitchFamily="18" charset="0"/>
                <a:ea typeface="Cambria" pitchFamily="18" charset="0"/>
              </a:rPr>
              <a:t>.</a:t>
            </a:r>
          </a:p>
          <a:p>
            <a:r>
              <a:rPr lang="en-US" b="1" spc="10" dirty="0">
                <a:latin typeface="Cambria" pitchFamily="18" charset="0"/>
                <a:ea typeface="Cambria" pitchFamily="18" charset="0"/>
                <a:cs typeface="Times New Roman"/>
              </a:rPr>
              <a:t> </a:t>
            </a:r>
            <a:r>
              <a:rPr lang="en-US" b="1" spc="10" dirty="0" smtClean="0">
                <a:latin typeface="Cambria" pitchFamily="18" charset="0"/>
                <a:ea typeface="Cambria" pitchFamily="18" charset="0"/>
                <a:cs typeface="Times New Roman"/>
              </a:rPr>
              <a:t>     </a:t>
            </a:r>
            <a:r>
              <a:rPr lang="en-US" b="1" spc="-20" dirty="0" smtClean="0">
                <a:latin typeface="Cambria" pitchFamily="18" charset="0"/>
                <a:ea typeface="Cambria" pitchFamily="18" charset="0"/>
                <a:cs typeface="Times New Roman"/>
              </a:rPr>
              <a:t>LOGISTIC</a:t>
            </a:r>
            <a:r>
              <a:rPr lang="en-US" b="1" spc="90" dirty="0" smtClean="0">
                <a:latin typeface="Cambria" pitchFamily="18" charset="0"/>
                <a:ea typeface="Cambria" pitchFamily="18" charset="0"/>
                <a:cs typeface="Times New Roman"/>
              </a:rPr>
              <a:t> </a:t>
            </a:r>
            <a:r>
              <a:rPr lang="en-US" b="1" spc="-10" dirty="0" smtClean="0">
                <a:latin typeface="Cambria" pitchFamily="18" charset="0"/>
                <a:ea typeface="Cambria" pitchFamily="18" charset="0"/>
                <a:cs typeface="Times New Roman"/>
              </a:rPr>
              <a:t>REGRESSION:</a:t>
            </a:r>
          </a:p>
          <a:p>
            <a:r>
              <a:rPr lang="en-US" b="1" spc="-10" dirty="0">
                <a:latin typeface="Cambria" pitchFamily="18" charset="0"/>
                <a:ea typeface="Cambria" pitchFamily="18" charset="0"/>
                <a:cs typeface="Times New Roman"/>
              </a:rPr>
              <a:t> </a:t>
            </a:r>
            <a:r>
              <a:rPr lang="en-US" b="1" spc="-10" dirty="0" smtClean="0">
                <a:latin typeface="Cambria" pitchFamily="18" charset="0"/>
                <a:ea typeface="Cambria" pitchFamily="18" charset="0"/>
                <a:cs typeface="Times New Roman"/>
              </a:rPr>
              <a:t>                   </a:t>
            </a:r>
            <a:r>
              <a:rPr lang="en-US" dirty="0">
                <a:latin typeface="Cambria" pitchFamily="18" charset="0"/>
                <a:ea typeface="Cambria" pitchFamily="18" charset="0"/>
              </a:rPr>
              <a:t>Logistic regression is a statistical technique used for modeling the probability of a binary response variable based on one or more predictor variables</a:t>
            </a:r>
            <a:r>
              <a:rPr lang="en-US" dirty="0" smtClean="0">
                <a:latin typeface="Cambria" pitchFamily="18" charset="0"/>
                <a:ea typeface="Cambria" pitchFamily="18" charset="0"/>
              </a:rPr>
              <a:t>.</a:t>
            </a:r>
          </a:p>
          <a:p>
            <a:r>
              <a:rPr lang="en-US" b="1" dirty="0">
                <a:latin typeface="Cambria" pitchFamily="18" charset="0"/>
                <a:ea typeface="Cambria" pitchFamily="18" charset="0"/>
                <a:cs typeface="Times New Roman"/>
              </a:rPr>
              <a:t> </a:t>
            </a:r>
            <a:r>
              <a:rPr lang="en-US" b="1" dirty="0" smtClean="0">
                <a:latin typeface="Cambria" pitchFamily="18" charset="0"/>
                <a:ea typeface="Cambria" pitchFamily="18" charset="0"/>
                <a:cs typeface="Times New Roman"/>
              </a:rPr>
              <a:t>                   </a:t>
            </a:r>
            <a:r>
              <a:rPr lang="en-US" dirty="0">
                <a:latin typeface="Cambria" pitchFamily="18" charset="0"/>
                <a:ea typeface="Cambria" pitchFamily="18" charset="0"/>
              </a:rPr>
              <a:t>The sigmoid function maps any input value to a value between 0 and 1, which can be interpreted as the probability of the response variable taking on a certain value</a:t>
            </a:r>
            <a:r>
              <a:rPr lang="en-US" dirty="0" smtClean="0">
                <a:latin typeface="Cambria" pitchFamily="18" charset="0"/>
                <a:ea typeface="Cambria" pitchFamily="18" charset="0"/>
              </a:rPr>
              <a:t>.</a:t>
            </a:r>
          </a:p>
          <a:p>
            <a:r>
              <a:rPr lang="en-US" b="1" dirty="0">
                <a:latin typeface="Cambria" pitchFamily="18" charset="0"/>
                <a:ea typeface="Cambria" pitchFamily="18" charset="0"/>
                <a:cs typeface="Times New Roman"/>
              </a:rPr>
              <a:t> </a:t>
            </a:r>
            <a:r>
              <a:rPr lang="en-US" b="1" dirty="0" smtClean="0">
                <a:latin typeface="Cambria" pitchFamily="18" charset="0"/>
                <a:ea typeface="Cambria" pitchFamily="18" charset="0"/>
                <a:cs typeface="Times New Roman"/>
              </a:rPr>
              <a:t>      RANDOM FOREST:</a:t>
            </a:r>
          </a:p>
          <a:p>
            <a:r>
              <a:rPr lang="en-US" b="1" dirty="0">
                <a:latin typeface="Cambria" pitchFamily="18" charset="0"/>
                <a:ea typeface="Cambria" pitchFamily="18" charset="0"/>
                <a:cs typeface="Times New Roman"/>
              </a:rPr>
              <a:t> </a:t>
            </a:r>
            <a:r>
              <a:rPr lang="en-US" b="1" dirty="0" smtClean="0">
                <a:latin typeface="Cambria" pitchFamily="18" charset="0"/>
                <a:ea typeface="Cambria" pitchFamily="18" charset="0"/>
                <a:cs typeface="Times New Roman"/>
              </a:rPr>
              <a:t>                    </a:t>
            </a:r>
            <a:r>
              <a:rPr lang="en-US" dirty="0">
                <a:latin typeface="Cambria" pitchFamily="18" charset="0"/>
                <a:ea typeface="Cambria" pitchFamily="18" charset="0"/>
              </a:rPr>
              <a:t>Random forest is a popular machine learning algorithm used for classification, regression, and other tasks. It is an ensemble method that combines multiple decision trees to make a final prediction</a:t>
            </a:r>
            <a:r>
              <a:rPr lang="en-US" dirty="0" smtClean="0">
                <a:latin typeface="Cambria" pitchFamily="18" charset="0"/>
                <a:ea typeface="Cambria" pitchFamily="18" charset="0"/>
              </a:rPr>
              <a:t>.</a:t>
            </a:r>
          </a:p>
          <a:p>
            <a:r>
              <a:rPr lang="en-US" b="1" dirty="0">
                <a:latin typeface="Cambria" pitchFamily="18" charset="0"/>
                <a:ea typeface="Cambria" pitchFamily="18" charset="0"/>
                <a:cs typeface="Times New Roman"/>
              </a:rPr>
              <a:t> </a:t>
            </a:r>
            <a:r>
              <a:rPr lang="en-US" b="1" dirty="0" smtClean="0">
                <a:latin typeface="Cambria" pitchFamily="18" charset="0"/>
                <a:ea typeface="Cambria" pitchFamily="18" charset="0"/>
                <a:cs typeface="Times New Roman"/>
              </a:rPr>
              <a:t>                    </a:t>
            </a:r>
            <a:r>
              <a:rPr lang="en-US" dirty="0">
                <a:latin typeface="Cambria" pitchFamily="18" charset="0"/>
                <a:ea typeface="Cambria" pitchFamily="18" charset="0"/>
              </a:rPr>
              <a:t>In a random forest, multiple decision trees are built on different subsets of the training data, with different sets of randomly selected features. </a:t>
            </a:r>
            <a:endParaRPr lang="en-US" b="1" dirty="0">
              <a:latin typeface="Cambria" pitchFamily="18" charset="0"/>
              <a:ea typeface="Cambria" pitchFamily="18" charset="0"/>
              <a:cs typeface="Times New Roman"/>
            </a:endParaRPr>
          </a:p>
        </p:txBody>
      </p:sp>
      <p:pic>
        <p:nvPicPr>
          <p:cNvPr id="4" name="Picture 3" descr="download.jfif"/>
          <p:cNvPicPr>
            <a:picLocks noChangeAspect="1"/>
          </p:cNvPicPr>
          <p:nvPr/>
        </p:nvPicPr>
        <p:blipFill>
          <a:blip r:embed="rId2"/>
          <a:stretch>
            <a:fillRect/>
          </a:stretch>
        </p:blipFill>
        <p:spPr>
          <a:xfrm>
            <a:off x="9829800" y="228600"/>
            <a:ext cx="1600200" cy="1044723"/>
          </a:xfrm>
          <a:prstGeom prst="rect">
            <a:avLst/>
          </a:prstGeom>
        </p:spPr>
      </p:pic>
      <p:pic>
        <p:nvPicPr>
          <p:cNvPr id="5" name="Picture 4" descr="download.png"/>
          <p:cNvPicPr>
            <a:picLocks noChangeAspect="1"/>
          </p:cNvPicPr>
          <p:nvPr/>
        </p:nvPicPr>
        <p:blipFill>
          <a:blip r:embed="rId3"/>
          <a:stretch>
            <a:fillRect/>
          </a:stretch>
        </p:blipFill>
        <p:spPr>
          <a:xfrm>
            <a:off x="228600" y="76200"/>
            <a:ext cx="1676400" cy="1066800"/>
          </a:xfrm>
          <a:prstGeom prst="rect">
            <a:avLst/>
          </a:prstGeom>
        </p:spPr>
      </p:pic>
    </p:spTree>
    <p:extLst>
      <p:ext uri="{BB962C8B-B14F-4D97-AF65-F5344CB8AC3E}">
        <p14:creationId xmlns:p14="http://schemas.microsoft.com/office/powerpoint/2010/main" val="693522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709188"/>
            <a:ext cx="3860545" cy="690574"/>
          </a:xfrm>
          <a:prstGeom prst="rect">
            <a:avLst/>
          </a:prstGeom>
        </p:spPr>
        <p:txBody>
          <a:bodyPr vert="horz" wrap="square" lIns="0" tIns="13335" rIns="0" bIns="0" rtlCol="0">
            <a:spAutoFit/>
          </a:bodyPr>
          <a:lstStyle/>
          <a:p>
            <a:pPr marL="12700">
              <a:lnSpc>
                <a:spcPct val="100000"/>
              </a:lnSpc>
              <a:spcBef>
                <a:spcPts val="105"/>
              </a:spcBef>
            </a:pPr>
            <a:r>
              <a:rPr lang="en-US" spc="-50" dirty="0">
                <a:latin typeface="Cambria" pitchFamily="18" charset="0"/>
                <a:ea typeface="Cambria" pitchFamily="18" charset="0"/>
              </a:rPr>
              <a:t>MODULE LIST</a:t>
            </a:r>
            <a:endParaRPr spc="-50" dirty="0">
              <a:latin typeface="Cambria" pitchFamily="18" charset="0"/>
              <a:ea typeface="Cambria" pitchFamily="18" charset="0"/>
            </a:endParaRPr>
          </a:p>
        </p:txBody>
      </p:sp>
      <p:sp>
        <p:nvSpPr>
          <p:cNvPr id="3" name="object 3"/>
          <p:cNvSpPr txBox="1"/>
          <p:nvPr/>
        </p:nvSpPr>
        <p:spPr>
          <a:xfrm>
            <a:off x="1358781" y="2590800"/>
            <a:ext cx="10068877" cy="1522853"/>
          </a:xfrm>
          <a:prstGeom prst="rect">
            <a:avLst/>
          </a:prstGeom>
        </p:spPr>
        <p:txBody>
          <a:bodyPr vert="horz" wrap="square" lIns="0" tIns="136525" rIns="0" bIns="0" rtlCol="0">
            <a:spAutoFit/>
          </a:bodyPr>
          <a:lstStyle/>
          <a:p>
            <a:r>
              <a:rPr lang="en-US" dirty="0" smtClean="0">
                <a:latin typeface="Cambria" pitchFamily="18" charset="0"/>
                <a:ea typeface="Cambria" pitchFamily="18" charset="0"/>
              </a:rPr>
              <a:t>                 This </a:t>
            </a:r>
            <a:r>
              <a:rPr lang="en-US" dirty="0">
                <a:latin typeface="Cambria" pitchFamily="18" charset="0"/>
                <a:ea typeface="Cambria" pitchFamily="18" charset="0"/>
              </a:rPr>
              <a:t>helps to reduce </a:t>
            </a:r>
            <a:r>
              <a:rPr lang="en-US" dirty="0" smtClean="0">
                <a:latin typeface="Cambria" pitchFamily="18" charset="0"/>
                <a:ea typeface="Cambria" pitchFamily="18" charset="0"/>
              </a:rPr>
              <a:t>over fitting </a:t>
            </a:r>
            <a:r>
              <a:rPr lang="en-US" dirty="0">
                <a:latin typeface="Cambria" pitchFamily="18" charset="0"/>
                <a:ea typeface="Cambria" pitchFamily="18" charset="0"/>
              </a:rPr>
              <a:t>and increase the generalization performance of the model</a:t>
            </a:r>
            <a:r>
              <a:rPr lang="en-US" dirty="0" smtClean="0">
                <a:latin typeface="Cambria" pitchFamily="18" charset="0"/>
                <a:ea typeface="Cambria" pitchFamily="18" charset="0"/>
              </a:rPr>
              <a:t>.</a:t>
            </a:r>
            <a:endParaRPr lang="en-US" b="1" dirty="0">
              <a:latin typeface="Cambria" pitchFamily="18" charset="0"/>
              <a:ea typeface="Cambria" pitchFamily="18" charset="0"/>
            </a:endParaRPr>
          </a:p>
          <a:p>
            <a:pPr marL="342900" lvl="0" indent="-342900">
              <a:buFont typeface="Wingdings" pitchFamily="2" charset="2"/>
              <a:buChar char="q"/>
            </a:pPr>
            <a:r>
              <a:rPr lang="en-US" b="1" dirty="0">
                <a:latin typeface="Cambria" pitchFamily="18" charset="0"/>
                <a:ea typeface="Cambria" pitchFamily="18" charset="0"/>
              </a:rPr>
              <a:t>MODEL </a:t>
            </a:r>
            <a:r>
              <a:rPr lang="en-US" b="1" dirty="0" smtClean="0">
                <a:latin typeface="Cambria" pitchFamily="18" charset="0"/>
                <a:ea typeface="Cambria" pitchFamily="18" charset="0"/>
              </a:rPr>
              <a:t>DEPLOYMENT:</a:t>
            </a:r>
          </a:p>
          <a:p>
            <a:pPr lvl="0"/>
            <a:r>
              <a:rPr lang="en-US" dirty="0" smtClean="0">
                <a:latin typeface="Cambria" pitchFamily="18" charset="0"/>
                <a:ea typeface="Cambria" pitchFamily="18" charset="0"/>
              </a:rPr>
              <a:t>                  It’s a developed by a python program and Jupiter file deployed as an JSON file.</a:t>
            </a:r>
          </a:p>
          <a:p>
            <a:pPr lvl="0"/>
            <a:r>
              <a:rPr lang="en-US" dirty="0">
                <a:latin typeface="Cambria" pitchFamily="18" charset="0"/>
                <a:ea typeface="Cambria" pitchFamily="18" charset="0"/>
              </a:rPr>
              <a:t> </a:t>
            </a:r>
            <a:r>
              <a:rPr lang="en-US" dirty="0" smtClean="0">
                <a:latin typeface="Cambria" pitchFamily="18" charset="0"/>
                <a:ea typeface="Cambria" pitchFamily="18" charset="0"/>
              </a:rPr>
              <a:t>                 Web page developed with basic HTML and CSS.</a:t>
            </a:r>
            <a:endParaRPr lang="en-US" dirty="0">
              <a:latin typeface="Cambria" pitchFamily="18" charset="0"/>
              <a:ea typeface="Cambria" pitchFamily="18" charset="0"/>
            </a:endParaRPr>
          </a:p>
          <a:p>
            <a:pPr marL="285750" lvl="0" indent="-285750">
              <a:buFont typeface="Wingdings" pitchFamily="2" charset="2"/>
              <a:buChar char="q"/>
            </a:pPr>
            <a:endParaRPr lang="en-US" dirty="0">
              <a:latin typeface="Cambria" pitchFamily="18" charset="0"/>
              <a:ea typeface="Cambria" pitchFamily="18" charset="0"/>
              <a:cs typeface="Times New Roman"/>
            </a:endParaRPr>
          </a:p>
        </p:txBody>
      </p:sp>
      <p:pic>
        <p:nvPicPr>
          <p:cNvPr id="4" name="Picture 3" descr="download.jfif"/>
          <p:cNvPicPr>
            <a:picLocks noChangeAspect="1"/>
          </p:cNvPicPr>
          <p:nvPr/>
        </p:nvPicPr>
        <p:blipFill>
          <a:blip r:embed="rId2"/>
          <a:stretch>
            <a:fillRect/>
          </a:stretch>
        </p:blipFill>
        <p:spPr>
          <a:xfrm>
            <a:off x="10058400" y="174477"/>
            <a:ext cx="1600200" cy="1044723"/>
          </a:xfrm>
          <a:prstGeom prst="rect">
            <a:avLst/>
          </a:prstGeom>
        </p:spPr>
      </p:pic>
      <p:pic>
        <p:nvPicPr>
          <p:cNvPr id="5" name="Picture 4" descr="download.png"/>
          <p:cNvPicPr>
            <a:picLocks noChangeAspect="1"/>
          </p:cNvPicPr>
          <p:nvPr/>
        </p:nvPicPr>
        <p:blipFill>
          <a:blip r:embed="rId3"/>
          <a:stretch>
            <a:fillRect/>
          </a:stretch>
        </p:blipFill>
        <p:spPr>
          <a:xfrm>
            <a:off x="228600" y="76200"/>
            <a:ext cx="1676400" cy="1066800"/>
          </a:xfrm>
          <a:prstGeom prst="rect">
            <a:avLst/>
          </a:prstGeom>
        </p:spPr>
      </p:pic>
    </p:spTree>
    <p:extLst>
      <p:ext uri="{BB962C8B-B14F-4D97-AF65-F5344CB8AC3E}">
        <p14:creationId xmlns:p14="http://schemas.microsoft.com/office/powerpoint/2010/main" val="2727529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ea typeface="Cambria" pitchFamily="18" charset="0"/>
              </a:rPr>
              <a:t>PERFORMANCE EVALUVATION</a:t>
            </a:r>
            <a:endParaRPr lang="en-US" dirty="0">
              <a:latin typeface="Cambria" pitchFamily="18" charset="0"/>
              <a:ea typeface="Cambria" pitchFamily="18" charset="0"/>
            </a:endParaRPr>
          </a:p>
        </p:txBody>
      </p:sp>
      <p:sp>
        <p:nvSpPr>
          <p:cNvPr id="9" name="Text Placeholder 8"/>
          <p:cNvSpPr>
            <a:spLocks noGrp="1"/>
          </p:cNvSpPr>
          <p:nvPr>
            <p:ph type="body" idx="1"/>
          </p:nvPr>
        </p:nvSpPr>
        <p:spPr>
          <a:xfrm>
            <a:off x="685800" y="1425723"/>
            <a:ext cx="5386917" cy="639762"/>
          </a:xfrm>
        </p:spPr>
        <p:txBody>
          <a:bodyPr>
            <a:normAutofit/>
          </a:bodyPr>
          <a:lstStyle/>
          <a:p>
            <a:r>
              <a:rPr lang="en-US" sz="1800" dirty="0" smtClean="0">
                <a:latin typeface="Cambria" pitchFamily="18" charset="0"/>
                <a:ea typeface="Cambria" pitchFamily="18" charset="0"/>
              </a:rPr>
              <a:t>LOGISTIC REGRESSION</a:t>
            </a:r>
            <a:endParaRPr lang="en-US" sz="1800" dirty="0">
              <a:latin typeface="Cambria" pitchFamily="18" charset="0"/>
              <a:ea typeface="Cambria"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38465" y="2174875"/>
            <a:ext cx="4328658" cy="3951288"/>
          </a:xfrm>
        </p:spPr>
      </p:pic>
      <p:sp>
        <p:nvSpPr>
          <p:cNvPr id="10" name="Text Placeholder 9"/>
          <p:cNvSpPr>
            <a:spLocks noGrp="1"/>
          </p:cNvSpPr>
          <p:nvPr>
            <p:ph type="body" sz="quarter" idx="3"/>
          </p:nvPr>
        </p:nvSpPr>
        <p:spPr/>
        <p:txBody>
          <a:bodyPr/>
          <a:lstStyle/>
          <a:p>
            <a:endParaRPr lang="en-US"/>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00800" y="1828800"/>
            <a:ext cx="4724399" cy="4724400"/>
          </a:xfrm>
        </p:spPr>
      </p:pic>
      <p:pic>
        <p:nvPicPr>
          <p:cNvPr id="5" name="Picture 4" descr="download.png"/>
          <p:cNvPicPr>
            <a:picLocks noChangeAspect="1"/>
          </p:cNvPicPr>
          <p:nvPr/>
        </p:nvPicPr>
        <p:blipFill>
          <a:blip r:embed="rId4"/>
          <a:stretch>
            <a:fillRect/>
          </a:stretch>
        </p:blipFill>
        <p:spPr>
          <a:xfrm>
            <a:off x="228600" y="76200"/>
            <a:ext cx="1676400" cy="1066800"/>
          </a:xfrm>
          <a:prstGeom prst="rect">
            <a:avLst/>
          </a:prstGeom>
        </p:spPr>
      </p:pic>
      <p:pic>
        <p:nvPicPr>
          <p:cNvPr id="6" name="Picture 5" descr="download.jfif"/>
          <p:cNvPicPr>
            <a:picLocks noChangeAspect="1"/>
          </p:cNvPicPr>
          <p:nvPr/>
        </p:nvPicPr>
        <p:blipFill>
          <a:blip r:embed="rId5"/>
          <a:stretch>
            <a:fillRect/>
          </a:stretch>
        </p:blipFill>
        <p:spPr>
          <a:xfrm>
            <a:off x="10133888" y="381000"/>
            <a:ext cx="1600200" cy="1044723"/>
          </a:xfrm>
          <a:prstGeom prst="rect">
            <a:avLst/>
          </a:prstGeom>
        </p:spPr>
      </p:pic>
    </p:spTree>
    <p:extLst>
      <p:ext uri="{BB962C8B-B14F-4D97-AF65-F5344CB8AC3E}">
        <p14:creationId xmlns:p14="http://schemas.microsoft.com/office/powerpoint/2010/main" val="941202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ea typeface="Cambria" pitchFamily="18" charset="0"/>
              </a:rPr>
              <a:t>PERFORMANCE EVALUVATION</a:t>
            </a:r>
            <a:endParaRPr lang="en-US" dirty="0">
              <a:latin typeface="Cambria" pitchFamily="18" charset="0"/>
              <a:ea typeface="Cambria" pitchFamily="18" charset="0"/>
            </a:endParaRPr>
          </a:p>
        </p:txBody>
      </p:sp>
      <p:sp>
        <p:nvSpPr>
          <p:cNvPr id="9" name="Text Placeholder 8"/>
          <p:cNvSpPr>
            <a:spLocks noGrp="1"/>
          </p:cNvSpPr>
          <p:nvPr>
            <p:ph type="body" idx="1"/>
          </p:nvPr>
        </p:nvSpPr>
        <p:spPr>
          <a:xfrm>
            <a:off x="685800" y="1425723"/>
            <a:ext cx="5386917" cy="639762"/>
          </a:xfrm>
        </p:spPr>
        <p:txBody>
          <a:bodyPr>
            <a:normAutofit/>
          </a:bodyPr>
          <a:lstStyle/>
          <a:p>
            <a:r>
              <a:rPr lang="en-US" sz="1800" dirty="0" smtClean="0">
                <a:latin typeface="Cambria" pitchFamily="18" charset="0"/>
                <a:ea typeface="Cambria" pitchFamily="18" charset="0"/>
              </a:rPr>
              <a:t>DESCISION TREE</a:t>
            </a:r>
            <a:endParaRPr lang="en-US" sz="1800" dirty="0">
              <a:latin typeface="Cambria" pitchFamily="18" charset="0"/>
              <a:ea typeface="Cambria" pitchFamily="18" charset="0"/>
            </a:endParaRPr>
          </a:p>
        </p:txBody>
      </p:sp>
      <p:sp>
        <p:nvSpPr>
          <p:cNvPr id="10" name="Text Placeholder 9"/>
          <p:cNvSpPr>
            <a:spLocks noGrp="1"/>
          </p:cNvSpPr>
          <p:nvPr>
            <p:ph type="body" sz="quarter" idx="3"/>
          </p:nvPr>
        </p:nvSpPr>
        <p:spPr/>
        <p:txBody>
          <a:bodyPr/>
          <a:lstStyle/>
          <a:p>
            <a:endParaRPr lang="en-US"/>
          </a:p>
        </p:txBody>
      </p:sp>
      <p:pic>
        <p:nvPicPr>
          <p:cNvPr id="5" name="Picture 4" descr="download.png"/>
          <p:cNvPicPr>
            <a:picLocks noChangeAspect="1"/>
          </p:cNvPicPr>
          <p:nvPr/>
        </p:nvPicPr>
        <p:blipFill>
          <a:blip r:embed="rId2"/>
          <a:stretch>
            <a:fillRect/>
          </a:stretch>
        </p:blipFill>
        <p:spPr>
          <a:xfrm>
            <a:off x="228600" y="76200"/>
            <a:ext cx="1676400" cy="1066800"/>
          </a:xfrm>
          <a:prstGeom prst="rect">
            <a:avLst/>
          </a:prstGeom>
        </p:spPr>
      </p:pic>
      <p:pic>
        <p:nvPicPr>
          <p:cNvPr id="6" name="Picture 5" descr="download.jfif"/>
          <p:cNvPicPr>
            <a:picLocks noChangeAspect="1"/>
          </p:cNvPicPr>
          <p:nvPr/>
        </p:nvPicPr>
        <p:blipFill>
          <a:blip r:embed="rId3"/>
          <a:stretch>
            <a:fillRect/>
          </a:stretch>
        </p:blipFill>
        <p:spPr>
          <a:xfrm>
            <a:off x="10133888" y="381000"/>
            <a:ext cx="1600200" cy="1044723"/>
          </a:xfrm>
          <a:prstGeom prst="rect">
            <a:avLst/>
          </a:prstGeom>
        </p:spPr>
      </p:pic>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22633" y="2174875"/>
            <a:ext cx="4560321" cy="3951288"/>
          </a:xfrm>
        </p:spPr>
      </p:pic>
      <p:pic>
        <p:nvPicPr>
          <p:cNvPr id="13" name="Content Placeholder 12"/>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400800" y="2174875"/>
            <a:ext cx="4648200" cy="3951288"/>
          </a:xfrm>
        </p:spPr>
      </p:pic>
    </p:spTree>
    <p:extLst>
      <p:ext uri="{BB962C8B-B14F-4D97-AF65-F5344CB8AC3E}">
        <p14:creationId xmlns:p14="http://schemas.microsoft.com/office/powerpoint/2010/main" val="2591763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ea typeface="Cambria" pitchFamily="18" charset="0"/>
              </a:rPr>
              <a:t>PERFORMANCE EVALUVATION</a:t>
            </a:r>
            <a:endParaRPr lang="en-US" dirty="0">
              <a:latin typeface="Cambria" pitchFamily="18" charset="0"/>
              <a:ea typeface="Cambria" pitchFamily="18" charset="0"/>
            </a:endParaRPr>
          </a:p>
        </p:txBody>
      </p:sp>
      <p:sp>
        <p:nvSpPr>
          <p:cNvPr id="9" name="Text Placeholder 8"/>
          <p:cNvSpPr>
            <a:spLocks noGrp="1"/>
          </p:cNvSpPr>
          <p:nvPr>
            <p:ph type="body" idx="1"/>
          </p:nvPr>
        </p:nvSpPr>
        <p:spPr>
          <a:xfrm>
            <a:off x="685800" y="1425723"/>
            <a:ext cx="5386917" cy="639762"/>
          </a:xfrm>
        </p:spPr>
        <p:txBody>
          <a:bodyPr>
            <a:normAutofit/>
          </a:bodyPr>
          <a:lstStyle/>
          <a:p>
            <a:r>
              <a:rPr lang="en-US" sz="1800" dirty="0" smtClean="0">
                <a:latin typeface="Cambria" pitchFamily="18" charset="0"/>
                <a:ea typeface="Cambria" pitchFamily="18" charset="0"/>
              </a:rPr>
              <a:t>RANDOM FOREST</a:t>
            </a:r>
            <a:endParaRPr lang="en-US" sz="1800" dirty="0">
              <a:latin typeface="Cambria" pitchFamily="18" charset="0"/>
              <a:ea typeface="Cambria" pitchFamily="18" charset="0"/>
            </a:endParaRPr>
          </a:p>
        </p:txBody>
      </p:sp>
      <p:sp>
        <p:nvSpPr>
          <p:cNvPr id="10" name="Text Placeholder 9"/>
          <p:cNvSpPr>
            <a:spLocks noGrp="1"/>
          </p:cNvSpPr>
          <p:nvPr>
            <p:ph type="body" sz="quarter" idx="3"/>
          </p:nvPr>
        </p:nvSpPr>
        <p:spPr/>
        <p:txBody>
          <a:bodyPr/>
          <a:lstStyle/>
          <a:p>
            <a:endParaRPr lang="en-US"/>
          </a:p>
        </p:txBody>
      </p:sp>
      <p:pic>
        <p:nvPicPr>
          <p:cNvPr id="5" name="Picture 4" descr="download.png"/>
          <p:cNvPicPr>
            <a:picLocks noChangeAspect="1"/>
          </p:cNvPicPr>
          <p:nvPr/>
        </p:nvPicPr>
        <p:blipFill>
          <a:blip r:embed="rId2"/>
          <a:stretch>
            <a:fillRect/>
          </a:stretch>
        </p:blipFill>
        <p:spPr>
          <a:xfrm>
            <a:off x="228600" y="76200"/>
            <a:ext cx="1676400" cy="1066800"/>
          </a:xfrm>
          <a:prstGeom prst="rect">
            <a:avLst/>
          </a:prstGeom>
        </p:spPr>
      </p:pic>
      <p:pic>
        <p:nvPicPr>
          <p:cNvPr id="6" name="Picture 5" descr="download.jfif"/>
          <p:cNvPicPr>
            <a:picLocks noChangeAspect="1"/>
          </p:cNvPicPr>
          <p:nvPr/>
        </p:nvPicPr>
        <p:blipFill>
          <a:blip r:embed="rId3"/>
          <a:stretch>
            <a:fillRect/>
          </a:stretch>
        </p:blipFill>
        <p:spPr>
          <a:xfrm>
            <a:off x="10133888" y="381000"/>
            <a:ext cx="1600200" cy="1044723"/>
          </a:xfrm>
          <a:prstGeom prst="rect">
            <a:avLst/>
          </a:prstGeom>
        </p:spPr>
      </p:pic>
      <p:pic>
        <p:nvPicPr>
          <p:cNvPr id="4" name="Content Placeholder 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77000" y="2133600"/>
            <a:ext cx="4114800" cy="3951288"/>
          </a:xfrm>
        </p:spPr>
      </p:pic>
      <p:pic>
        <p:nvPicPr>
          <p:cNvPr id="11" name="Content Placeholder 10"/>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1066800" y="2133600"/>
            <a:ext cx="4724400" cy="3951288"/>
          </a:xfrm>
        </p:spPr>
      </p:pic>
    </p:spTree>
    <p:extLst>
      <p:ext uri="{BB962C8B-B14F-4D97-AF65-F5344CB8AC3E}">
        <p14:creationId xmlns:p14="http://schemas.microsoft.com/office/powerpoint/2010/main" val="3939979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671088"/>
            <a:ext cx="4648199" cy="690574"/>
          </a:xfrm>
          <a:prstGeom prst="rect">
            <a:avLst/>
          </a:prstGeom>
        </p:spPr>
        <p:txBody>
          <a:bodyPr vert="horz" wrap="square" lIns="0" tIns="13335" rIns="0" bIns="0" rtlCol="0">
            <a:spAutoFit/>
          </a:bodyPr>
          <a:lstStyle/>
          <a:p>
            <a:pPr marL="12700">
              <a:lnSpc>
                <a:spcPct val="100000"/>
              </a:lnSpc>
              <a:spcBef>
                <a:spcPts val="105"/>
              </a:spcBef>
            </a:pPr>
            <a:r>
              <a:rPr spc="-5" dirty="0">
                <a:latin typeface="Cambria" pitchFamily="18" charset="0"/>
                <a:ea typeface="Cambria" pitchFamily="18" charset="0"/>
              </a:rPr>
              <a:t>CONCLUSION</a:t>
            </a:r>
          </a:p>
        </p:txBody>
      </p:sp>
      <p:sp>
        <p:nvSpPr>
          <p:cNvPr id="3" name="object 3"/>
          <p:cNvSpPr txBox="1"/>
          <p:nvPr/>
        </p:nvSpPr>
        <p:spPr>
          <a:xfrm>
            <a:off x="1295400" y="2286000"/>
            <a:ext cx="9816151" cy="2509020"/>
          </a:xfrm>
          <a:prstGeom prst="rect">
            <a:avLst/>
          </a:prstGeom>
        </p:spPr>
        <p:txBody>
          <a:bodyPr vert="horz" wrap="square" lIns="0" tIns="15875" rIns="0" bIns="0" rtlCol="0">
            <a:spAutoFit/>
          </a:bodyPr>
          <a:lstStyle/>
          <a:p>
            <a:pPr>
              <a:buNone/>
            </a:pPr>
            <a:r>
              <a:rPr lang="en-US" dirty="0" smtClean="0">
                <a:latin typeface="Cambria" pitchFamily="18" charset="0"/>
                <a:ea typeface="Cambria" pitchFamily="18" charset="0"/>
              </a:rPr>
              <a:t>                                    In </a:t>
            </a:r>
            <a:r>
              <a:rPr lang="en-US" dirty="0">
                <a:latin typeface="Cambria" pitchFamily="18" charset="0"/>
                <a:ea typeface="Cambria" pitchFamily="18" charset="0"/>
              </a:rPr>
              <a:t>conclusion, machine learning can be a powerful tool for detecting cyberbullying on social media platforms. By training models on large datasets of labeled examples, machine learning algorithms can learn to automatically identify patterns in text and detect instances of cyberbullying with high accuracy</a:t>
            </a:r>
            <a:r>
              <a:rPr lang="en-US" dirty="0" smtClean="0">
                <a:latin typeface="Cambria" pitchFamily="18" charset="0"/>
                <a:ea typeface="Cambria" pitchFamily="18" charset="0"/>
              </a:rPr>
              <a:t>.</a:t>
            </a:r>
            <a:r>
              <a:rPr lang="en-US" dirty="0">
                <a:latin typeface="Cambria" pitchFamily="18" charset="0"/>
                <a:ea typeface="Cambria" pitchFamily="18" charset="0"/>
              </a:rPr>
              <a:t> The benefits of using machine learning for cyberbullying detection include faster and more efficient identification of instances of cyberbullying, which can help social media platforms take action to protect their users. Overall, machine learning has the potential to play an important role in addressing the problem of cyberbullying on social media, but it should be used as part of a comprehensive approach that includes education, community engagement, and policy changes to create a safer and more respectful online environment.</a:t>
            </a:r>
            <a:endParaRPr dirty="0">
              <a:latin typeface="Cambria" pitchFamily="18" charset="0"/>
              <a:ea typeface="Cambria" pitchFamily="18" charset="0"/>
              <a:cs typeface="Times New Roman"/>
            </a:endParaRPr>
          </a:p>
        </p:txBody>
      </p:sp>
      <p:pic>
        <p:nvPicPr>
          <p:cNvPr id="4" name="Picture 3" descr="download.png"/>
          <p:cNvPicPr>
            <a:picLocks noChangeAspect="1"/>
          </p:cNvPicPr>
          <p:nvPr/>
        </p:nvPicPr>
        <p:blipFill>
          <a:blip r:embed="rId2"/>
          <a:stretch>
            <a:fillRect/>
          </a:stretch>
        </p:blipFill>
        <p:spPr>
          <a:xfrm>
            <a:off x="228600" y="76200"/>
            <a:ext cx="1676400" cy="1066800"/>
          </a:xfrm>
          <a:prstGeom prst="rect">
            <a:avLst/>
          </a:prstGeom>
        </p:spPr>
      </p:pic>
      <p:pic>
        <p:nvPicPr>
          <p:cNvPr id="5" name="Picture 4" descr="download.jfif"/>
          <p:cNvPicPr>
            <a:picLocks noChangeAspect="1"/>
          </p:cNvPicPr>
          <p:nvPr/>
        </p:nvPicPr>
        <p:blipFill>
          <a:blip r:embed="rId3"/>
          <a:stretch>
            <a:fillRect/>
          </a:stretch>
        </p:blipFill>
        <p:spPr>
          <a:xfrm>
            <a:off x="10133888" y="98277"/>
            <a:ext cx="1600200" cy="104472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ea typeface="Cambria" pitchFamily="18" charset="0"/>
              </a:rPr>
              <a:t>FUTURE ENHANCEMENT</a:t>
            </a:r>
            <a:endParaRPr lang="en-US" dirty="0">
              <a:latin typeface="Cambria" pitchFamily="18" charset="0"/>
              <a:ea typeface="Cambria" pitchFamily="18" charset="0"/>
            </a:endParaRPr>
          </a:p>
        </p:txBody>
      </p:sp>
      <p:sp>
        <p:nvSpPr>
          <p:cNvPr id="3" name="Content Placeholder 2"/>
          <p:cNvSpPr>
            <a:spLocks noGrp="1"/>
          </p:cNvSpPr>
          <p:nvPr>
            <p:ph idx="1"/>
          </p:nvPr>
        </p:nvSpPr>
        <p:spPr>
          <a:xfrm>
            <a:off x="1066800" y="1600200"/>
            <a:ext cx="10515600" cy="1905000"/>
          </a:xfrm>
        </p:spPr>
        <p:txBody>
          <a:bodyPr>
            <a:normAutofit/>
          </a:bodyPr>
          <a:lstStyle/>
          <a:p>
            <a:pPr>
              <a:buFont typeface="Wingdings" pitchFamily="2" charset="2"/>
              <a:buChar char="q"/>
            </a:pPr>
            <a:endParaRPr lang="en-US" sz="1800" dirty="0" smtClean="0">
              <a:latin typeface="Cambria" pitchFamily="18" charset="0"/>
              <a:ea typeface="Cambria" pitchFamily="18" charset="0"/>
            </a:endParaRPr>
          </a:p>
          <a:p>
            <a:pPr marL="0" indent="0">
              <a:buNone/>
            </a:pPr>
            <a:endParaRPr lang="en-US" sz="1800" dirty="0">
              <a:latin typeface="Cambria" pitchFamily="18" charset="0"/>
              <a:ea typeface="Cambria" pitchFamily="18" charset="0"/>
            </a:endParaRPr>
          </a:p>
          <a:p>
            <a:pPr>
              <a:buFont typeface="Wingdings" pitchFamily="2" charset="2"/>
              <a:buChar char="q"/>
            </a:pPr>
            <a:endParaRPr lang="en-US" sz="1800" dirty="0" smtClean="0">
              <a:latin typeface="Cambria" pitchFamily="18" charset="0"/>
              <a:ea typeface="Cambria" pitchFamily="18" charset="0"/>
            </a:endParaRPr>
          </a:p>
          <a:p>
            <a:pPr>
              <a:buFont typeface="Wingdings" pitchFamily="2" charset="2"/>
              <a:buChar char="q"/>
            </a:pPr>
            <a:r>
              <a:rPr lang="en-US" sz="1800" dirty="0" smtClean="0">
                <a:latin typeface="Cambria" pitchFamily="18" charset="0"/>
                <a:ea typeface="Cambria" pitchFamily="18" charset="0"/>
              </a:rPr>
              <a:t>Plan to attach framework with Twitter and provide non cyber bullying platform.</a:t>
            </a:r>
          </a:p>
          <a:p>
            <a:pPr>
              <a:buFont typeface="Wingdings" pitchFamily="2" charset="2"/>
              <a:buChar char="q"/>
            </a:pPr>
            <a:r>
              <a:rPr lang="en-US" sz="1800" dirty="0" smtClean="0">
                <a:latin typeface="Cambria" pitchFamily="18" charset="0"/>
                <a:ea typeface="Cambria" pitchFamily="18" charset="0"/>
              </a:rPr>
              <a:t>Plan to establish non cyber bulling  positive social media application.</a:t>
            </a:r>
          </a:p>
          <a:p>
            <a:pPr marL="0" indent="0">
              <a:buNone/>
            </a:pPr>
            <a:endParaRPr lang="en-US" sz="2400" dirty="0"/>
          </a:p>
        </p:txBody>
      </p:sp>
      <p:pic>
        <p:nvPicPr>
          <p:cNvPr id="4" name="Picture 3" descr="download.png"/>
          <p:cNvPicPr>
            <a:picLocks noChangeAspect="1"/>
          </p:cNvPicPr>
          <p:nvPr/>
        </p:nvPicPr>
        <p:blipFill>
          <a:blip r:embed="rId2"/>
          <a:stretch>
            <a:fillRect/>
          </a:stretch>
        </p:blipFill>
        <p:spPr>
          <a:xfrm>
            <a:off x="228600" y="7834"/>
            <a:ext cx="1676400" cy="1066800"/>
          </a:xfrm>
          <a:prstGeom prst="rect">
            <a:avLst/>
          </a:prstGeom>
        </p:spPr>
      </p:pic>
      <p:pic>
        <p:nvPicPr>
          <p:cNvPr id="5" name="Picture 4" descr="download.jfif"/>
          <p:cNvPicPr>
            <a:picLocks noChangeAspect="1"/>
          </p:cNvPicPr>
          <p:nvPr/>
        </p:nvPicPr>
        <p:blipFill>
          <a:blip r:embed="rId3"/>
          <a:stretch>
            <a:fillRect/>
          </a:stretch>
        </p:blipFill>
        <p:spPr>
          <a:xfrm>
            <a:off x="9982200" y="304800"/>
            <a:ext cx="1600200" cy="1044723"/>
          </a:xfrm>
          <a:prstGeom prst="rect">
            <a:avLst/>
          </a:prstGeom>
        </p:spPr>
      </p:pic>
    </p:spTree>
    <p:extLst>
      <p:ext uri="{BB962C8B-B14F-4D97-AF65-F5344CB8AC3E}">
        <p14:creationId xmlns:p14="http://schemas.microsoft.com/office/powerpoint/2010/main" val="620164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latin typeface="Cambria" pitchFamily="18" charset="0"/>
                <a:ea typeface="Cambria" pitchFamily="18" charset="0"/>
              </a:rPr>
              <a:t>INTRODUCTI0N</a:t>
            </a:r>
            <a:endParaRPr lang="en-US"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q"/>
            </a:pPr>
            <a:r>
              <a:rPr lang="en-US" sz="2000" dirty="0">
                <a:latin typeface="Cambria" pitchFamily="18" charset="0"/>
                <a:ea typeface="Cambria" pitchFamily="18" charset="0"/>
              </a:rPr>
              <a:t>There have been several instances of harassment and abuse on Twitter in Tamil Nadu, India. Here are a few examples of famous harassment incidents on the </a:t>
            </a:r>
            <a:r>
              <a:rPr lang="en-US" sz="2000" dirty="0" smtClean="0">
                <a:latin typeface="Cambria" pitchFamily="18" charset="0"/>
                <a:ea typeface="Cambria" pitchFamily="18" charset="0"/>
              </a:rPr>
              <a:t>platform:</a:t>
            </a:r>
          </a:p>
          <a:p>
            <a:pPr algn="just">
              <a:buFont typeface="Wingdings" pitchFamily="2" charset="2"/>
              <a:buChar char="q"/>
            </a:pPr>
            <a:r>
              <a:rPr lang="en-US" sz="2000" dirty="0" smtClean="0">
                <a:latin typeface="Cambria" pitchFamily="18" charset="0"/>
                <a:ea typeface="Cambria" pitchFamily="18" charset="0"/>
              </a:rPr>
              <a:t>In </a:t>
            </a:r>
            <a:r>
              <a:rPr lang="en-US" sz="2000" dirty="0">
                <a:latin typeface="Cambria" pitchFamily="18" charset="0"/>
                <a:ea typeface="Cambria" pitchFamily="18" charset="0"/>
              </a:rPr>
              <a:t>2019, a Tamil Nadu-based businessman named </a:t>
            </a:r>
            <a:r>
              <a:rPr lang="en-US" sz="2000" dirty="0" err="1">
                <a:latin typeface="Cambria" pitchFamily="18" charset="0"/>
                <a:ea typeface="Cambria" pitchFamily="18" charset="0"/>
              </a:rPr>
              <a:t>Kathiresan</a:t>
            </a:r>
            <a:r>
              <a:rPr lang="en-US" sz="2000" dirty="0">
                <a:latin typeface="Cambria" pitchFamily="18" charset="0"/>
                <a:ea typeface="Cambria" pitchFamily="18" charset="0"/>
              </a:rPr>
              <a:t> was targeted with abuse and threats on Twitter after he criticized the ruling party in the state. </a:t>
            </a:r>
            <a:r>
              <a:rPr lang="en-US" sz="2000" dirty="0" err="1">
                <a:latin typeface="Cambria" pitchFamily="18" charset="0"/>
                <a:ea typeface="Cambria" pitchFamily="18" charset="0"/>
              </a:rPr>
              <a:t>Kathiresan</a:t>
            </a:r>
            <a:r>
              <a:rPr lang="en-US" sz="2000" dirty="0">
                <a:latin typeface="Cambria" pitchFamily="18" charset="0"/>
                <a:ea typeface="Cambria" pitchFamily="18" charset="0"/>
              </a:rPr>
              <a:t> received hundreds of hateful messages, and his phone number and address were shared online. He filed a complaint with the police, </a:t>
            </a:r>
            <a:r>
              <a:rPr lang="en-US" sz="2000" dirty="0" smtClean="0">
                <a:latin typeface="Cambria" pitchFamily="18" charset="0"/>
                <a:ea typeface="Cambria" pitchFamily="18" charset="0"/>
              </a:rPr>
              <a:t>and </a:t>
            </a:r>
            <a:r>
              <a:rPr lang="en-US" sz="2000" dirty="0">
                <a:latin typeface="Cambria" pitchFamily="18" charset="0"/>
                <a:ea typeface="Cambria" pitchFamily="18" charset="0"/>
              </a:rPr>
              <a:t>several individuals were arrested in connection with the harassment</a:t>
            </a:r>
            <a:r>
              <a:rPr lang="en-US" sz="2000" dirty="0" smtClean="0">
                <a:latin typeface="Cambria" pitchFamily="18" charset="0"/>
                <a:ea typeface="Cambria" pitchFamily="18" charset="0"/>
              </a:rPr>
              <a:t>.</a:t>
            </a:r>
          </a:p>
          <a:p>
            <a:pPr algn="just">
              <a:buFont typeface="Wingdings" pitchFamily="2" charset="2"/>
              <a:buChar char="q"/>
            </a:pPr>
            <a:r>
              <a:rPr lang="en-US" sz="2000" dirty="0" smtClean="0">
                <a:latin typeface="Cambria" pitchFamily="18" charset="0"/>
                <a:ea typeface="Cambria" pitchFamily="18" charset="0"/>
              </a:rPr>
              <a:t>The </a:t>
            </a:r>
            <a:r>
              <a:rPr lang="en-US" sz="2000" dirty="0">
                <a:latin typeface="Cambria" pitchFamily="18" charset="0"/>
                <a:ea typeface="Cambria" pitchFamily="18" charset="0"/>
              </a:rPr>
              <a:t>origin of </a:t>
            </a:r>
            <a:r>
              <a:rPr lang="en-US" sz="2000" dirty="0" smtClean="0">
                <a:latin typeface="Cambria" pitchFamily="18" charset="0"/>
                <a:ea typeface="Cambria" pitchFamily="18" charset="0"/>
              </a:rPr>
              <a:t>cyberbullying </a:t>
            </a:r>
            <a:r>
              <a:rPr lang="en-US" sz="2000" dirty="0">
                <a:latin typeface="Cambria" pitchFamily="18" charset="0"/>
                <a:ea typeface="Cambria" pitchFamily="18" charset="0"/>
              </a:rPr>
              <a:t>can be traced back to the rise of the internet and social media in the 1990s and early 2000s. As more people began using online platforms to communicate and connect with others, some individuals began using these tools to harass, intimidate, or humiliate others.</a:t>
            </a:r>
          </a:p>
          <a:p>
            <a:pPr algn="just">
              <a:buFont typeface="Wingdings" pitchFamily="2" charset="2"/>
              <a:buChar char="q"/>
            </a:pPr>
            <a:r>
              <a:rPr lang="en-US" sz="2000" dirty="0" smtClean="0">
                <a:latin typeface="Cambria" pitchFamily="18" charset="0"/>
                <a:ea typeface="Cambria" pitchFamily="18" charset="0"/>
              </a:rPr>
              <a:t>Early </a:t>
            </a:r>
            <a:r>
              <a:rPr lang="en-US" sz="2000" dirty="0">
                <a:latin typeface="Cambria" pitchFamily="18" charset="0"/>
                <a:ea typeface="Cambria" pitchFamily="18" charset="0"/>
              </a:rPr>
              <a:t>forms of cyberbullying included sending threatening or insulting emails, creating fake social media profiles to impersonate or mock others, and spreading rumors or lies online. As technology evolved and social media platforms became more popular, the scope and intensity of cyberbullying also grew</a:t>
            </a:r>
            <a:r>
              <a:rPr lang="en-US" sz="2000" dirty="0" smtClean="0">
                <a:latin typeface="Cambria" pitchFamily="18" charset="0"/>
                <a:ea typeface="Cambria" pitchFamily="18" charset="0"/>
              </a:rPr>
              <a:t>.</a:t>
            </a:r>
            <a:endParaRPr lang="en-US" sz="2000" dirty="0">
              <a:latin typeface="Cambria" pitchFamily="18" charset="0"/>
              <a:ea typeface="Cambria" pitchFamily="18" charset="0"/>
            </a:endParaRPr>
          </a:p>
        </p:txBody>
      </p:sp>
      <p:pic>
        <p:nvPicPr>
          <p:cNvPr id="4" name="Picture 3" descr="download.jfif"/>
          <p:cNvPicPr>
            <a:picLocks noChangeAspect="1"/>
          </p:cNvPicPr>
          <p:nvPr/>
        </p:nvPicPr>
        <p:blipFill>
          <a:blip r:embed="rId2"/>
          <a:stretch>
            <a:fillRect/>
          </a:stretch>
        </p:blipFill>
        <p:spPr>
          <a:xfrm>
            <a:off x="10133888" y="228600"/>
            <a:ext cx="1600200" cy="1177895"/>
          </a:xfrm>
          <a:prstGeom prst="rect">
            <a:avLst/>
          </a:prstGeom>
        </p:spPr>
      </p:pic>
      <p:pic>
        <p:nvPicPr>
          <p:cNvPr id="5" name="Picture 4" descr="download.png"/>
          <p:cNvPicPr>
            <a:picLocks noChangeAspect="1"/>
          </p:cNvPicPr>
          <p:nvPr/>
        </p:nvPicPr>
        <p:blipFill>
          <a:blip r:embed="rId3"/>
          <a:stretch>
            <a:fillRect/>
          </a:stretch>
        </p:blipFill>
        <p:spPr>
          <a:xfrm>
            <a:off x="228600" y="76200"/>
            <a:ext cx="1676400" cy="1371600"/>
          </a:xfrm>
          <a:prstGeom prst="rect">
            <a:avLst/>
          </a:prstGeom>
        </p:spPr>
      </p:pic>
    </p:spTree>
    <p:extLst>
      <p:ext uri="{BB962C8B-B14F-4D97-AF65-F5344CB8AC3E}">
        <p14:creationId xmlns:p14="http://schemas.microsoft.com/office/powerpoint/2010/main" val="103277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mbria" pitchFamily="18" charset="0"/>
                <a:ea typeface="Cambria" pitchFamily="18" charset="0"/>
              </a:rPr>
              <a:t>OUTPUT</a:t>
            </a:r>
            <a:endParaRPr lang="en-US" dirty="0">
              <a:latin typeface="Cambria" pitchFamily="18" charset="0"/>
              <a:ea typeface="Cambria" pitchFamily="18" charset="0"/>
            </a:endParaRPr>
          </a:p>
        </p:txBody>
      </p:sp>
      <p:sp>
        <p:nvSpPr>
          <p:cNvPr id="6" name="Text Placeholder 5"/>
          <p:cNvSpPr>
            <a:spLocks noGrp="1"/>
          </p:cNvSpPr>
          <p:nvPr>
            <p:ph type="body" idx="1"/>
          </p:nvPr>
        </p:nvSpPr>
        <p:spPr/>
        <p:txBody>
          <a:bodyPr/>
          <a:lstStyle/>
          <a:p>
            <a:endParaRPr lang="en-US"/>
          </a:p>
        </p:txBody>
      </p:sp>
      <p:sp>
        <p:nvSpPr>
          <p:cNvPr id="8" name="Text Placeholder 7"/>
          <p:cNvSpPr>
            <a:spLocks noGrp="1"/>
          </p:cNvSpPr>
          <p:nvPr>
            <p:ph type="body" sz="quarter" idx="3"/>
          </p:nvPr>
        </p:nvSpPr>
        <p:spPr/>
        <p:txBody>
          <a:bodyPr/>
          <a:lstStyle/>
          <a:p>
            <a:endParaRPr lang="en-US"/>
          </a:p>
        </p:txBody>
      </p:sp>
      <p:sp>
        <p:nvSpPr>
          <p:cNvPr id="3" name="object 3"/>
          <p:cNvSpPr txBox="1"/>
          <p:nvPr/>
        </p:nvSpPr>
        <p:spPr>
          <a:xfrm>
            <a:off x="1234757" y="2511191"/>
            <a:ext cx="9661843" cy="444352"/>
          </a:xfrm>
          <a:prstGeom prst="rect">
            <a:avLst/>
          </a:prstGeom>
        </p:spPr>
        <p:txBody>
          <a:bodyPr vert="horz" wrap="square" lIns="0" tIns="135255" rIns="0" bIns="0" rtlCol="0">
            <a:spAutoFit/>
          </a:bodyPr>
          <a:lstStyle/>
          <a:p>
            <a:pPr marL="342900" indent="-342900">
              <a:buFont typeface="Wingdings" pitchFamily="2" charset="2"/>
              <a:buChar char="q"/>
            </a:pPr>
            <a:endParaRPr sz="2000" dirty="0">
              <a:latin typeface="Times New Roman"/>
              <a:cs typeface="Times New Roman"/>
            </a:endParaRPr>
          </a:p>
        </p:txBody>
      </p:sp>
      <p:pic>
        <p:nvPicPr>
          <p:cNvPr id="4" name="Picture 3" descr="download.jfif"/>
          <p:cNvPicPr>
            <a:picLocks noChangeAspect="1"/>
          </p:cNvPicPr>
          <p:nvPr/>
        </p:nvPicPr>
        <p:blipFill>
          <a:blip r:embed="rId2"/>
          <a:stretch>
            <a:fillRect/>
          </a:stretch>
        </p:blipFill>
        <p:spPr>
          <a:xfrm>
            <a:off x="10133888" y="98277"/>
            <a:ext cx="1600200" cy="1044723"/>
          </a:xfrm>
          <a:prstGeom prst="rect">
            <a:avLst/>
          </a:prstGeom>
        </p:spPr>
      </p:pic>
      <p:pic>
        <p:nvPicPr>
          <p:cNvPr id="10" name="Content Placeholder 9"/>
          <p:cNvPicPr>
            <a:picLocks noGrp="1"/>
          </p:cNvPicPr>
          <p:nvPr>
            <p:ph sz="half" idx="2"/>
          </p:nvPr>
        </p:nvPicPr>
        <p:blipFill>
          <a:blip r:embed="rId3"/>
          <a:stretch>
            <a:fillRect/>
          </a:stretch>
        </p:blipFill>
        <p:spPr>
          <a:xfrm>
            <a:off x="762000" y="1676400"/>
            <a:ext cx="5386388" cy="3886200"/>
          </a:xfrm>
          <a:prstGeom prst="rect">
            <a:avLst/>
          </a:prstGeom>
        </p:spPr>
      </p:pic>
      <p:pic>
        <p:nvPicPr>
          <p:cNvPr id="12" name="Picture 11" descr="download.png"/>
          <p:cNvPicPr>
            <a:picLocks noChangeAspect="1"/>
          </p:cNvPicPr>
          <p:nvPr/>
        </p:nvPicPr>
        <p:blipFill>
          <a:blip r:embed="rId4"/>
          <a:stretch>
            <a:fillRect/>
          </a:stretch>
        </p:blipFill>
        <p:spPr>
          <a:xfrm>
            <a:off x="228600" y="76200"/>
            <a:ext cx="1676400" cy="1066800"/>
          </a:xfrm>
          <a:prstGeom prst="rect">
            <a:avLst/>
          </a:prstGeom>
        </p:spPr>
      </p:pic>
      <p:pic>
        <p:nvPicPr>
          <p:cNvPr id="7" name="Content Placeholder 6"/>
          <p:cNvPicPr>
            <a:picLocks noGrp="1" noChangeAspect="1"/>
          </p:cNvPicPr>
          <p:nvPr>
            <p:ph sz="quarter" idx="4"/>
          </p:nvPr>
        </p:nvPicPr>
        <p:blipFill>
          <a:blip r:embed="rId5" cstate="print">
            <a:extLst>
              <a:ext uri="{28A0092B-C50C-407E-A947-70E740481C1C}">
                <a14:useLocalDpi xmlns:a14="http://schemas.microsoft.com/office/drawing/2010/main" val="0"/>
              </a:ext>
            </a:extLst>
          </a:blip>
          <a:stretch>
            <a:fillRect/>
          </a:stretch>
        </p:blipFill>
        <p:spPr>
          <a:xfrm>
            <a:off x="6329571" y="1676400"/>
            <a:ext cx="5389562" cy="3951080"/>
          </a:xfrm>
        </p:spPr>
      </p:pic>
    </p:spTree>
    <p:extLst>
      <p:ext uri="{BB962C8B-B14F-4D97-AF65-F5344CB8AC3E}">
        <p14:creationId xmlns:p14="http://schemas.microsoft.com/office/powerpoint/2010/main" val="2462081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ea typeface="Cambria" pitchFamily="18" charset="0"/>
              </a:rPr>
              <a:t>PROGRAMS SAMPLES</a:t>
            </a:r>
            <a:endParaRPr lang="en-US" dirty="0">
              <a:latin typeface="Cambria" pitchFamily="18" charset="0"/>
              <a:ea typeface="Cambria"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1" y="2514600"/>
            <a:ext cx="4918243" cy="384048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7549" y="2438400"/>
            <a:ext cx="4621851" cy="3962400"/>
          </a:xfrm>
          <a:prstGeom prst="rect">
            <a:avLst/>
          </a:prstGeom>
        </p:spPr>
      </p:pic>
      <p:pic>
        <p:nvPicPr>
          <p:cNvPr id="5" name="Picture 4" descr="download.png"/>
          <p:cNvPicPr>
            <a:picLocks noChangeAspect="1"/>
          </p:cNvPicPr>
          <p:nvPr/>
        </p:nvPicPr>
        <p:blipFill>
          <a:blip r:embed="rId4"/>
          <a:stretch>
            <a:fillRect/>
          </a:stretch>
        </p:blipFill>
        <p:spPr>
          <a:xfrm>
            <a:off x="228600" y="76200"/>
            <a:ext cx="1676400" cy="1066800"/>
          </a:xfrm>
          <a:prstGeom prst="rect">
            <a:avLst/>
          </a:prstGeom>
        </p:spPr>
      </p:pic>
      <p:pic>
        <p:nvPicPr>
          <p:cNvPr id="6" name="Picture 5" descr="download.jfif"/>
          <p:cNvPicPr>
            <a:picLocks noChangeAspect="1"/>
          </p:cNvPicPr>
          <p:nvPr/>
        </p:nvPicPr>
        <p:blipFill>
          <a:blip r:embed="rId5"/>
          <a:stretch>
            <a:fillRect/>
          </a:stretch>
        </p:blipFill>
        <p:spPr>
          <a:xfrm>
            <a:off x="10133888" y="304800"/>
            <a:ext cx="1600200" cy="1044723"/>
          </a:xfrm>
          <a:prstGeom prst="rect">
            <a:avLst/>
          </a:prstGeom>
        </p:spPr>
      </p:pic>
    </p:spTree>
    <p:extLst>
      <p:ext uri="{BB962C8B-B14F-4D97-AF65-F5344CB8AC3E}">
        <p14:creationId xmlns:p14="http://schemas.microsoft.com/office/powerpoint/2010/main" val="3645663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961177"/>
            <a:ext cx="3505200" cy="690574"/>
          </a:xfrm>
          <a:prstGeom prst="rect">
            <a:avLst/>
          </a:prstGeom>
        </p:spPr>
        <p:txBody>
          <a:bodyPr vert="horz" wrap="square" lIns="0" tIns="13335" rIns="0" bIns="0" rtlCol="0">
            <a:spAutoFit/>
          </a:bodyPr>
          <a:lstStyle/>
          <a:p>
            <a:pPr marL="12700">
              <a:lnSpc>
                <a:spcPct val="100000"/>
              </a:lnSpc>
              <a:spcBef>
                <a:spcPts val="105"/>
              </a:spcBef>
            </a:pPr>
            <a:r>
              <a:rPr lang="en-US" dirty="0" smtClean="0">
                <a:latin typeface="Cambria" pitchFamily="18" charset="0"/>
                <a:ea typeface="Cambria" pitchFamily="18" charset="0"/>
              </a:rPr>
              <a:t>R</a:t>
            </a:r>
            <a:r>
              <a:rPr lang="en-US" spc="-30" dirty="0" smtClean="0">
                <a:latin typeface="Cambria" pitchFamily="18" charset="0"/>
                <a:ea typeface="Cambria" pitchFamily="18" charset="0"/>
              </a:rPr>
              <a:t>E</a:t>
            </a:r>
            <a:r>
              <a:rPr lang="en-US" spc="15" dirty="0" smtClean="0">
                <a:latin typeface="Cambria" pitchFamily="18" charset="0"/>
                <a:ea typeface="Cambria" pitchFamily="18" charset="0"/>
              </a:rPr>
              <a:t>F</a:t>
            </a:r>
            <a:r>
              <a:rPr lang="en-US" spc="-25" dirty="0" smtClean="0">
                <a:latin typeface="Cambria" pitchFamily="18" charset="0"/>
                <a:ea typeface="Cambria" pitchFamily="18" charset="0"/>
              </a:rPr>
              <a:t>E</a:t>
            </a:r>
            <a:r>
              <a:rPr lang="en-US" dirty="0" smtClean="0">
                <a:latin typeface="Cambria" pitchFamily="18" charset="0"/>
                <a:ea typeface="Cambria" pitchFamily="18" charset="0"/>
              </a:rPr>
              <a:t>R</a:t>
            </a:r>
            <a:r>
              <a:rPr lang="en-US" spc="-30" dirty="0" smtClean="0">
                <a:latin typeface="Cambria" pitchFamily="18" charset="0"/>
                <a:ea typeface="Cambria" pitchFamily="18" charset="0"/>
              </a:rPr>
              <a:t>E</a:t>
            </a:r>
            <a:r>
              <a:rPr lang="en-US" spc="20" dirty="0" smtClean="0">
                <a:latin typeface="Cambria" pitchFamily="18" charset="0"/>
                <a:ea typeface="Cambria" pitchFamily="18" charset="0"/>
              </a:rPr>
              <a:t>N</a:t>
            </a:r>
            <a:r>
              <a:rPr lang="en-US" dirty="0" smtClean="0">
                <a:latin typeface="Cambria" pitchFamily="18" charset="0"/>
                <a:ea typeface="Cambria" pitchFamily="18" charset="0"/>
              </a:rPr>
              <a:t>CE</a:t>
            </a:r>
            <a:endParaRPr lang="en-US" dirty="0">
              <a:latin typeface="Cambria" pitchFamily="18" charset="0"/>
              <a:ea typeface="Cambria" pitchFamily="18" charset="0"/>
            </a:endParaRPr>
          </a:p>
        </p:txBody>
      </p:sp>
      <p:sp>
        <p:nvSpPr>
          <p:cNvPr id="3" name="object 3"/>
          <p:cNvSpPr txBox="1"/>
          <p:nvPr/>
        </p:nvSpPr>
        <p:spPr>
          <a:xfrm>
            <a:off x="1234757" y="2332041"/>
            <a:ext cx="9514840" cy="3588803"/>
          </a:xfrm>
          <a:prstGeom prst="rect">
            <a:avLst/>
          </a:prstGeom>
        </p:spPr>
        <p:txBody>
          <a:bodyPr vert="horz" wrap="square" lIns="0" tIns="15875" rIns="0" bIns="0" rtlCol="0">
            <a:spAutoFit/>
          </a:bodyPr>
          <a:lstStyle/>
          <a:p>
            <a:pPr marL="355600" marR="13970" indent="-343535" algn="just">
              <a:lnSpc>
                <a:spcPct val="100000"/>
              </a:lnSpc>
              <a:spcBef>
                <a:spcPts val="125"/>
              </a:spcBef>
              <a:buFont typeface="Wingdings" pitchFamily="2" charset="2"/>
              <a:buChar char="q"/>
            </a:pPr>
            <a:r>
              <a:rPr spc="20" dirty="0" smtClean="0">
                <a:latin typeface="Cambria" pitchFamily="18" charset="0"/>
                <a:ea typeface="Cambria" pitchFamily="18" charset="0"/>
                <a:cs typeface="Times New Roman"/>
              </a:rPr>
              <a:t>[</a:t>
            </a:r>
            <a:r>
              <a:rPr spc="20" dirty="0">
                <a:latin typeface="Cambria" pitchFamily="18" charset="0"/>
                <a:ea typeface="Cambria" pitchFamily="18" charset="0"/>
                <a:cs typeface="Times New Roman"/>
              </a:rPr>
              <a:t>1] </a:t>
            </a:r>
            <a:r>
              <a:rPr spc="-105" dirty="0">
                <a:latin typeface="Cambria" pitchFamily="18" charset="0"/>
                <a:ea typeface="Cambria" pitchFamily="18" charset="0"/>
                <a:cs typeface="Times New Roman"/>
              </a:rPr>
              <a:t>P.</a:t>
            </a:r>
            <a:r>
              <a:rPr spc="-100" dirty="0">
                <a:latin typeface="Cambria" pitchFamily="18" charset="0"/>
                <a:ea typeface="Cambria" pitchFamily="18" charset="0"/>
                <a:cs typeface="Times New Roman"/>
              </a:rPr>
              <a:t> </a:t>
            </a:r>
            <a:r>
              <a:rPr dirty="0">
                <a:latin typeface="Cambria" pitchFamily="18" charset="0"/>
                <a:ea typeface="Cambria" pitchFamily="18" charset="0"/>
                <a:cs typeface="Times New Roman"/>
              </a:rPr>
              <a:t>Galán-García, </a:t>
            </a:r>
            <a:r>
              <a:rPr spc="-15" dirty="0">
                <a:latin typeface="Cambria" pitchFamily="18" charset="0"/>
                <a:ea typeface="Cambria" pitchFamily="18" charset="0"/>
                <a:cs typeface="Times New Roman"/>
              </a:rPr>
              <a:t>J.</a:t>
            </a:r>
            <a:r>
              <a:rPr spc="-10" dirty="0">
                <a:latin typeface="Cambria" pitchFamily="18" charset="0"/>
                <a:ea typeface="Cambria" pitchFamily="18" charset="0"/>
                <a:cs typeface="Times New Roman"/>
              </a:rPr>
              <a:t> G. </a:t>
            </a:r>
            <a:r>
              <a:rPr spc="30" dirty="0">
                <a:latin typeface="Cambria" pitchFamily="18" charset="0"/>
                <a:ea typeface="Cambria" pitchFamily="18" charset="0"/>
                <a:cs typeface="Times New Roman"/>
              </a:rPr>
              <a:t>de </a:t>
            </a:r>
            <a:r>
              <a:rPr spc="25" dirty="0">
                <a:latin typeface="Cambria" pitchFamily="18" charset="0"/>
                <a:ea typeface="Cambria" pitchFamily="18" charset="0"/>
                <a:cs typeface="Times New Roman"/>
              </a:rPr>
              <a:t>la </a:t>
            </a:r>
            <a:r>
              <a:rPr spc="-5" dirty="0">
                <a:latin typeface="Cambria" pitchFamily="18" charset="0"/>
                <a:ea typeface="Cambria" pitchFamily="18" charset="0"/>
                <a:cs typeface="Times New Roman"/>
              </a:rPr>
              <a:t>Puerta, </a:t>
            </a:r>
            <a:r>
              <a:rPr spc="10" dirty="0">
                <a:latin typeface="Cambria" pitchFamily="18" charset="0"/>
                <a:ea typeface="Cambria" pitchFamily="18" charset="0"/>
                <a:cs typeface="Times New Roman"/>
              </a:rPr>
              <a:t>C. </a:t>
            </a:r>
            <a:r>
              <a:rPr spc="-10" dirty="0">
                <a:latin typeface="Cambria" pitchFamily="18" charset="0"/>
                <a:ea typeface="Cambria" pitchFamily="18" charset="0"/>
                <a:cs typeface="Times New Roman"/>
              </a:rPr>
              <a:t>L.</a:t>
            </a:r>
            <a:r>
              <a:rPr spc="-5" dirty="0">
                <a:latin typeface="Cambria" pitchFamily="18" charset="0"/>
                <a:ea typeface="Cambria" pitchFamily="18" charset="0"/>
                <a:cs typeface="Times New Roman"/>
              </a:rPr>
              <a:t> </a:t>
            </a:r>
            <a:r>
              <a:rPr spc="-15" dirty="0">
                <a:latin typeface="Cambria" pitchFamily="18" charset="0"/>
                <a:ea typeface="Cambria" pitchFamily="18" charset="0"/>
                <a:cs typeface="Times New Roman"/>
              </a:rPr>
              <a:t>Gómez,</a:t>
            </a:r>
            <a:r>
              <a:rPr spc="-10" dirty="0">
                <a:latin typeface="Cambria" pitchFamily="18" charset="0"/>
                <a:ea typeface="Cambria" pitchFamily="18" charset="0"/>
                <a:cs typeface="Times New Roman"/>
              </a:rPr>
              <a:t> </a:t>
            </a:r>
            <a:r>
              <a:rPr spc="-35" dirty="0">
                <a:latin typeface="Cambria" pitchFamily="18" charset="0"/>
                <a:ea typeface="Cambria" pitchFamily="18" charset="0"/>
                <a:cs typeface="Times New Roman"/>
              </a:rPr>
              <a:t>I.</a:t>
            </a:r>
            <a:r>
              <a:rPr spc="-30" dirty="0">
                <a:latin typeface="Cambria" pitchFamily="18" charset="0"/>
                <a:ea typeface="Cambria" pitchFamily="18" charset="0"/>
                <a:cs typeface="Times New Roman"/>
              </a:rPr>
              <a:t> </a:t>
            </a:r>
            <a:r>
              <a:rPr spc="-15" dirty="0">
                <a:latin typeface="Cambria" pitchFamily="18" charset="0"/>
                <a:ea typeface="Cambria" pitchFamily="18" charset="0"/>
                <a:cs typeface="Times New Roman"/>
              </a:rPr>
              <a:t>Santos,</a:t>
            </a:r>
            <a:r>
              <a:rPr spc="-10" dirty="0">
                <a:latin typeface="Cambria" pitchFamily="18" charset="0"/>
                <a:ea typeface="Cambria" pitchFamily="18" charset="0"/>
                <a:cs typeface="Times New Roman"/>
              </a:rPr>
              <a:t> </a:t>
            </a:r>
            <a:r>
              <a:rPr spc="-30" dirty="0">
                <a:latin typeface="Cambria" pitchFamily="18" charset="0"/>
                <a:ea typeface="Cambria" pitchFamily="18" charset="0"/>
                <a:cs typeface="Times New Roman"/>
              </a:rPr>
              <a:t>and</a:t>
            </a:r>
            <a:r>
              <a:rPr spc="-25" dirty="0">
                <a:latin typeface="Cambria" pitchFamily="18" charset="0"/>
                <a:ea typeface="Cambria" pitchFamily="18" charset="0"/>
                <a:cs typeface="Times New Roman"/>
              </a:rPr>
              <a:t> </a:t>
            </a:r>
            <a:r>
              <a:rPr spc="-145" dirty="0">
                <a:latin typeface="Cambria" pitchFamily="18" charset="0"/>
                <a:ea typeface="Cambria" pitchFamily="18" charset="0"/>
                <a:cs typeface="Times New Roman"/>
              </a:rPr>
              <a:t>P.</a:t>
            </a:r>
            <a:r>
              <a:rPr spc="-140"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G. Bringas, </a:t>
            </a:r>
            <a:r>
              <a:rPr spc="-5"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“Supervised </a:t>
            </a:r>
            <a:r>
              <a:rPr dirty="0">
                <a:latin typeface="Cambria" pitchFamily="18" charset="0"/>
                <a:ea typeface="Cambria" pitchFamily="18" charset="0"/>
                <a:cs typeface="Times New Roman"/>
              </a:rPr>
              <a:t>machine </a:t>
            </a:r>
            <a:r>
              <a:rPr spc="-5" dirty="0">
                <a:latin typeface="Cambria" pitchFamily="18" charset="0"/>
                <a:ea typeface="Cambria" pitchFamily="18" charset="0"/>
                <a:cs typeface="Times New Roman"/>
              </a:rPr>
              <a:t>learning for </a:t>
            </a:r>
            <a:r>
              <a:rPr spc="30" dirty="0">
                <a:latin typeface="Cambria" pitchFamily="18" charset="0"/>
                <a:ea typeface="Cambria" pitchFamily="18" charset="0"/>
                <a:cs typeface="Times New Roman"/>
              </a:rPr>
              <a:t>the </a:t>
            </a:r>
            <a:r>
              <a:rPr spc="-5" dirty="0">
                <a:latin typeface="Cambria" pitchFamily="18" charset="0"/>
                <a:ea typeface="Cambria" pitchFamily="18" charset="0"/>
                <a:cs typeface="Times New Roman"/>
              </a:rPr>
              <a:t>detection </a:t>
            </a:r>
            <a:r>
              <a:rPr spc="25" dirty="0">
                <a:latin typeface="Cambria" pitchFamily="18" charset="0"/>
                <a:ea typeface="Cambria" pitchFamily="18" charset="0"/>
                <a:cs typeface="Times New Roman"/>
              </a:rPr>
              <a:t>of </a:t>
            </a:r>
            <a:r>
              <a:rPr spc="-5" dirty="0">
                <a:latin typeface="Cambria" pitchFamily="18" charset="0"/>
                <a:ea typeface="Cambria" pitchFamily="18" charset="0"/>
                <a:cs typeface="Times New Roman"/>
              </a:rPr>
              <a:t>troll profiles </a:t>
            </a:r>
            <a:r>
              <a:rPr spc="-10" dirty="0">
                <a:latin typeface="Cambria" pitchFamily="18" charset="0"/>
                <a:ea typeface="Cambria" pitchFamily="18" charset="0"/>
                <a:cs typeface="Times New Roman"/>
              </a:rPr>
              <a:t>in </a:t>
            </a:r>
            <a:r>
              <a:rPr dirty="0">
                <a:latin typeface="Cambria" pitchFamily="18" charset="0"/>
                <a:ea typeface="Cambria" pitchFamily="18" charset="0"/>
                <a:cs typeface="Times New Roman"/>
              </a:rPr>
              <a:t>twitter </a:t>
            </a:r>
            <a:r>
              <a:rPr spc="-15" dirty="0">
                <a:latin typeface="Cambria" pitchFamily="18" charset="0"/>
                <a:ea typeface="Cambria" pitchFamily="18" charset="0"/>
                <a:cs typeface="Times New Roman"/>
              </a:rPr>
              <a:t>social </a:t>
            </a:r>
            <a:r>
              <a:rPr spc="5" dirty="0">
                <a:latin typeface="Cambria" pitchFamily="18" charset="0"/>
                <a:ea typeface="Cambria" pitchFamily="18" charset="0"/>
                <a:cs typeface="Times New Roman"/>
              </a:rPr>
              <a:t>network: </a:t>
            </a:r>
            <a:r>
              <a:rPr spc="10" dirty="0">
                <a:latin typeface="Cambria" pitchFamily="18" charset="0"/>
                <a:ea typeface="Cambria" pitchFamily="18" charset="0"/>
                <a:cs typeface="Times New Roman"/>
              </a:rPr>
              <a:t> Application</a:t>
            </a:r>
            <a:r>
              <a:rPr spc="-140" dirty="0">
                <a:latin typeface="Cambria" pitchFamily="18" charset="0"/>
                <a:ea typeface="Cambria" pitchFamily="18" charset="0"/>
                <a:cs typeface="Times New Roman"/>
              </a:rPr>
              <a:t> </a:t>
            </a:r>
            <a:r>
              <a:rPr spc="25" dirty="0">
                <a:latin typeface="Cambria" pitchFamily="18" charset="0"/>
                <a:ea typeface="Cambria" pitchFamily="18" charset="0"/>
                <a:cs typeface="Times New Roman"/>
              </a:rPr>
              <a:t>to</a:t>
            </a:r>
            <a:r>
              <a:rPr spc="-75"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a</a:t>
            </a:r>
            <a:r>
              <a:rPr spc="-40"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real</a:t>
            </a:r>
            <a:r>
              <a:rPr spc="10" dirty="0">
                <a:latin typeface="Cambria" pitchFamily="18" charset="0"/>
                <a:ea typeface="Cambria" pitchFamily="18" charset="0"/>
                <a:cs typeface="Times New Roman"/>
              </a:rPr>
              <a:t> </a:t>
            </a:r>
            <a:r>
              <a:rPr dirty="0">
                <a:latin typeface="Cambria" pitchFamily="18" charset="0"/>
                <a:ea typeface="Cambria" pitchFamily="18" charset="0"/>
                <a:cs typeface="Times New Roman"/>
              </a:rPr>
              <a:t>case</a:t>
            </a:r>
            <a:r>
              <a:rPr spc="-35" dirty="0">
                <a:latin typeface="Cambria" pitchFamily="18" charset="0"/>
                <a:ea typeface="Cambria" pitchFamily="18" charset="0"/>
                <a:cs typeface="Times New Roman"/>
              </a:rPr>
              <a:t> </a:t>
            </a:r>
            <a:r>
              <a:rPr spc="25" dirty="0">
                <a:latin typeface="Cambria" pitchFamily="18" charset="0"/>
                <a:ea typeface="Cambria" pitchFamily="18" charset="0"/>
                <a:cs typeface="Times New Roman"/>
              </a:rPr>
              <a:t>of</a:t>
            </a:r>
            <a:r>
              <a:rPr spc="-35" dirty="0">
                <a:latin typeface="Cambria" pitchFamily="18" charset="0"/>
                <a:ea typeface="Cambria" pitchFamily="18" charset="0"/>
                <a:cs typeface="Times New Roman"/>
              </a:rPr>
              <a:t> </a:t>
            </a:r>
            <a:r>
              <a:rPr dirty="0">
                <a:latin typeface="Cambria" pitchFamily="18" charset="0"/>
                <a:ea typeface="Cambria" pitchFamily="18" charset="0"/>
                <a:cs typeface="Times New Roman"/>
              </a:rPr>
              <a:t>cyberbullying,”</a:t>
            </a:r>
            <a:r>
              <a:rPr spc="-100" dirty="0">
                <a:latin typeface="Cambria" pitchFamily="18" charset="0"/>
                <a:ea typeface="Cambria" pitchFamily="18" charset="0"/>
                <a:cs typeface="Times New Roman"/>
              </a:rPr>
              <a:t> </a:t>
            </a:r>
            <a:r>
              <a:rPr spc="40" dirty="0" smtClean="0">
                <a:latin typeface="Cambria" pitchFamily="18" charset="0"/>
                <a:ea typeface="Cambria" pitchFamily="18" charset="0"/>
                <a:cs typeface="Times New Roman"/>
              </a:rPr>
              <a:t>20</a:t>
            </a:r>
            <a:r>
              <a:rPr lang="en-US" spc="40" dirty="0" smtClean="0">
                <a:latin typeface="Cambria" pitchFamily="18" charset="0"/>
                <a:ea typeface="Cambria" pitchFamily="18" charset="0"/>
                <a:cs typeface="Times New Roman"/>
              </a:rPr>
              <a:t>22</a:t>
            </a:r>
            <a:r>
              <a:rPr spc="40" dirty="0" smtClean="0">
                <a:latin typeface="Cambria" pitchFamily="18" charset="0"/>
                <a:ea typeface="Cambria" pitchFamily="18" charset="0"/>
                <a:cs typeface="Times New Roman"/>
              </a:rPr>
              <a:t>,</a:t>
            </a:r>
            <a:r>
              <a:rPr spc="-175" dirty="0" smtClean="0">
                <a:latin typeface="Cambria" pitchFamily="18" charset="0"/>
                <a:ea typeface="Cambria" pitchFamily="18" charset="0"/>
                <a:cs typeface="Times New Roman"/>
              </a:rPr>
              <a:t> </a:t>
            </a:r>
            <a:r>
              <a:rPr spc="15" dirty="0">
                <a:latin typeface="Cambria" pitchFamily="18" charset="0"/>
                <a:ea typeface="Cambria" pitchFamily="18" charset="0"/>
                <a:cs typeface="Times New Roman"/>
              </a:rPr>
              <a:t>doi:</a:t>
            </a:r>
            <a:r>
              <a:rPr spc="-75" dirty="0">
                <a:latin typeface="Cambria" pitchFamily="18" charset="0"/>
                <a:ea typeface="Cambria" pitchFamily="18" charset="0"/>
                <a:cs typeface="Times New Roman"/>
              </a:rPr>
              <a:t> </a:t>
            </a:r>
            <a:r>
              <a:rPr dirty="0">
                <a:latin typeface="Cambria" pitchFamily="18" charset="0"/>
                <a:ea typeface="Cambria" pitchFamily="18" charset="0"/>
                <a:cs typeface="Times New Roman"/>
              </a:rPr>
              <a:t>10.1007/978-3-319-01854-6_43.</a:t>
            </a:r>
          </a:p>
          <a:p>
            <a:pPr marL="355600" marR="5080" indent="-343535" algn="just">
              <a:lnSpc>
                <a:spcPct val="100000"/>
              </a:lnSpc>
              <a:spcBef>
                <a:spcPts val="990"/>
              </a:spcBef>
              <a:buFont typeface="Wingdings" pitchFamily="2" charset="2"/>
              <a:buChar char="q"/>
            </a:pPr>
            <a:r>
              <a:rPr spc="5" dirty="0" smtClean="0">
                <a:latin typeface="Cambria" pitchFamily="18" charset="0"/>
                <a:ea typeface="Cambria" pitchFamily="18" charset="0"/>
                <a:cs typeface="Times New Roman"/>
              </a:rPr>
              <a:t>[</a:t>
            </a:r>
            <a:r>
              <a:rPr spc="5" dirty="0">
                <a:latin typeface="Cambria" pitchFamily="18" charset="0"/>
                <a:ea typeface="Cambria" pitchFamily="18" charset="0"/>
                <a:cs typeface="Times New Roman"/>
              </a:rPr>
              <a:t>2]A.</a:t>
            </a:r>
            <a:r>
              <a:rPr spc="10"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Mangaonkar,</a:t>
            </a:r>
            <a:r>
              <a:rPr spc="-5"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A.</a:t>
            </a:r>
            <a:r>
              <a:rPr spc="-5" dirty="0">
                <a:latin typeface="Cambria" pitchFamily="18" charset="0"/>
                <a:ea typeface="Cambria" pitchFamily="18" charset="0"/>
                <a:cs typeface="Times New Roman"/>
              </a:rPr>
              <a:t> Hayrapetian,</a:t>
            </a:r>
            <a:r>
              <a:rPr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and</a:t>
            </a:r>
            <a:r>
              <a:rPr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R.</a:t>
            </a:r>
            <a:r>
              <a:rPr spc="15" dirty="0">
                <a:latin typeface="Cambria" pitchFamily="18" charset="0"/>
                <a:ea typeface="Cambria" pitchFamily="18" charset="0"/>
                <a:cs typeface="Times New Roman"/>
              </a:rPr>
              <a:t> </a:t>
            </a:r>
            <a:r>
              <a:rPr dirty="0">
                <a:latin typeface="Cambria" pitchFamily="18" charset="0"/>
                <a:ea typeface="Cambria" pitchFamily="18" charset="0"/>
                <a:cs typeface="Times New Roman"/>
              </a:rPr>
              <a:t>Raje,</a:t>
            </a:r>
            <a:r>
              <a:rPr spc="505"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“Collaborative</a:t>
            </a:r>
            <a:r>
              <a:rPr spc="484"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detection</a:t>
            </a:r>
            <a:r>
              <a:rPr spc="495" dirty="0">
                <a:latin typeface="Cambria" pitchFamily="18" charset="0"/>
                <a:ea typeface="Cambria" pitchFamily="18" charset="0"/>
                <a:cs typeface="Times New Roman"/>
              </a:rPr>
              <a:t> </a:t>
            </a:r>
            <a:r>
              <a:rPr spc="45" dirty="0">
                <a:latin typeface="Cambria" pitchFamily="18" charset="0"/>
                <a:ea typeface="Cambria" pitchFamily="18" charset="0"/>
                <a:cs typeface="Times New Roman"/>
              </a:rPr>
              <a:t>of </a:t>
            </a:r>
            <a:r>
              <a:rPr spc="50"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cyberbullying</a:t>
            </a:r>
            <a:r>
              <a:rPr spc="-225" dirty="0">
                <a:latin typeface="Cambria" pitchFamily="18" charset="0"/>
                <a:ea typeface="Cambria" pitchFamily="18" charset="0"/>
                <a:cs typeface="Times New Roman"/>
              </a:rPr>
              <a:t> </a:t>
            </a:r>
            <a:r>
              <a:rPr dirty="0">
                <a:latin typeface="Cambria" pitchFamily="18" charset="0"/>
                <a:ea typeface="Cambria" pitchFamily="18" charset="0"/>
                <a:cs typeface="Times New Roman"/>
              </a:rPr>
              <a:t>behavior</a:t>
            </a:r>
            <a:r>
              <a:rPr spc="-40"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in </a:t>
            </a:r>
            <a:r>
              <a:rPr spc="-20" dirty="0">
                <a:latin typeface="Cambria" pitchFamily="18" charset="0"/>
                <a:ea typeface="Cambria" pitchFamily="18" charset="0"/>
                <a:cs typeface="Times New Roman"/>
              </a:rPr>
              <a:t>Twitter</a:t>
            </a:r>
            <a:r>
              <a:rPr spc="-40" dirty="0">
                <a:latin typeface="Cambria" pitchFamily="18" charset="0"/>
                <a:ea typeface="Cambria" pitchFamily="18" charset="0"/>
                <a:cs typeface="Times New Roman"/>
              </a:rPr>
              <a:t> </a:t>
            </a:r>
            <a:r>
              <a:rPr spc="20" dirty="0">
                <a:latin typeface="Cambria" pitchFamily="18" charset="0"/>
                <a:ea typeface="Cambria" pitchFamily="18" charset="0"/>
                <a:cs typeface="Times New Roman"/>
              </a:rPr>
              <a:t>data,”</a:t>
            </a:r>
            <a:r>
              <a:rPr spc="-114" dirty="0">
                <a:latin typeface="Cambria" pitchFamily="18" charset="0"/>
                <a:ea typeface="Cambria" pitchFamily="18" charset="0"/>
                <a:cs typeface="Times New Roman"/>
              </a:rPr>
              <a:t> </a:t>
            </a:r>
            <a:r>
              <a:rPr spc="40" dirty="0" smtClean="0">
                <a:latin typeface="Cambria" pitchFamily="18" charset="0"/>
                <a:ea typeface="Cambria" pitchFamily="18" charset="0"/>
                <a:cs typeface="Times New Roman"/>
              </a:rPr>
              <a:t>20</a:t>
            </a:r>
            <a:r>
              <a:rPr lang="en-US" spc="40" dirty="0" smtClean="0">
                <a:latin typeface="Cambria" pitchFamily="18" charset="0"/>
                <a:ea typeface="Cambria" pitchFamily="18" charset="0"/>
                <a:cs typeface="Times New Roman"/>
              </a:rPr>
              <a:t>19</a:t>
            </a:r>
            <a:r>
              <a:rPr spc="40" dirty="0" smtClean="0">
                <a:latin typeface="Cambria" pitchFamily="18" charset="0"/>
                <a:ea typeface="Cambria" pitchFamily="18" charset="0"/>
                <a:cs typeface="Times New Roman"/>
              </a:rPr>
              <a:t>,</a:t>
            </a:r>
            <a:r>
              <a:rPr spc="-180" dirty="0" smtClean="0">
                <a:latin typeface="Cambria" pitchFamily="18" charset="0"/>
                <a:ea typeface="Cambria" pitchFamily="18" charset="0"/>
                <a:cs typeface="Times New Roman"/>
              </a:rPr>
              <a:t> </a:t>
            </a:r>
            <a:r>
              <a:rPr spc="15" dirty="0">
                <a:latin typeface="Cambria" pitchFamily="18" charset="0"/>
                <a:ea typeface="Cambria" pitchFamily="18" charset="0"/>
                <a:cs typeface="Times New Roman"/>
              </a:rPr>
              <a:t>doi:</a:t>
            </a:r>
            <a:r>
              <a:rPr spc="-160"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10.1109/EIT.2015.7293405.</a:t>
            </a:r>
            <a:endParaRPr dirty="0">
              <a:latin typeface="Cambria" pitchFamily="18" charset="0"/>
              <a:ea typeface="Cambria" pitchFamily="18" charset="0"/>
              <a:cs typeface="Times New Roman"/>
            </a:endParaRPr>
          </a:p>
          <a:p>
            <a:pPr marL="355600" marR="13970" indent="-343535" algn="just">
              <a:lnSpc>
                <a:spcPct val="100000"/>
              </a:lnSpc>
              <a:spcBef>
                <a:spcPts val="980"/>
              </a:spcBef>
              <a:buFont typeface="Wingdings" pitchFamily="2" charset="2"/>
              <a:buChar char="q"/>
            </a:pPr>
            <a:r>
              <a:rPr spc="20" dirty="0" smtClean="0">
                <a:latin typeface="Cambria" pitchFamily="18" charset="0"/>
                <a:ea typeface="Cambria" pitchFamily="18" charset="0"/>
                <a:cs typeface="Times New Roman"/>
              </a:rPr>
              <a:t>[</a:t>
            </a:r>
            <a:r>
              <a:rPr spc="20" dirty="0">
                <a:latin typeface="Cambria" pitchFamily="18" charset="0"/>
                <a:ea typeface="Cambria" pitchFamily="18" charset="0"/>
                <a:cs typeface="Times New Roman"/>
              </a:rPr>
              <a:t>3] </a:t>
            </a:r>
            <a:r>
              <a:rPr spc="10" dirty="0">
                <a:latin typeface="Cambria" pitchFamily="18" charset="0"/>
                <a:ea typeface="Cambria" pitchFamily="18" charset="0"/>
                <a:cs typeface="Times New Roman"/>
              </a:rPr>
              <a:t>R. </a:t>
            </a:r>
            <a:r>
              <a:rPr spc="-15" dirty="0">
                <a:latin typeface="Cambria" pitchFamily="18" charset="0"/>
                <a:ea typeface="Cambria" pitchFamily="18" charset="0"/>
                <a:cs typeface="Times New Roman"/>
              </a:rPr>
              <a:t>Zhao, </a:t>
            </a:r>
            <a:r>
              <a:rPr spc="-10" dirty="0">
                <a:latin typeface="Cambria" pitchFamily="18" charset="0"/>
                <a:ea typeface="Cambria" pitchFamily="18" charset="0"/>
                <a:cs typeface="Times New Roman"/>
              </a:rPr>
              <a:t>A. Zhou, </a:t>
            </a:r>
            <a:r>
              <a:rPr spc="-5" dirty="0">
                <a:latin typeface="Cambria" pitchFamily="18" charset="0"/>
                <a:ea typeface="Cambria" pitchFamily="18" charset="0"/>
                <a:cs typeface="Times New Roman"/>
              </a:rPr>
              <a:t>and </a:t>
            </a:r>
            <a:r>
              <a:rPr spc="-10" dirty="0">
                <a:latin typeface="Cambria" pitchFamily="18" charset="0"/>
                <a:ea typeface="Cambria" pitchFamily="18" charset="0"/>
                <a:cs typeface="Times New Roman"/>
              </a:rPr>
              <a:t>K. </a:t>
            </a:r>
            <a:r>
              <a:rPr dirty="0">
                <a:latin typeface="Cambria" pitchFamily="18" charset="0"/>
                <a:ea typeface="Cambria" pitchFamily="18" charset="0"/>
                <a:cs typeface="Times New Roman"/>
              </a:rPr>
              <a:t>Mao, </a:t>
            </a:r>
            <a:r>
              <a:rPr spc="-5" dirty="0">
                <a:latin typeface="Cambria" pitchFamily="18" charset="0"/>
                <a:ea typeface="Cambria" pitchFamily="18" charset="0"/>
                <a:cs typeface="Times New Roman"/>
              </a:rPr>
              <a:t>“Automatic </a:t>
            </a:r>
            <a:r>
              <a:rPr spc="5" dirty="0">
                <a:latin typeface="Cambria" pitchFamily="18" charset="0"/>
                <a:ea typeface="Cambria" pitchFamily="18" charset="0"/>
                <a:cs typeface="Times New Roman"/>
              </a:rPr>
              <a:t>detection </a:t>
            </a:r>
            <a:r>
              <a:rPr spc="25" dirty="0">
                <a:latin typeface="Cambria" pitchFamily="18" charset="0"/>
                <a:ea typeface="Cambria" pitchFamily="18" charset="0"/>
                <a:cs typeface="Times New Roman"/>
              </a:rPr>
              <a:t>of </a:t>
            </a:r>
            <a:r>
              <a:rPr dirty="0">
                <a:latin typeface="Cambria" pitchFamily="18" charset="0"/>
                <a:ea typeface="Cambria" pitchFamily="18" charset="0"/>
                <a:cs typeface="Times New Roman"/>
              </a:rPr>
              <a:t>cyberbullying </a:t>
            </a:r>
            <a:r>
              <a:rPr spc="-10" dirty="0">
                <a:latin typeface="Cambria" pitchFamily="18" charset="0"/>
                <a:ea typeface="Cambria" pitchFamily="18" charset="0"/>
                <a:cs typeface="Times New Roman"/>
              </a:rPr>
              <a:t>on social </a:t>
            </a:r>
            <a:r>
              <a:rPr spc="-5"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networks</a:t>
            </a:r>
            <a:r>
              <a:rPr spc="-155"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based</a:t>
            </a:r>
            <a:r>
              <a:rPr spc="-10" dirty="0">
                <a:latin typeface="Cambria" pitchFamily="18" charset="0"/>
                <a:ea typeface="Cambria" pitchFamily="18" charset="0"/>
                <a:cs typeface="Times New Roman"/>
              </a:rPr>
              <a:t> </a:t>
            </a:r>
            <a:r>
              <a:rPr spc="30" dirty="0">
                <a:latin typeface="Cambria" pitchFamily="18" charset="0"/>
                <a:ea typeface="Cambria" pitchFamily="18" charset="0"/>
                <a:cs typeface="Times New Roman"/>
              </a:rPr>
              <a:t>on</a:t>
            </a:r>
            <a:r>
              <a:rPr spc="-90" dirty="0">
                <a:latin typeface="Cambria" pitchFamily="18" charset="0"/>
                <a:ea typeface="Cambria" pitchFamily="18" charset="0"/>
                <a:cs typeface="Times New Roman"/>
              </a:rPr>
              <a:t> </a:t>
            </a:r>
            <a:r>
              <a:rPr spc="20" dirty="0">
                <a:latin typeface="Cambria" pitchFamily="18" charset="0"/>
                <a:ea typeface="Cambria" pitchFamily="18" charset="0"/>
                <a:cs typeface="Times New Roman"/>
              </a:rPr>
              <a:t>bullying</a:t>
            </a:r>
            <a:r>
              <a:rPr spc="-235"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features,”</a:t>
            </a:r>
            <a:r>
              <a:rPr spc="-55" dirty="0">
                <a:latin typeface="Cambria" pitchFamily="18" charset="0"/>
                <a:ea typeface="Cambria" pitchFamily="18" charset="0"/>
                <a:cs typeface="Times New Roman"/>
              </a:rPr>
              <a:t> </a:t>
            </a:r>
            <a:r>
              <a:rPr spc="40" dirty="0" smtClean="0">
                <a:latin typeface="Cambria" pitchFamily="18" charset="0"/>
                <a:ea typeface="Cambria" pitchFamily="18" charset="0"/>
                <a:cs typeface="Times New Roman"/>
              </a:rPr>
              <a:t>20</a:t>
            </a:r>
            <a:r>
              <a:rPr lang="en-US" spc="40" dirty="0" smtClean="0">
                <a:latin typeface="Cambria" pitchFamily="18" charset="0"/>
                <a:ea typeface="Cambria" pitchFamily="18" charset="0"/>
                <a:cs typeface="Times New Roman"/>
              </a:rPr>
              <a:t>20</a:t>
            </a:r>
            <a:r>
              <a:rPr spc="-180" dirty="0" smtClean="0">
                <a:latin typeface="Cambria" pitchFamily="18" charset="0"/>
                <a:ea typeface="Cambria" pitchFamily="18" charset="0"/>
                <a:cs typeface="Times New Roman"/>
              </a:rPr>
              <a:t> </a:t>
            </a:r>
            <a:r>
              <a:rPr spc="15" dirty="0">
                <a:latin typeface="Cambria" pitchFamily="18" charset="0"/>
                <a:ea typeface="Cambria" pitchFamily="18" charset="0"/>
                <a:cs typeface="Times New Roman"/>
              </a:rPr>
              <a:t>doi:</a:t>
            </a:r>
            <a:r>
              <a:rPr spc="-165"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10.1145/2833312.2849567.</a:t>
            </a:r>
            <a:endParaRPr dirty="0">
              <a:latin typeface="Cambria" pitchFamily="18" charset="0"/>
              <a:ea typeface="Cambria" pitchFamily="18" charset="0"/>
              <a:cs typeface="Times New Roman"/>
            </a:endParaRPr>
          </a:p>
          <a:p>
            <a:pPr marL="355600" indent="-342900" algn="just">
              <a:lnSpc>
                <a:spcPct val="100000"/>
              </a:lnSpc>
              <a:spcBef>
                <a:spcPts val="1060"/>
              </a:spcBef>
              <a:buFont typeface="Wingdings" pitchFamily="2" charset="2"/>
              <a:buChar char="q"/>
            </a:pPr>
            <a:r>
              <a:rPr spc="20" dirty="0" smtClean="0">
                <a:latin typeface="Cambria" pitchFamily="18" charset="0"/>
                <a:ea typeface="Cambria" pitchFamily="18" charset="0"/>
                <a:cs typeface="Times New Roman"/>
              </a:rPr>
              <a:t>[</a:t>
            </a:r>
            <a:r>
              <a:rPr spc="20" dirty="0">
                <a:latin typeface="Cambria" pitchFamily="18" charset="0"/>
                <a:ea typeface="Cambria" pitchFamily="18" charset="0"/>
                <a:cs typeface="Times New Roman"/>
              </a:rPr>
              <a:t>4]</a:t>
            </a:r>
            <a:r>
              <a:rPr spc="330" dirty="0">
                <a:latin typeface="Cambria" pitchFamily="18" charset="0"/>
                <a:ea typeface="Cambria" pitchFamily="18" charset="0"/>
                <a:cs typeface="Times New Roman"/>
              </a:rPr>
              <a:t> </a:t>
            </a:r>
            <a:r>
              <a:rPr spc="-120" dirty="0">
                <a:latin typeface="Cambria" pitchFamily="18" charset="0"/>
                <a:ea typeface="Cambria" pitchFamily="18" charset="0"/>
                <a:cs typeface="Times New Roman"/>
              </a:rPr>
              <a:t>V.</a:t>
            </a:r>
            <a:r>
              <a:rPr spc="350" dirty="0">
                <a:latin typeface="Cambria" pitchFamily="18" charset="0"/>
                <a:ea typeface="Cambria" pitchFamily="18" charset="0"/>
                <a:cs typeface="Times New Roman"/>
              </a:rPr>
              <a:t> </a:t>
            </a:r>
            <a:r>
              <a:rPr dirty="0">
                <a:latin typeface="Cambria" pitchFamily="18" charset="0"/>
                <a:ea typeface="Cambria" pitchFamily="18" charset="0"/>
                <a:cs typeface="Times New Roman"/>
              </a:rPr>
              <a:t>Banerjee,</a:t>
            </a:r>
            <a:r>
              <a:rPr spc="350" dirty="0">
                <a:latin typeface="Cambria" pitchFamily="18" charset="0"/>
                <a:ea typeface="Cambria" pitchFamily="18" charset="0"/>
                <a:cs typeface="Times New Roman"/>
              </a:rPr>
              <a:t> </a:t>
            </a:r>
            <a:r>
              <a:rPr spc="-15" dirty="0">
                <a:latin typeface="Cambria" pitchFamily="18" charset="0"/>
                <a:ea typeface="Cambria" pitchFamily="18" charset="0"/>
                <a:cs typeface="Times New Roman"/>
              </a:rPr>
              <a:t>J.</a:t>
            </a:r>
            <a:r>
              <a:rPr spc="430" dirty="0">
                <a:latin typeface="Cambria" pitchFamily="18" charset="0"/>
                <a:ea typeface="Cambria" pitchFamily="18" charset="0"/>
                <a:cs typeface="Times New Roman"/>
              </a:rPr>
              <a:t> </a:t>
            </a:r>
            <a:r>
              <a:rPr spc="-25" dirty="0">
                <a:latin typeface="Cambria" pitchFamily="18" charset="0"/>
                <a:ea typeface="Cambria" pitchFamily="18" charset="0"/>
                <a:cs typeface="Times New Roman"/>
              </a:rPr>
              <a:t>Telavane,</a:t>
            </a:r>
            <a:r>
              <a:rPr spc="345" dirty="0">
                <a:latin typeface="Cambria" pitchFamily="18" charset="0"/>
                <a:ea typeface="Cambria" pitchFamily="18" charset="0"/>
                <a:cs typeface="Times New Roman"/>
              </a:rPr>
              <a:t> </a:t>
            </a:r>
            <a:r>
              <a:rPr spc="-105" dirty="0">
                <a:latin typeface="Cambria" pitchFamily="18" charset="0"/>
                <a:ea typeface="Cambria" pitchFamily="18" charset="0"/>
                <a:cs typeface="Times New Roman"/>
              </a:rPr>
              <a:t>P.</a:t>
            </a:r>
            <a:r>
              <a:rPr spc="430"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Gaikwad,</a:t>
            </a:r>
            <a:r>
              <a:rPr spc="355"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and</a:t>
            </a:r>
            <a:r>
              <a:rPr spc="375" dirty="0">
                <a:latin typeface="Cambria" pitchFamily="18" charset="0"/>
                <a:ea typeface="Cambria" pitchFamily="18" charset="0"/>
                <a:cs typeface="Times New Roman"/>
              </a:rPr>
              <a:t> </a:t>
            </a:r>
            <a:r>
              <a:rPr spc="-145" dirty="0">
                <a:latin typeface="Cambria" pitchFamily="18" charset="0"/>
                <a:ea typeface="Cambria" pitchFamily="18" charset="0"/>
                <a:cs typeface="Times New Roman"/>
              </a:rPr>
              <a:t>P.</a:t>
            </a:r>
            <a:r>
              <a:rPr spc="425" dirty="0">
                <a:latin typeface="Cambria" pitchFamily="18" charset="0"/>
                <a:ea typeface="Cambria" pitchFamily="18" charset="0"/>
                <a:cs typeface="Times New Roman"/>
              </a:rPr>
              <a:t> </a:t>
            </a:r>
            <a:r>
              <a:rPr spc="-40" dirty="0">
                <a:latin typeface="Cambria" pitchFamily="18" charset="0"/>
                <a:ea typeface="Cambria" pitchFamily="18" charset="0"/>
                <a:cs typeface="Times New Roman"/>
              </a:rPr>
              <a:t>Vartak,</a:t>
            </a:r>
            <a:r>
              <a:rPr spc="345"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“Detection</a:t>
            </a:r>
            <a:r>
              <a:rPr spc="360" dirty="0">
                <a:latin typeface="Cambria" pitchFamily="18" charset="0"/>
                <a:ea typeface="Cambria" pitchFamily="18" charset="0"/>
                <a:cs typeface="Times New Roman"/>
              </a:rPr>
              <a:t> </a:t>
            </a:r>
            <a:r>
              <a:rPr spc="25" dirty="0">
                <a:latin typeface="Cambria" pitchFamily="18" charset="0"/>
                <a:ea typeface="Cambria" pitchFamily="18" charset="0"/>
                <a:cs typeface="Times New Roman"/>
              </a:rPr>
              <a:t>of</a:t>
            </a:r>
            <a:r>
              <a:rPr spc="335"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Cyberbullying</a:t>
            </a:r>
            <a:endParaRPr dirty="0">
              <a:latin typeface="Cambria" pitchFamily="18" charset="0"/>
              <a:ea typeface="Cambria" pitchFamily="18" charset="0"/>
              <a:cs typeface="Times New Roman"/>
            </a:endParaRPr>
          </a:p>
          <a:p>
            <a:pPr marL="812800" indent="-457200" algn="just">
              <a:lnSpc>
                <a:spcPct val="100000"/>
              </a:lnSpc>
              <a:buFont typeface="Wingdings" pitchFamily="2" charset="2"/>
              <a:buChar char="q"/>
            </a:pPr>
            <a:r>
              <a:rPr spc="-10" dirty="0">
                <a:latin typeface="Cambria" pitchFamily="18" charset="0"/>
                <a:ea typeface="Cambria" pitchFamily="18" charset="0"/>
                <a:cs typeface="Times New Roman"/>
              </a:rPr>
              <a:t>Using</a:t>
            </a:r>
            <a:r>
              <a:rPr spc="-5"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Deep</a:t>
            </a:r>
            <a:r>
              <a:rPr spc="-5"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Neural</a:t>
            </a:r>
            <a:r>
              <a:rPr spc="-85" dirty="0">
                <a:latin typeface="Cambria" pitchFamily="18" charset="0"/>
                <a:ea typeface="Cambria" pitchFamily="18" charset="0"/>
                <a:cs typeface="Times New Roman"/>
              </a:rPr>
              <a:t> </a:t>
            </a:r>
            <a:r>
              <a:rPr spc="5" dirty="0">
                <a:latin typeface="Cambria" pitchFamily="18" charset="0"/>
                <a:ea typeface="Cambria" pitchFamily="18" charset="0"/>
                <a:cs typeface="Times New Roman"/>
              </a:rPr>
              <a:t>Network,”</a:t>
            </a:r>
            <a:r>
              <a:rPr spc="-50" dirty="0">
                <a:latin typeface="Cambria" pitchFamily="18" charset="0"/>
                <a:ea typeface="Cambria" pitchFamily="18" charset="0"/>
                <a:cs typeface="Times New Roman"/>
              </a:rPr>
              <a:t> </a:t>
            </a:r>
            <a:r>
              <a:rPr spc="40" dirty="0">
                <a:latin typeface="Cambria" pitchFamily="18" charset="0"/>
                <a:ea typeface="Cambria" pitchFamily="18" charset="0"/>
                <a:cs typeface="Times New Roman"/>
              </a:rPr>
              <a:t>2019,</a:t>
            </a:r>
            <a:r>
              <a:rPr spc="-175" dirty="0">
                <a:latin typeface="Cambria" pitchFamily="18" charset="0"/>
                <a:ea typeface="Cambria" pitchFamily="18" charset="0"/>
                <a:cs typeface="Times New Roman"/>
              </a:rPr>
              <a:t> </a:t>
            </a:r>
            <a:r>
              <a:rPr spc="15" dirty="0">
                <a:latin typeface="Cambria" pitchFamily="18" charset="0"/>
                <a:ea typeface="Cambria" pitchFamily="18" charset="0"/>
                <a:cs typeface="Times New Roman"/>
              </a:rPr>
              <a:t>doi:</a:t>
            </a:r>
            <a:r>
              <a:rPr spc="-80" dirty="0">
                <a:latin typeface="Cambria" pitchFamily="18" charset="0"/>
                <a:ea typeface="Cambria" pitchFamily="18" charset="0"/>
                <a:cs typeface="Times New Roman"/>
              </a:rPr>
              <a:t> </a:t>
            </a:r>
            <a:r>
              <a:rPr dirty="0">
                <a:latin typeface="Cambria" pitchFamily="18" charset="0"/>
                <a:ea typeface="Cambria" pitchFamily="18" charset="0"/>
                <a:cs typeface="Times New Roman"/>
              </a:rPr>
              <a:t>10.1109/ICACCS.2019.8728378.</a:t>
            </a:r>
          </a:p>
          <a:p>
            <a:pPr marL="355600" marR="14604" indent="-343535" algn="just">
              <a:lnSpc>
                <a:spcPct val="100000"/>
              </a:lnSpc>
              <a:spcBef>
                <a:spcPts val="980"/>
              </a:spcBef>
              <a:buFont typeface="Wingdings" pitchFamily="2" charset="2"/>
              <a:buChar char="q"/>
            </a:pPr>
            <a:r>
              <a:rPr spc="20" dirty="0" smtClean="0">
                <a:latin typeface="Cambria" pitchFamily="18" charset="0"/>
                <a:ea typeface="Cambria" pitchFamily="18" charset="0"/>
                <a:cs typeface="Times New Roman"/>
              </a:rPr>
              <a:t>[</a:t>
            </a:r>
            <a:r>
              <a:rPr spc="20" dirty="0">
                <a:latin typeface="Cambria" pitchFamily="18" charset="0"/>
                <a:ea typeface="Cambria" pitchFamily="18" charset="0"/>
                <a:cs typeface="Times New Roman"/>
              </a:rPr>
              <a:t>5] </a:t>
            </a:r>
            <a:r>
              <a:rPr spc="-10" dirty="0">
                <a:latin typeface="Cambria" pitchFamily="18" charset="0"/>
                <a:ea typeface="Cambria" pitchFamily="18" charset="0"/>
                <a:cs typeface="Times New Roman"/>
              </a:rPr>
              <a:t>K. </a:t>
            </a:r>
            <a:r>
              <a:rPr dirty="0">
                <a:latin typeface="Cambria" pitchFamily="18" charset="0"/>
                <a:ea typeface="Cambria" pitchFamily="18" charset="0"/>
                <a:cs typeface="Times New Roman"/>
              </a:rPr>
              <a:t>Reynolds, </a:t>
            </a:r>
            <a:r>
              <a:rPr spc="-10" dirty="0">
                <a:latin typeface="Cambria" pitchFamily="18" charset="0"/>
                <a:ea typeface="Cambria" pitchFamily="18" charset="0"/>
                <a:cs typeface="Times New Roman"/>
              </a:rPr>
              <a:t>A. Kontostathis, </a:t>
            </a:r>
            <a:r>
              <a:rPr spc="-30" dirty="0">
                <a:latin typeface="Cambria" pitchFamily="18" charset="0"/>
                <a:ea typeface="Cambria" pitchFamily="18" charset="0"/>
                <a:cs typeface="Times New Roman"/>
              </a:rPr>
              <a:t>and </a:t>
            </a:r>
            <a:r>
              <a:rPr spc="-10" dirty="0">
                <a:latin typeface="Cambria" pitchFamily="18" charset="0"/>
                <a:ea typeface="Cambria" pitchFamily="18" charset="0"/>
                <a:cs typeface="Times New Roman"/>
              </a:rPr>
              <a:t>L. </a:t>
            </a:r>
            <a:r>
              <a:rPr spc="5" dirty="0">
                <a:latin typeface="Cambria" pitchFamily="18" charset="0"/>
                <a:ea typeface="Cambria" pitchFamily="18" charset="0"/>
                <a:cs typeface="Times New Roman"/>
              </a:rPr>
              <a:t>Edwards, </a:t>
            </a:r>
            <a:r>
              <a:rPr spc="-5" dirty="0">
                <a:latin typeface="Cambria" pitchFamily="18" charset="0"/>
                <a:ea typeface="Cambria" pitchFamily="18" charset="0"/>
                <a:cs typeface="Times New Roman"/>
              </a:rPr>
              <a:t>“Using </a:t>
            </a:r>
            <a:r>
              <a:rPr dirty="0">
                <a:latin typeface="Cambria" pitchFamily="18" charset="0"/>
                <a:ea typeface="Cambria" pitchFamily="18" charset="0"/>
                <a:cs typeface="Times New Roman"/>
              </a:rPr>
              <a:t>machine </a:t>
            </a:r>
            <a:r>
              <a:rPr spc="-5" dirty="0">
                <a:latin typeface="Cambria" pitchFamily="18" charset="0"/>
                <a:ea typeface="Cambria" pitchFamily="18" charset="0"/>
                <a:cs typeface="Times New Roman"/>
              </a:rPr>
              <a:t>learning </a:t>
            </a:r>
            <a:r>
              <a:rPr spc="25" dirty="0">
                <a:latin typeface="Cambria" pitchFamily="18" charset="0"/>
                <a:ea typeface="Cambria" pitchFamily="18" charset="0"/>
                <a:cs typeface="Times New Roman"/>
              </a:rPr>
              <a:t>to </a:t>
            </a:r>
            <a:r>
              <a:rPr spc="-5" dirty="0">
                <a:latin typeface="Cambria" pitchFamily="18" charset="0"/>
                <a:ea typeface="Cambria" pitchFamily="18" charset="0"/>
                <a:cs typeface="Times New Roman"/>
              </a:rPr>
              <a:t>detect </a:t>
            </a:r>
            <a:r>
              <a:rPr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c</a:t>
            </a:r>
            <a:r>
              <a:rPr spc="-30" dirty="0">
                <a:latin typeface="Cambria" pitchFamily="18" charset="0"/>
                <a:ea typeface="Cambria" pitchFamily="18" charset="0"/>
                <a:cs typeface="Times New Roman"/>
              </a:rPr>
              <a:t>y</a:t>
            </a:r>
            <a:r>
              <a:rPr spc="40" dirty="0">
                <a:latin typeface="Cambria" pitchFamily="18" charset="0"/>
                <a:ea typeface="Cambria" pitchFamily="18" charset="0"/>
                <a:cs typeface="Times New Roman"/>
              </a:rPr>
              <a:t>b</a:t>
            </a:r>
            <a:r>
              <a:rPr spc="10" dirty="0">
                <a:latin typeface="Cambria" pitchFamily="18" charset="0"/>
                <a:ea typeface="Cambria" pitchFamily="18" charset="0"/>
                <a:cs typeface="Times New Roman"/>
              </a:rPr>
              <a:t>er</a:t>
            </a:r>
            <a:r>
              <a:rPr spc="40" dirty="0">
                <a:latin typeface="Cambria" pitchFamily="18" charset="0"/>
                <a:ea typeface="Cambria" pitchFamily="18" charset="0"/>
                <a:cs typeface="Times New Roman"/>
              </a:rPr>
              <a:t>bul</a:t>
            </a:r>
            <a:r>
              <a:rPr spc="-35" dirty="0">
                <a:latin typeface="Cambria" pitchFamily="18" charset="0"/>
                <a:ea typeface="Cambria" pitchFamily="18" charset="0"/>
                <a:cs typeface="Times New Roman"/>
              </a:rPr>
              <a:t>lyi</a:t>
            </a:r>
            <a:r>
              <a:rPr spc="40" dirty="0">
                <a:latin typeface="Cambria" pitchFamily="18" charset="0"/>
                <a:ea typeface="Cambria" pitchFamily="18" charset="0"/>
                <a:cs typeface="Times New Roman"/>
              </a:rPr>
              <a:t>n</a:t>
            </a:r>
            <a:r>
              <a:rPr spc="-105" dirty="0">
                <a:latin typeface="Cambria" pitchFamily="18" charset="0"/>
                <a:ea typeface="Cambria" pitchFamily="18" charset="0"/>
                <a:cs typeface="Times New Roman"/>
              </a:rPr>
              <a:t>g</a:t>
            </a:r>
            <a:r>
              <a:rPr spc="20" dirty="0">
                <a:latin typeface="Cambria" pitchFamily="18" charset="0"/>
                <a:ea typeface="Cambria" pitchFamily="18" charset="0"/>
                <a:cs typeface="Times New Roman"/>
              </a:rPr>
              <a:t>,</a:t>
            </a:r>
            <a:r>
              <a:rPr spc="10" dirty="0">
                <a:latin typeface="Cambria" pitchFamily="18" charset="0"/>
                <a:ea typeface="Cambria" pitchFamily="18" charset="0"/>
                <a:cs typeface="Times New Roman"/>
              </a:rPr>
              <a:t>”</a:t>
            </a:r>
            <a:r>
              <a:rPr spc="-110" dirty="0">
                <a:latin typeface="Cambria" pitchFamily="18" charset="0"/>
                <a:ea typeface="Cambria" pitchFamily="18" charset="0"/>
                <a:cs typeface="Times New Roman"/>
              </a:rPr>
              <a:t> </a:t>
            </a:r>
            <a:r>
              <a:rPr spc="40" dirty="0" smtClean="0">
                <a:latin typeface="Cambria" pitchFamily="18" charset="0"/>
                <a:ea typeface="Cambria" pitchFamily="18" charset="0"/>
                <a:cs typeface="Times New Roman"/>
              </a:rPr>
              <a:t>20</a:t>
            </a:r>
            <a:r>
              <a:rPr lang="en-US" spc="-30" dirty="0" smtClean="0">
                <a:latin typeface="Cambria" pitchFamily="18" charset="0"/>
                <a:ea typeface="Cambria" pitchFamily="18" charset="0"/>
                <a:cs typeface="Times New Roman"/>
              </a:rPr>
              <a:t>18</a:t>
            </a:r>
            <a:r>
              <a:rPr spc="5" dirty="0" smtClean="0">
                <a:latin typeface="Cambria" pitchFamily="18" charset="0"/>
                <a:ea typeface="Cambria" pitchFamily="18" charset="0"/>
                <a:cs typeface="Times New Roman"/>
              </a:rPr>
              <a:t>,</a:t>
            </a:r>
            <a:r>
              <a:rPr spc="-185" dirty="0" smtClean="0">
                <a:latin typeface="Cambria" pitchFamily="18" charset="0"/>
                <a:ea typeface="Cambria" pitchFamily="18" charset="0"/>
                <a:cs typeface="Times New Roman"/>
              </a:rPr>
              <a:t> </a:t>
            </a:r>
            <a:r>
              <a:rPr spc="45" dirty="0">
                <a:latin typeface="Cambria" pitchFamily="18" charset="0"/>
                <a:ea typeface="Cambria" pitchFamily="18" charset="0"/>
                <a:cs typeface="Times New Roman"/>
              </a:rPr>
              <a:t>do</a:t>
            </a:r>
            <a:r>
              <a:rPr spc="-35" dirty="0">
                <a:latin typeface="Cambria" pitchFamily="18" charset="0"/>
                <a:ea typeface="Cambria" pitchFamily="18" charset="0"/>
                <a:cs typeface="Times New Roman"/>
              </a:rPr>
              <a:t>i</a:t>
            </a:r>
            <a:r>
              <a:rPr spc="5" dirty="0">
                <a:latin typeface="Cambria" pitchFamily="18" charset="0"/>
                <a:ea typeface="Cambria" pitchFamily="18" charset="0"/>
                <a:cs typeface="Times New Roman"/>
              </a:rPr>
              <a:t>:</a:t>
            </a:r>
            <a:r>
              <a:rPr spc="-90" dirty="0">
                <a:latin typeface="Cambria" pitchFamily="18" charset="0"/>
                <a:ea typeface="Cambria" pitchFamily="18" charset="0"/>
                <a:cs typeface="Times New Roman"/>
              </a:rPr>
              <a:t> </a:t>
            </a:r>
            <a:r>
              <a:rPr spc="45" dirty="0">
                <a:latin typeface="Cambria" pitchFamily="18" charset="0"/>
                <a:ea typeface="Cambria" pitchFamily="18" charset="0"/>
                <a:cs typeface="Times New Roman"/>
              </a:rPr>
              <a:t>10</a:t>
            </a:r>
            <a:r>
              <a:rPr spc="20" dirty="0">
                <a:latin typeface="Cambria" pitchFamily="18" charset="0"/>
                <a:ea typeface="Cambria" pitchFamily="18" charset="0"/>
                <a:cs typeface="Times New Roman"/>
              </a:rPr>
              <a:t>.</a:t>
            </a:r>
            <a:r>
              <a:rPr spc="-30" dirty="0">
                <a:latin typeface="Cambria" pitchFamily="18" charset="0"/>
                <a:ea typeface="Cambria" pitchFamily="18" charset="0"/>
                <a:cs typeface="Times New Roman"/>
              </a:rPr>
              <a:t>1</a:t>
            </a:r>
            <a:r>
              <a:rPr spc="40" dirty="0">
                <a:latin typeface="Cambria" pitchFamily="18" charset="0"/>
                <a:ea typeface="Cambria" pitchFamily="18" charset="0"/>
                <a:cs typeface="Times New Roman"/>
              </a:rPr>
              <a:t>1</a:t>
            </a:r>
            <a:r>
              <a:rPr spc="-30" dirty="0">
                <a:latin typeface="Cambria" pitchFamily="18" charset="0"/>
                <a:ea typeface="Cambria" pitchFamily="18" charset="0"/>
                <a:cs typeface="Times New Roman"/>
              </a:rPr>
              <a:t>0</a:t>
            </a:r>
            <a:r>
              <a:rPr spc="-25" dirty="0">
                <a:latin typeface="Cambria" pitchFamily="18" charset="0"/>
                <a:ea typeface="Cambria" pitchFamily="18" charset="0"/>
                <a:cs typeface="Times New Roman"/>
              </a:rPr>
              <a:t>9</a:t>
            </a:r>
            <a:r>
              <a:rPr spc="35" dirty="0">
                <a:latin typeface="Cambria" pitchFamily="18" charset="0"/>
                <a:ea typeface="Cambria" pitchFamily="18" charset="0"/>
                <a:cs typeface="Times New Roman"/>
              </a:rPr>
              <a:t>/</a:t>
            </a:r>
            <a:r>
              <a:rPr spc="-70" dirty="0">
                <a:latin typeface="Cambria" pitchFamily="18" charset="0"/>
                <a:ea typeface="Cambria" pitchFamily="18" charset="0"/>
                <a:cs typeface="Times New Roman"/>
              </a:rPr>
              <a:t>I</a:t>
            </a:r>
            <a:r>
              <a:rPr spc="20" dirty="0">
                <a:latin typeface="Cambria" pitchFamily="18" charset="0"/>
                <a:ea typeface="Cambria" pitchFamily="18" charset="0"/>
                <a:cs typeface="Times New Roman"/>
              </a:rPr>
              <a:t>CM</a:t>
            </a:r>
            <a:r>
              <a:rPr spc="-25" dirty="0">
                <a:latin typeface="Cambria" pitchFamily="18" charset="0"/>
                <a:ea typeface="Cambria" pitchFamily="18" charset="0"/>
                <a:cs typeface="Times New Roman"/>
              </a:rPr>
              <a:t>LA</a:t>
            </a:r>
            <a:r>
              <a:rPr spc="20" dirty="0">
                <a:latin typeface="Cambria" pitchFamily="18" charset="0"/>
                <a:ea typeface="Cambria" pitchFamily="18" charset="0"/>
                <a:cs typeface="Times New Roman"/>
              </a:rPr>
              <a:t>.</a:t>
            </a:r>
            <a:r>
              <a:rPr spc="45" dirty="0">
                <a:latin typeface="Cambria" pitchFamily="18" charset="0"/>
                <a:ea typeface="Cambria" pitchFamily="18" charset="0"/>
                <a:cs typeface="Times New Roman"/>
              </a:rPr>
              <a:t>2</a:t>
            </a:r>
            <a:r>
              <a:rPr spc="-30" dirty="0">
                <a:latin typeface="Cambria" pitchFamily="18" charset="0"/>
                <a:ea typeface="Cambria" pitchFamily="18" charset="0"/>
                <a:cs typeface="Times New Roman"/>
              </a:rPr>
              <a:t>0</a:t>
            </a:r>
            <a:r>
              <a:rPr spc="-105" dirty="0">
                <a:latin typeface="Cambria" pitchFamily="18" charset="0"/>
                <a:ea typeface="Cambria" pitchFamily="18" charset="0"/>
                <a:cs typeface="Times New Roman"/>
              </a:rPr>
              <a:t>1</a:t>
            </a:r>
            <a:r>
              <a:rPr spc="45" dirty="0">
                <a:latin typeface="Cambria" pitchFamily="18" charset="0"/>
                <a:ea typeface="Cambria" pitchFamily="18" charset="0"/>
                <a:cs typeface="Times New Roman"/>
              </a:rPr>
              <a:t>1</a:t>
            </a:r>
            <a:r>
              <a:rPr spc="-55" dirty="0">
                <a:latin typeface="Cambria" pitchFamily="18" charset="0"/>
                <a:ea typeface="Cambria" pitchFamily="18" charset="0"/>
                <a:cs typeface="Times New Roman"/>
              </a:rPr>
              <a:t>.</a:t>
            </a:r>
            <a:r>
              <a:rPr spc="40" dirty="0">
                <a:latin typeface="Cambria" pitchFamily="18" charset="0"/>
                <a:ea typeface="Cambria" pitchFamily="18" charset="0"/>
                <a:cs typeface="Times New Roman"/>
              </a:rPr>
              <a:t>1</a:t>
            </a:r>
            <a:r>
              <a:rPr spc="-30" dirty="0">
                <a:latin typeface="Cambria" pitchFamily="18" charset="0"/>
                <a:ea typeface="Cambria" pitchFamily="18" charset="0"/>
                <a:cs typeface="Times New Roman"/>
              </a:rPr>
              <a:t>5</a:t>
            </a:r>
            <a:r>
              <a:rPr spc="-25" dirty="0">
                <a:latin typeface="Cambria" pitchFamily="18" charset="0"/>
                <a:ea typeface="Cambria" pitchFamily="18" charset="0"/>
                <a:cs typeface="Times New Roman"/>
              </a:rPr>
              <a:t>2</a:t>
            </a:r>
            <a:r>
              <a:rPr spc="5" dirty="0">
                <a:latin typeface="Cambria" pitchFamily="18" charset="0"/>
                <a:ea typeface="Cambria" pitchFamily="18" charset="0"/>
                <a:cs typeface="Times New Roman"/>
              </a:rPr>
              <a:t>.</a:t>
            </a:r>
            <a:endParaRPr dirty="0">
              <a:latin typeface="Cambria" pitchFamily="18" charset="0"/>
              <a:ea typeface="Cambria" pitchFamily="18" charset="0"/>
              <a:cs typeface="Times New Roman"/>
            </a:endParaRPr>
          </a:p>
        </p:txBody>
      </p:sp>
      <p:pic>
        <p:nvPicPr>
          <p:cNvPr id="4" name="Picture 3" descr="download.png"/>
          <p:cNvPicPr>
            <a:picLocks noChangeAspect="1"/>
          </p:cNvPicPr>
          <p:nvPr/>
        </p:nvPicPr>
        <p:blipFill>
          <a:blip r:embed="rId2"/>
          <a:stretch>
            <a:fillRect/>
          </a:stretch>
        </p:blipFill>
        <p:spPr>
          <a:xfrm>
            <a:off x="228600" y="76200"/>
            <a:ext cx="1676400" cy="1066800"/>
          </a:xfrm>
          <a:prstGeom prst="rect">
            <a:avLst/>
          </a:prstGeom>
        </p:spPr>
      </p:pic>
      <p:pic>
        <p:nvPicPr>
          <p:cNvPr id="5" name="Picture 4" descr="download.jfif"/>
          <p:cNvPicPr>
            <a:picLocks noChangeAspect="1"/>
          </p:cNvPicPr>
          <p:nvPr/>
        </p:nvPicPr>
        <p:blipFill>
          <a:blip r:embed="rId3"/>
          <a:stretch>
            <a:fillRect/>
          </a:stretch>
        </p:blipFill>
        <p:spPr>
          <a:xfrm>
            <a:off x="10133888" y="98277"/>
            <a:ext cx="1600200" cy="104472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4648200"/>
          </a:xfrm>
        </p:spPr>
        <p:txBody>
          <a:bodyPr/>
          <a:lstStyle/>
          <a:p>
            <a:r>
              <a:rPr lang="en-US" dirty="0" smtClean="0">
                <a:latin typeface="Cambria" pitchFamily="18" charset="0"/>
                <a:ea typeface="Cambria" pitchFamily="18" charset="0"/>
              </a:rPr>
              <a:t>THANK YOU</a:t>
            </a:r>
            <a:endParaRPr lang="en-US" dirty="0">
              <a:latin typeface="Cambria" pitchFamily="18" charset="0"/>
              <a:ea typeface="Cambria" pitchFamily="18"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69547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latin typeface="Cambria" pitchFamily="18" charset="0"/>
                <a:ea typeface="Cambria" pitchFamily="18" charset="0"/>
              </a:rPr>
              <a:t>INTRODUCTI0N</a:t>
            </a:r>
            <a:endParaRPr lang="en-US" dirty="0"/>
          </a:p>
        </p:txBody>
      </p:sp>
      <p:sp>
        <p:nvSpPr>
          <p:cNvPr id="3" name="Content Placeholder 2"/>
          <p:cNvSpPr>
            <a:spLocks noGrp="1"/>
          </p:cNvSpPr>
          <p:nvPr>
            <p:ph idx="1"/>
          </p:nvPr>
        </p:nvSpPr>
        <p:spPr>
          <a:xfrm>
            <a:off x="990600" y="2209800"/>
            <a:ext cx="10591800" cy="3916368"/>
          </a:xfrm>
        </p:spPr>
        <p:txBody>
          <a:bodyPr>
            <a:normAutofit/>
          </a:bodyPr>
          <a:lstStyle/>
          <a:p>
            <a:pPr algn="just">
              <a:buFont typeface="Wingdings" pitchFamily="2" charset="2"/>
              <a:buChar char="q"/>
            </a:pPr>
            <a:r>
              <a:rPr lang="en-US" sz="2000" dirty="0">
                <a:latin typeface="Cambria" pitchFamily="18" charset="0"/>
                <a:ea typeface="Cambria" pitchFamily="18" charset="0"/>
              </a:rPr>
              <a:t>Today, cyberbullying can take many forms, including sending hateful messages on social media, sharing embarrassing photos or videos without someone's consent, posting hurtful comments on public forums or chat rooms, and even using video game chat rooms to harass other players.</a:t>
            </a:r>
          </a:p>
          <a:p>
            <a:pPr algn="just">
              <a:buFont typeface="Wingdings" pitchFamily="2" charset="2"/>
              <a:buChar char="q"/>
            </a:pPr>
            <a:r>
              <a:rPr lang="en-US" sz="2000" dirty="0">
                <a:latin typeface="Cambria" pitchFamily="18" charset="0"/>
                <a:ea typeface="Cambria" pitchFamily="18" charset="0"/>
              </a:rPr>
              <a:t>The root causes of cyberbullying are complex and multifaceted, and may include factors such as anonymity, social isolation, and a desire for power or control. It's important to recognize that cyberbullying is a serious issue that can have harmful and long-lasting effects on individuals and communities.</a:t>
            </a:r>
          </a:p>
          <a:p>
            <a:endParaRPr lang="en-US" sz="2000" dirty="0"/>
          </a:p>
        </p:txBody>
      </p:sp>
      <p:pic>
        <p:nvPicPr>
          <p:cNvPr id="4" name="Picture 3" descr="download.png"/>
          <p:cNvPicPr>
            <a:picLocks noChangeAspect="1"/>
          </p:cNvPicPr>
          <p:nvPr/>
        </p:nvPicPr>
        <p:blipFill>
          <a:blip r:embed="rId2"/>
          <a:stretch>
            <a:fillRect/>
          </a:stretch>
        </p:blipFill>
        <p:spPr>
          <a:xfrm>
            <a:off x="228600" y="76200"/>
            <a:ext cx="1676400" cy="1371600"/>
          </a:xfrm>
          <a:prstGeom prst="rect">
            <a:avLst/>
          </a:prstGeom>
        </p:spPr>
      </p:pic>
      <p:pic>
        <p:nvPicPr>
          <p:cNvPr id="5" name="Picture 4" descr="download.jfif"/>
          <p:cNvPicPr>
            <a:picLocks noChangeAspect="1"/>
          </p:cNvPicPr>
          <p:nvPr/>
        </p:nvPicPr>
        <p:blipFill>
          <a:blip r:embed="rId3"/>
          <a:stretch>
            <a:fillRect/>
          </a:stretch>
        </p:blipFill>
        <p:spPr>
          <a:xfrm>
            <a:off x="10097924" y="228600"/>
            <a:ext cx="1600200" cy="1219199"/>
          </a:xfrm>
          <a:prstGeom prst="rect">
            <a:avLst/>
          </a:prstGeom>
        </p:spPr>
      </p:pic>
    </p:spTree>
    <p:extLst>
      <p:ext uri="{BB962C8B-B14F-4D97-AF65-F5344CB8AC3E}">
        <p14:creationId xmlns:p14="http://schemas.microsoft.com/office/powerpoint/2010/main" val="2288654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558297"/>
            <a:ext cx="4419600" cy="690574"/>
          </a:xfrm>
          <a:prstGeom prst="rect">
            <a:avLst/>
          </a:prstGeom>
        </p:spPr>
        <p:txBody>
          <a:bodyPr vert="horz" wrap="square" lIns="0" tIns="13335" rIns="0" bIns="0" rtlCol="0">
            <a:spAutoFit/>
          </a:bodyPr>
          <a:lstStyle/>
          <a:p>
            <a:pPr marL="12700">
              <a:lnSpc>
                <a:spcPct val="100000"/>
              </a:lnSpc>
              <a:spcBef>
                <a:spcPts val="105"/>
              </a:spcBef>
            </a:pPr>
            <a:r>
              <a:rPr lang="en-US" spc="-10" dirty="0" smtClean="0">
                <a:latin typeface="Cambria" pitchFamily="18" charset="0"/>
                <a:ea typeface="Cambria" pitchFamily="18" charset="0"/>
              </a:rPr>
              <a:t>OBJECTIVE</a:t>
            </a:r>
            <a:endParaRPr spc="-10" dirty="0">
              <a:latin typeface="Cambria" pitchFamily="18" charset="0"/>
              <a:ea typeface="Cambria" pitchFamily="18" charset="0"/>
            </a:endParaRPr>
          </a:p>
        </p:txBody>
      </p:sp>
      <p:sp>
        <p:nvSpPr>
          <p:cNvPr id="3" name="object 3"/>
          <p:cNvSpPr txBox="1"/>
          <p:nvPr/>
        </p:nvSpPr>
        <p:spPr>
          <a:xfrm>
            <a:off x="1295400" y="1905000"/>
            <a:ext cx="9677401" cy="4633320"/>
          </a:xfrm>
          <a:prstGeom prst="rect">
            <a:avLst/>
          </a:prstGeom>
        </p:spPr>
        <p:txBody>
          <a:bodyPr vert="horz" wrap="square" lIns="0" tIns="16510" rIns="0" bIns="0" rtlCol="0">
            <a:spAutoFit/>
          </a:bodyPr>
          <a:lstStyle/>
          <a:p>
            <a:r>
              <a:rPr lang="en-US" sz="2000" dirty="0" smtClean="0">
                <a:latin typeface="Cambria" pitchFamily="18" charset="0"/>
                <a:ea typeface="Cambria" pitchFamily="18" charset="0"/>
              </a:rPr>
              <a:t>                  The </a:t>
            </a:r>
            <a:r>
              <a:rPr lang="en-US" sz="2000" dirty="0">
                <a:latin typeface="Cambria" pitchFamily="18" charset="0"/>
                <a:ea typeface="Cambria" pitchFamily="18" charset="0"/>
              </a:rPr>
              <a:t>objective of using machine learning for </a:t>
            </a:r>
            <a:r>
              <a:rPr lang="en-US" sz="2000" dirty="0" smtClean="0">
                <a:latin typeface="Cambria" pitchFamily="18" charset="0"/>
                <a:ea typeface="Cambria" pitchFamily="18" charset="0"/>
              </a:rPr>
              <a:t>cyber bullying </a:t>
            </a:r>
            <a:r>
              <a:rPr lang="en-US" sz="2000" dirty="0">
                <a:latin typeface="Cambria" pitchFamily="18" charset="0"/>
                <a:ea typeface="Cambria" pitchFamily="18" charset="0"/>
              </a:rPr>
              <a:t>detection on social media is to develop an algorithm that can identify and flag potentially harmful or offensive content in real-time</a:t>
            </a:r>
            <a:r>
              <a:rPr lang="en-US" sz="2000" dirty="0" smtClean="0">
                <a:latin typeface="Cambria" pitchFamily="18" charset="0"/>
                <a:ea typeface="Cambria" pitchFamily="18" charset="0"/>
              </a:rPr>
              <a:t>.</a:t>
            </a:r>
          </a:p>
          <a:p>
            <a:endParaRPr lang="en-US" sz="2000" dirty="0">
              <a:latin typeface="Cambria" pitchFamily="18" charset="0"/>
              <a:ea typeface="Cambria" pitchFamily="18" charset="0"/>
            </a:endParaRPr>
          </a:p>
          <a:p>
            <a:pPr marL="342900" indent="-342900">
              <a:buFont typeface="Wingdings" pitchFamily="2" charset="2"/>
              <a:buChar char="q"/>
            </a:pPr>
            <a:r>
              <a:rPr lang="en-US" sz="2000" b="1" dirty="0" smtClean="0">
                <a:latin typeface="Cambria" pitchFamily="18" charset="0"/>
                <a:ea typeface="Cambria" pitchFamily="18" charset="0"/>
              </a:rPr>
              <a:t>PREVENTION:</a:t>
            </a:r>
          </a:p>
          <a:p>
            <a:r>
              <a:rPr lang="en-US" sz="2000" b="1" dirty="0">
                <a:latin typeface="Cambria" pitchFamily="18" charset="0"/>
                <a:ea typeface="Cambria" pitchFamily="18" charset="0"/>
              </a:rPr>
              <a:t> </a:t>
            </a:r>
            <a:r>
              <a:rPr lang="en-US" sz="2000" b="1" dirty="0" smtClean="0">
                <a:latin typeface="Cambria" pitchFamily="18" charset="0"/>
                <a:ea typeface="Cambria" pitchFamily="18" charset="0"/>
              </a:rPr>
              <a:t>                </a:t>
            </a:r>
            <a:r>
              <a:rPr lang="en-US" sz="2000" dirty="0" smtClean="0">
                <a:latin typeface="Cambria" pitchFamily="18" charset="0"/>
                <a:ea typeface="Cambria" pitchFamily="18" charset="0"/>
              </a:rPr>
              <a:t>promoting positive online behavior and values.</a:t>
            </a:r>
          </a:p>
          <a:p>
            <a:pPr marL="342900" indent="-342900">
              <a:buFont typeface="Wingdings" pitchFamily="2" charset="2"/>
              <a:buChar char="q"/>
            </a:pPr>
            <a:r>
              <a:rPr lang="en-US" sz="2000" b="1" dirty="0" smtClean="0">
                <a:latin typeface="Cambria" pitchFamily="18" charset="0"/>
                <a:ea typeface="Cambria" pitchFamily="18" charset="0"/>
              </a:rPr>
              <a:t>SAFE ENVIRONMENT:</a:t>
            </a:r>
          </a:p>
          <a:p>
            <a:r>
              <a:rPr lang="en-US" sz="2000" b="1" dirty="0" smtClean="0">
                <a:latin typeface="Cambria" pitchFamily="18" charset="0"/>
                <a:ea typeface="Cambria" pitchFamily="18" charset="0"/>
              </a:rPr>
              <a:t>                  </a:t>
            </a:r>
            <a:r>
              <a:rPr lang="en-US" sz="2000" dirty="0" smtClean="0">
                <a:latin typeface="Cambria" pitchFamily="18" charset="0"/>
                <a:ea typeface="Cambria" pitchFamily="18" charset="0"/>
              </a:rPr>
              <a:t>Its aim to create safe and supportive environment which individuals feels comfortable.</a:t>
            </a:r>
          </a:p>
          <a:p>
            <a:endParaRPr lang="en-US" sz="2000" dirty="0" smtClean="0">
              <a:latin typeface="Cambria" pitchFamily="18" charset="0"/>
              <a:ea typeface="Cambria" pitchFamily="18" charset="0"/>
            </a:endParaRPr>
          </a:p>
          <a:p>
            <a:r>
              <a:rPr lang="en-US" sz="2000" dirty="0">
                <a:latin typeface="Cambria" pitchFamily="18" charset="0"/>
                <a:ea typeface="Cambria" pitchFamily="18" charset="0"/>
              </a:rPr>
              <a:t> </a:t>
            </a:r>
            <a:r>
              <a:rPr lang="en-US" sz="2000" dirty="0" smtClean="0">
                <a:latin typeface="Cambria" pitchFamily="18" charset="0"/>
                <a:ea typeface="Cambria" pitchFamily="18" charset="0"/>
              </a:rPr>
              <a:t>              Overall</a:t>
            </a:r>
            <a:r>
              <a:rPr lang="en-US" sz="2000" dirty="0">
                <a:latin typeface="Cambria" pitchFamily="18" charset="0"/>
                <a:ea typeface="Cambria" pitchFamily="18" charset="0"/>
              </a:rPr>
              <a:t>, the objective of a cyberbullying project should be to create a culture of respect, empathy, and inclusion, in which individuals feel safe and supported and can thrive without fear of harassment or bullying.</a:t>
            </a:r>
            <a:endParaRPr lang="en-US" sz="2000" dirty="0" smtClean="0">
              <a:latin typeface="Cambria" pitchFamily="18" charset="0"/>
              <a:ea typeface="Cambria" pitchFamily="18" charset="0"/>
            </a:endParaRPr>
          </a:p>
          <a:p>
            <a:endParaRPr lang="en-US" sz="2000" dirty="0" smtClean="0">
              <a:latin typeface="Cambria" pitchFamily="18" charset="0"/>
              <a:ea typeface="Cambria" pitchFamily="18" charset="0"/>
            </a:endParaRPr>
          </a:p>
          <a:p>
            <a:r>
              <a:rPr lang="en-US" sz="2000" dirty="0" smtClean="0">
                <a:latin typeface="Cambria" pitchFamily="18" charset="0"/>
                <a:ea typeface="Cambria" pitchFamily="18" charset="0"/>
              </a:rPr>
              <a:t> </a:t>
            </a:r>
            <a:endParaRPr sz="2000" dirty="0">
              <a:latin typeface="Cambria" pitchFamily="18" charset="0"/>
              <a:ea typeface="Cambria" pitchFamily="18" charset="0"/>
              <a:cs typeface="Times New Roman"/>
            </a:endParaRPr>
          </a:p>
        </p:txBody>
      </p:sp>
      <p:pic>
        <p:nvPicPr>
          <p:cNvPr id="4" name="Picture 3" descr="download.png"/>
          <p:cNvPicPr>
            <a:picLocks noChangeAspect="1"/>
          </p:cNvPicPr>
          <p:nvPr/>
        </p:nvPicPr>
        <p:blipFill>
          <a:blip r:embed="rId2"/>
          <a:stretch>
            <a:fillRect/>
          </a:stretch>
        </p:blipFill>
        <p:spPr>
          <a:xfrm>
            <a:off x="228600" y="76200"/>
            <a:ext cx="1676400" cy="1371600"/>
          </a:xfrm>
          <a:prstGeom prst="rect">
            <a:avLst/>
          </a:prstGeom>
        </p:spPr>
      </p:pic>
      <p:pic>
        <p:nvPicPr>
          <p:cNvPr id="5" name="Picture 4" descr="download.jfif"/>
          <p:cNvPicPr>
            <a:picLocks noChangeAspect="1"/>
          </p:cNvPicPr>
          <p:nvPr/>
        </p:nvPicPr>
        <p:blipFill>
          <a:blip r:embed="rId3"/>
          <a:stretch>
            <a:fillRect/>
          </a:stretch>
        </p:blipFill>
        <p:spPr>
          <a:xfrm>
            <a:off x="10172701" y="190500"/>
            <a:ext cx="1600200" cy="1143000"/>
          </a:xfrm>
          <a:prstGeom prst="rect">
            <a:avLst/>
          </a:prstGeom>
        </p:spPr>
      </p:pic>
    </p:spTree>
    <p:extLst>
      <p:ext uri="{BB962C8B-B14F-4D97-AF65-F5344CB8AC3E}">
        <p14:creationId xmlns:p14="http://schemas.microsoft.com/office/powerpoint/2010/main" val="1454221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83194"/>
            <a:ext cx="6728206" cy="690574"/>
          </a:xfrm>
          <a:prstGeom prst="rect">
            <a:avLst/>
          </a:prstGeom>
        </p:spPr>
        <p:txBody>
          <a:bodyPr vert="horz" wrap="square" lIns="0" tIns="13335" rIns="0" bIns="0" rtlCol="0">
            <a:spAutoFit/>
          </a:bodyPr>
          <a:lstStyle/>
          <a:p>
            <a:pPr marL="12700">
              <a:lnSpc>
                <a:spcPct val="100000"/>
              </a:lnSpc>
              <a:spcBef>
                <a:spcPts val="105"/>
              </a:spcBef>
            </a:pPr>
            <a:r>
              <a:rPr spc="-20" dirty="0">
                <a:latin typeface="Cambria" pitchFamily="18" charset="0"/>
                <a:ea typeface="Cambria" pitchFamily="18" charset="0"/>
                <a:cs typeface="Times New Roman"/>
              </a:rPr>
              <a:t>LITERATURE</a:t>
            </a:r>
            <a:r>
              <a:rPr spc="-120" dirty="0">
                <a:latin typeface="Cambria" pitchFamily="18" charset="0"/>
                <a:ea typeface="Cambria" pitchFamily="18" charset="0"/>
                <a:cs typeface="Times New Roman"/>
              </a:rPr>
              <a:t> </a:t>
            </a:r>
            <a:r>
              <a:rPr spc="10" dirty="0">
                <a:latin typeface="Cambria" pitchFamily="18" charset="0"/>
                <a:ea typeface="Cambria" pitchFamily="18" charset="0"/>
                <a:cs typeface="Times New Roman"/>
              </a:rPr>
              <a:t>REVIEW</a:t>
            </a:r>
            <a:r>
              <a:rPr spc="-185" dirty="0">
                <a:latin typeface="Cambria" pitchFamily="18" charset="0"/>
                <a:ea typeface="Cambria" pitchFamily="18" charset="0"/>
                <a:cs typeface="Times New Roman"/>
              </a:rPr>
              <a:t> </a:t>
            </a:r>
            <a:endParaRPr spc="5" dirty="0">
              <a:latin typeface="Cambria" pitchFamily="18" charset="0"/>
              <a:ea typeface="Cambria" pitchFamily="18" charset="0"/>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971691088"/>
              </p:ext>
            </p:extLst>
          </p:nvPr>
        </p:nvGraphicFramePr>
        <p:xfrm>
          <a:off x="1295400" y="1752600"/>
          <a:ext cx="10096500" cy="4798822"/>
        </p:xfrm>
        <a:graphic>
          <a:graphicData uri="http://schemas.openxmlformats.org/drawingml/2006/table">
            <a:tbl>
              <a:tblPr firstRow="1" bandRow="1">
                <a:tableStyleId>{2D5ABB26-0587-4C30-8999-92F81FD0307C}</a:tableStyleId>
              </a:tblPr>
              <a:tblGrid>
                <a:gridCol w="1017269"/>
                <a:gridCol w="2099311"/>
                <a:gridCol w="3055620"/>
                <a:gridCol w="1905000"/>
                <a:gridCol w="2019300"/>
              </a:tblGrid>
              <a:tr h="1393565">
                <a:tc>
                  <a:txBody>
                    <a:bodyPr/>
                    <a:lstStyle/>
                    <a:p>
                      <a:pPr marL="92075" algn="l">
                        <a:lnSpc>
                          <a:spcPct val="100000"/>
                        </a:lnSpc>
                        <a:spcBef>
                          <a:spcPts val="340"/>
                        </a:spcBef>
                      </a:pPr>
                      <a:r>
                        <a:rPr sz="2000" b="1" spc="-30" dirty="0">
                          <a:solidFill>
                            <a:srgbClr val="FFFFFF"/>
                          </a:solidFill>
                          <a:latin typeface="Times New Roman"/>
                          <a:cs typeface="Times New Roman"/>
                        </a:rPr>
                        <a:t>Year</a:t>
                      </a:r>
                      <a:endParaRPr sz="2000" dirty="0">
                        <a:latin typeface="Times New Roman"/>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92710" algn="l">
                        <a:lnSpc>
                          <a:spcPct val="100000"/>
                        </a:lnSpc>
                        <a:spcBef>
                          <a:spcPts val="340"/>
                        </a:spcBef>
                      </a:pPr>
                      <a:r>
                        <a:rPr sz="2000" b="1" spc="10" dirty="0">
                          <a:solidFill>
                            <a:srgbClr val="FFFFFF"/>
                          </a:solidFill>
                          <a:latin typeface="Times New Roman"/>
                          <a:cs typeface="Times New Roman"/>
                        </a:rPr>
                        <a:t>Author</a:t>
                      </a:r>
                      <a:endParaRPr sz="2000" dirty="0">
                        <a:latin typeface="Times New Roman"/>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94615" algn="l">
                        <a:lnSpc>
                          <a:spcPct val="100000"/>
                        </a:lnSpc>
                        <a:spcBef>
                          <a:spcPts val="340"/>
                        </a:spcBef>
                      </a:pPr>
                      <a:r>
                        <a:rPr sz="2000" b="1" spc="20" dirty="0">
                          <a:solidFill>
                            <a:srgbClr val="FFFFFF"/>
                          </a:solidFill>
                          <a:latin typeface="Times New Roman"/>
                          <a:cs typeface="Times New Roman"/>
                        </a:rPr>
                        <a:t>Title</a:t>
                      </a:r>
                      <a:endParaRPr sz="2000">
                        <a:latin typeface="Times New Roman"/>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96520" marR="205740" algn="l">
                        <a:lnSpc>
                          <a:spcPct val="100000"/>
                        </a:lnSpc>
                        <a:spcBef>
                          <a:spcPts val="340"/>
                        </a:spcBef>
                      </a:pPr>
                      <a:r>
                        <a:rPr sz="2000" b="1" spc="10" dirty="0">
                          <a:solidFill>
                            <a:srgbClr val="FFFFFF"/>
                          </a:solidFill>
                          <a:latin typeface="Times New Roman"/>
                          <a:cs typeface="Times New Roman"/>
                        </a:rPr>
                        <a:t>Algorithm </a:t>
                      </a:r>
                      <a:r>
                        <a:rPr sz="2000" b="1" spc="15" dirty="0">
                          <a:solidFill>
                            <a:srgbClr val="FFFFFF"/>
                          </a:solidFill>
                          <a:latin typeface="Times New Roman"/>
                          <a:cs typeface="Times New Roman"/>
                        </a:rPr>
                        <a:t> </a:t>
                      </a:r>
                      <a:r>
                        <a:rPr sz="2000" b="1" spc="-40" dirty="0">
                          <a:solidFill>
                            <a:srgbClr val="FFFFFF"/>
                          </a:solidFill>
                          <a:latin typeface="Times New Roman"/>
                          <a:cs typeface="Times New Roman"/>
                        </a:rPr>
                        <a:t>M</a:t>
                      </a:r>
                      <a:r>
                        <a:rPr sz="2000" b="1" dirty="0">
                          <a:solidFill>
                            <a:srgbClr val="FFFFFF"/>
                          </a:solidFill>
                          <a:latin typeface="Times New Roman"/>
                          <a:cs typeface="Times New Roman"/>
                        </a:rPr>
                        <a:t>eth</a:t>
                      </a:r>
                      <a:r>
                        <a:rPr sz="2000" b="1" spc="30" dirty="0">
                          <a:solidFill>
                            <a:srgbClr val="FFFFFF"/>
                          </a:solidFill>
                          <a:latin typeface="Times New Roman"/>
                          <a:cs typeface="Times New Roman"/>
                        </a:rPr>
                        <a:t>o</a:t>
                      </a:r>
                      <a:r>
                        <a:rPr sz="2000" b="1" dirty="0">
                          <a:solidFill>
                            <a:srgbClr val="FFFFFF"/>
                          </a:solidFill>
                          <a:latin typeface="Times New Roman"/>
                          <a:cs typeface="Times New Roman"/>
                        </a:rPr>
                        <a:t>d</a:t>
                      </a:r>
                      <a:r>
                        <a:rPr sz="2000" b="1" spc="30" dirty="0">
                          <a:solidFill>
                            <a:srgbClr val="FFFFFF"/>
                          </a:solidFill>
                          <a:latin typeface="Times New Roman"/>
                          <a:cs typeface="Times New Roman"/>
                        </a:rPr>
                        <a:t>olo</a:t>
                      </a:r>
                      <a:r>
                        <a:rPr sz="2000" b="1" spc="-40" dirty="0">
                          <a:solidFill>
                            <a:srgbClr val="FFFFFF"/>
                          </a:solidFill>
                          <a:latin typeface="Times New Roman"/>
                          <a:cs typeface="Times New Roman"/>
                        </a:rPr>
                        <a:t>gi</a:t>
                      </a:r>
                      <a:r>
                        <a:rPr sz="2000" b="1" dirty="0">
                          <a:solidFill>
                            <a:srgbClr val="FFFFFF"/>
                          </a:solidFill>
                          <a:latin typeface="Times New Roman"/>
                          <a:cs typeface="Times New Roman"/>
                        </a:rPr>
                        <a:t>c</a:t>
                      </a:r>
                      <a:r>
                        <a:rPr sz="2000" b="1" spc="30" dirty="0">
                          <a:solidFill>
                            <a:srgbClr val="FFFFFF"/>
                          </a:solidFill>
                          <a:latin typeface="Times New Roman"/>
                          <a:cs typeface="Times New Roman"/>
                        </a:rPr>
                        <a:t>a</a:t>
                      </a:r>
                      <a:r>
                        <a:rPr sz="2000" b="1" dirty="0">
                          <a:solidFill>
                            <a:srgbClr val="FFFFFF"/>
                          </a:solidFill>
                          <a:latin typeface="Times New Roman"/>
                          <a:cs typeface="Times New Roman"/>
                        </a:rPr>
                        <a:t>l  </a:t>
                      </a:r>
                      <a:r>
                        <a:rPr sz="2000" b="1" spc="20" dirty="0">
                          <a:solidFill>
                            <a:srgbClr val="FFFFFF"/>
                          </a:solidFill>
                          <a:latin typeface="Times New Roman"/>
                          <a:cs typeface="Times New Roman"/>
                        </a:rPr>
                        <a:t>&amp;</a:t>
                      </a:r>
                      <a:r>
                        <a:rPr sz="2000" b="1" spc="-110" dirty="0">
                          <a:solidFill>
                            <a:srgbClr val="FFFFFF"/>
                          </a:solidFill>
                          <a:latin typeface="Times New Roman"/>
                          <a:cs typeface="Times New Roman"/>
                        </a:rPr>
                        <a:t> </a:t>
                      </a:r>
                      <a:r>
                        <a:rPr sz="2000" b="1" dirty="0">
                          <a:solidFill>
                            <a:srgbClr val="FFFFFF"/>
                          </a:solidFill>
                          <a:latin typeface="Times New Roman"/>
                          <a:cs typeface="Times New Roman"/>
                        </a:rPr>
                        <a:t>Techniques</a:t>
                      </a:r>
                      <a:endParaRPr sz="2000">
                        <a:latin typeface="Times New Roman"/>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98425" marR="64135" algn="l">
                        <a:lnSpc>
                          <a:spcPct val="100000"/>
                        </a:lnSpc>
                        <a:spcBef>
                          <a:spcPts val="340"/>
                        </a:spcBef>
                      </a:pPr>
                      <a:r>
                        <a:rPr lang="en-US" sz="2000" b="1" spc="-40" dirty="0" smtClean="0">
                          <a:solidFill>
                            <a:srgbClr val="FFFFFF"/>
                          </a:solidFill>
                          <a:latin typeface="Times New Roman"/>
                          <a:cs typeface="Times New Roman"/>
                        </a:rPr>
                        <a:t>Inference</a:t>
                      </a:r>
                      <a:endParaRPr sz="2000" dirty="0">
                        <a:latin typeface="Times New Roman"/>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r>
              <a:tr h="1729751">
                <a:tc>
                  <a:txBody>
                    <a:bodyPr/>
                    <a:lstStyle/>
                    <a:p>
                      <a:pPr marL="92075" algn="l">
                        <a:lnSpc>
                          <a:spcPct val="100000"/>
                        </a:lnSpc>
                        <a:spcBef>
                          <a:spcPts val="355"/>
                        </a:spcBef>
                      </a:pPr>
                      <a:r>
                        <a:rPr sz="2000" spc="45" dirty="0" smtClean="0">
                          <a:latin typeface="Times New Roman"/>
                          <a:cs typeface="Times New Roman"/>
                        </a:rPr>
                        <a:t>20</a:t>
                      </a:r>
                      <a:r>
                        <a:rPr lang="en-US" sz="2000" spc="45" dirty="0" smtClean="0">
                          <a:latin typeface="Times New Roman"/>
                          <a:cs typeface="Times New Roman"/>
                        </a:rPr>
                        <a:t>22</a:t>
                      </a: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E4CCD2"/>
                    </a:solidFill>
                  </a:tcPr>
                </a:tc>
                <a:tc>
                  <a:txBody>
                    <a:bodyPr/>
                    <a:lstStyle/>
                    <a:p>
                      <a:pPr marL="92710" marR="342900" algn="l">
                        <a:lnSpc>
                          <a:spcPct val="100000"/>
                        </a:lnSpc>
                        <a:spcBef>
                          <a:spcPts val="355"/>
                        </a:spcBef>
                      </a:pPr>
                      <a:r>
                        <a:rPr sz="2000" spc="-265" dirty="0">
                          <a:latin typeface="Times New Roman"/>
                          <a:cs typeface="Times New Roman"/>
                        </a:rPr>
                        <a:t>V</a:t>
                      </a:r>
                      <a:r>
                        <a:rPr sz="2000" dirty="0">
                          <a:latin typeface="Times New Roman"/>
                          <a:cs typeface="Times New Roman"/>
                        </a:rPr>
                        <a:t>.</a:t>
                      </a:r>
                      <a:r>
                        <a:rPr sz="2000" spc="-35" dirty="0">
                          <a:latin typeface="Times New Roman"/>
                          <a:cs typeface="Times New Roman"/>
                        </a:rPr>
                        <a:t> </a:t>
                      </a:r>
                      <a:r>
                        <a:rPr sz="2000" dirty="0">
                          <a:latin typeface="Times New Roman"/>
                          <a:cs typeface="Times New Roman"/>
                        </a:rPr>
                        <a:t>Ba</a:t>
                      </a:r>
                      <a:r>
                        <a:rPr sz="2000" spc="30" dirty="0">
                          <a:latin typeface="Times New Roman"/>
                          <a:cs typeface="Times New Roman"/>
                        </a:rPr>
                        <a:t>n</a:t>
                      </a:r>
                      <a:r>
                        <a:rPr sz="2000" dirty="0">
                          <a:latin typeface="Times New Roman"/>
                          <a:cs typeface="Times New Roman"/>
                        </a:rPr>
                        <a:t>er</a:t>
                      </a:r>
                      <a:r>
                        <a:rPr sz="2000" spc="-40" dirty="0">
                          <a:latin typeface="Times New Roman"/>
                          <a:cs typeface="Times New Roman"/>
                        </a:rPr>
                        <a:t>j</a:t>
                      </a:r>
                      <a:r>
                        <a:rPr sz="2000" dirty="0">
                          <a:latin typeface="Times New Roman"/>
                          <a:cs typeface="Times New Roman"/>
                        </a:rPr>
                        <a:t>ee,</a:t>
                      </a:r>
                      <a:r>
                        <a:rPr sz="2000" spc="-110" dirty="0">
                          <a:latin typeface="Times New Roman"/>
                          <a:cs typeface="Times New Roman"/>
                        </a:rPr>
                        <a:t> </a:t>
                      </a:r>
                      <a:r>
                        <a:rPr sz="2000" spc="-40" dirty="0">
                          <a:latin typeface="Times New Roman"/>
                          <a:cs typeface="Times New Roman"/>
                        </a:rPr>
                        <a:t>J</a:t>
                      </a:r>
                      <a:r>
                        <a:rPr sz="2000" dirty="0">
                          <a:latin typeface="Times New Roman"/>
                          <a:cs typeface="Times New Roman"/>
                        </a:rPr>
                        <a:t>.  </a:t>
                      </a:r>
                      <a:r>
                        <a:rPr sz="2000" spc="-15" dirty="0">
                          <a:latin typeface="Times New Roman"/>
                          <a:cs typeface="Times New Roman"/>
                        </a:rPr>
                        <a:t>Telavane, </a:t>
                      </a:r>
                      <a:r>
                        <a:rPr sz="2000" spc="-105" dirty="0">
                          <a:latin typeface="Times New Roman"/>
                          <a:cs typeface="Times New Roman"/>
                        </a:rPr>
                        <a:t>P. </a:t>
                      </a:r>
                      <a:r>
                        <a:rPr sz="2000" spc="-100" dirty="0">
                          <a:latin typeface="Times New Roman"/>
                          <a:cs typeface="Times New Roman"/>
                        </a:rPr>
                        <a:t> </a:t>
                      </a:r>
                      <a:r>
                        <a:rPr sz="2000" spc="-5" dirty="0">
                          <a:latin typeface="Times New Roman"/>
                          <a:cs typeface="Times New Roman"/>
                        </a:rPr>
                        <a:t>Gaikwad,</a:t>
                      </a:r>
                      <a:r>
                        <a:rPr sz="2000" dirty="0">
                          <a:latin typeface="Times New Roman"/>
                          <a:cs typeface="Times New Roman"/>
                        </a:rPr>
                        <a:t> </a:t>
                      </a:r>
                      <a:r>
                        <a:rPr sz="2000" spc="20" dirty="0">
                          <a:latin typeface="Times New Roman"/>
                          <a:cs typeface="Times New Roman"/>
                        </a:rPr>
                        <a:t>and</a:t>
                      </a:r>
                      <a:r>
                        <a:rPr sz="2000" spc="-120" dirty="0">
                          <a:latin typeface="Times New Roman"/>
                          <a:cs typeface="Times New Roman"/>
                        </a:rPr>
                        <a:t> </a:t>
                      </a:r>
                      <a:r>
                        <a:rPr sz="2000" spc="-105" dirty="0">
                          <a:latin typeface="Times New Roman"/>
                          <a:cs typeface="Times New Roman"/>
                        </a:rPr>
                        <a:t>P. </a:t>
                      </a:r>
                      <a:r>
                        <a:rPr sz="2000" spc="-484" dirty="0">
                          <a:latin typeface="Times New Roman"/>
                          <a:cs typeface="Times New Roman"/>
                        </a:rPr>
                        <a:t> </a:t>
                      </a:r>
                      <a:r>
                        <a:rPr sz="2000" spc="-30" dirty="0">
                          <a:latin typeface="Times New Roman"/>
                          <a:cs typeface="Times New Roman"/>
                        </a:rPr>
                        <a:t>Vartak</a:t>
                      </a: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E4CCD2"/>
                    </a:solidFill>
                  </a:tcPr>
                </a:tc>
                <a:tc>
                  <a:txBody>
                    <a:bodyPr/>
                    <a:lstStyle/>
                    <a:p>
                      <a:pPr marL="94615" algn="l">
                        <a:lnSpc>
                          <a:spcPct val="100000"/>
                        </a:lnSpc>
                        <a:spcBef>
                          <a:spcPts val="355"/>
                        </a:spcBef>
                      </a:pPr>
                      <a:r>
                        <a:rPr sz="2000" spc="10" dirty="0" smtClean="0">
                          <a:latin typeface="Times New Roman"/>
                          <a:cs typeface="Times New Roman"/>
                        </a:rPr>
                        <a:t>Detection</a:t>
                      </a:r>
                      <a:r>
                        <a:rPr lang="en-US" sz="2000" spc="0" baseline="0" dirty="0" smtClean="0">
                          <a:latin typeface="Times New Roman"/>
                          <a:cs typeface="Times New Roman"/>
                        </a:rPr>
                        <a:t> </a:t>
                      </a:r>
                      <a:r>
                        <a:rPr sz="2000" spc="30" dirty="0" smtClean="0">
                          <a:latin typeface="Times New Roman"/>
                          <a:cs typeface="Times New Roman"/>
                        </a:rPr>
                        <a:t>o</a:t>
                      </a:r>
                      <a:r>
                        <a:rPr sz="2000" dirty="0" smtClean="0">
                          <a:latin typeface="Times New Roman"/>
                          <a:cs typeface="Times New Roman"/>
                        </a:rPr>
                        <a:t>f</a:t>
                      </a:r>
                      <a:r>
                        <a:rPr sz="2000" spc="-55" dirty="0" smtClean="0">
                          <a:latin typeface="Times New Roman"/>
                          <a:cs typeface="Times New Roman"/>
                        </a:rPr>
                        <a:t> </a:t>
                      </a:r>
                      <a:r>
                        <a:rPr sz="2000" dirty="0">
                          <a:latin typeface="Times New Roman"/>
                          <a:cs typeface="Times New Roman"/>
                        </a:rPr>
                        <a:t>C</a:t>
                      </a:r>
                      <a:r>
                        <a:rPr sz="2000" spc="-45" dirty="0">
                          <a:latin typeface="Times New Roman"/>
                          <a:cs typeface="Times New Roman"/>
                        </a:rPr>
                        <a:t>y</a:t>
                      </a:r>
                      <a:r>
                        <a:rPr sz="2000" spc="30" dirty="0">
                          <a:latin typeface="Times New Roman"/>
                          <a:cs typeface="Times New Roman"/>
                        </a:rPr>
                        <a:t>b</a:t>
                      </a:r>
                      <a:r>
                        <a:rPr sz="2000" dirty="0">
                          <a:latin typeface="Times New Roman"/>
                          <a:cs typeface="Times New Roman"/>
                        </a:rPr>
                        <a:t>er</a:t>
                      </a:r>
                      <a:r>
                        <a:rPr sz="2000" spc="30" dirty="0">
                          <a:latin typeface="Times New Roman"/>
                          <a:cs typeface="Times New Roman"/>
                        </a:rPr>
                        <a:t>bul</a:t>
                      </a:r>
                      <a:r>
                        <a:rPr sz="2000" spc="-40" dirty="0">
                          <a:latin typeface="Times New Roman"/>
                          <a:cs typeface="Times New Roman"/>
                        </a:rPr>
                        <a:t>lyi</a:t>
                      </a:r>
                      <a:r>
                        <a:rPr sz="2000" spc="30" dirty="0">
                          <a:latin typeface="Times New Roman"/>
                          <a:cs typeface="Times New Roman"/>
                        </a:rPr>
                        <a:t>n</a:t>
                      </a:r>
                      <a:r>
                        <a:rPr sz="2000" dirty="0">
                          <a:latin typeface="Times New Roman"/>
                          <a:cs typeface="Times New Roman"/>
                        </a:rPr>
                        <a:t>g</a:t>
                      </a:r>
                      <a:r>
                        <a:rPr sz="2000" spc="-240" dirty="0">
                          <a:latin typeface="Times New Roman"/>
                          <a:cs typeface="Times New Roman"/>
                        </a:rPr>
                        <a:t> </a:t>
                      </a:r>
                      <a:r>
                        <a:rPr sz="2000" spc="-40" dirty="0" smtClean="0">
                          <a:latin typeface="Times New Roman"/>
                          <a:cs typeface="Times New Roman"/>
                        </a:rPr>
                        <a:t>Usi</a:t>
                      </a:r>
                      <a:r>
                        <a:rPr sz="2000" spc="30" dirty="0" smtClean="0">
                          <a:latin typeface="Times New Roman"/>
                          <a:cs typeface="Times New Roman"/>
                        </a:rPr>
                        <a:t>n</a:t>
                      </a:r>
                      <a:r>
                        <a:rPr sz="2000" dirty="0" smtClean="0">
                          <a:latin typeface="Times New Roman"/>
                          <a:cs typeface="Times New Roman"/>
                        </a:rPr>
                        <a:t>g</a:t>
                      </a:r>
                      <a:r>
                        <a:rPr lang="en-US" sz="2000" baseline="0" dirty="0" smtClean="0">
                          <a:latin typeface="Times New Roman"/>
                          <a:cs typeface="Times New Roman"/>
                        </a:rPr>
                        <a:t> </a:t>
                      </a:r>
                      <a:r>
                        <a:rPr sz="2000" dirty="0" smtClean="0">
                          <a:latin typeface="Times New Roman"/>
                          <a:cs typeface="Times New Roman"/>
                        </a:rPr>
                        <a:t>Deep</a:t>
                      </a:r>
                      <a:r>
                        <a:rPr sz="2000" spc="-45" dirty="0" smtClean="0">
                          <a:latin typeface="Times New Roman"/>
                          <a:cs typeface="Times New Roman"/>
                        </a:rPr>
                        <a:t> </a:t>
                      </a:r>
                      <a:r>
                        <a:rPr sz="2000" spc="10" dirty="0">
                          <a:latin typeface="Times New Roman"/>
                          <a:cs typeface="Times New Roman"/>
                        </a:rPr>
                        <a:t>Neural</a:t>
                      </a:r>
                      <a:r>
                        <a:rPr sz="2000" spc="-114" dirty="0">
                          <a:latin typeface="Times New Roman"/>
                          <a:cs typeface="Times New Roman"/>
                        </a:rPr>
                        <a:t> </a:t>
                      </a:r>
                      <a:r>
                        <a:rPr sz="2000" spc="10" dirty="0">
                          <a:latin typeface="Times New Roman"/>
                          <a:cs typeface="Times New Roman"/>
                        </a:rPr>
                        <a:t>Network</a:t>
                      </a: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E4CCD2"/>
                    </a:solidFill>
                  </a:tcPr>
                </a:tc>
                <a:tc>
                  <a:txBody>
                    <a:bodyPr/>
                    <a:lstStyle/>
                    <a:p>
                      <a:pPr marL="96520" algn="l">
                        <a:lnSpc>
                          <a:spcPct val="100000"/>
                        </a:lnSpc>
                        <a:spcBef>
                          <a:spcPts val="355"/>
                        </a:spcBef>
                      </a:pPr>
                      <a:r>
                        <a:rPr sz="2000" dirty="0">
                          <a:latin typeface="Times New Roman"/>
                          <a:cs typeface="Times New Roman"/>
                        </a:rPr>
                        <a:t>Deep</a:t>
                      </a:r>
                      <a:r>
                        <a:rPr sz="2000" spc="-45" dirty="0">
                          <a:latin typeface="Times New Roman"/>
                          <a:cs typeface="Times New Roman"/>
                        </a:rPr>
                        <a:t> </a:t>
                      </a:r>
                      <a:r>
                        <a:rPr sz="2000" spc="15" dirty="0">
                          <a:latin typeface="Times New Roman"/>
                          <a:cs typeface="Times New Roman"/>
                        </a:rPr>
                        <a:t>learning</a:t>
                      </a: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E4CCD2"/>
                    </a:solidFill>
                  </a:tcPr>
                </a:tc>
                <a:tc>
                  <a:txBody>
                    <a:bodyPr/>
                    <a:lstStyle/>
                    <a:p>
                      <a:pPr marL="98425" marR="0" indent="0" algn="l" defTabSz="914400" rtl="0" eaLnBrk="1" fontAlgn="auto" latinLnBrk="0" hangingPunct="1">
                        <a:lnSpc>
                          <a:spcPct val="100000"/>
                        </a:lnSpc>
                        <a:spcBef>
                          <a:spcPts val="355"/>
                        </a:spcBef>
                        <a:spcAft>
                          <a:spcPts val="0"/>
                        </a:spcAft>
                        <a:buClrTx/>
                        <a:buSzTx/>
                        <a:buFontTx/>
                        <a:buNone/>
                        <a:tabLst/>
                        <a:defRPr/>
                      </a:pPr>
                      <a:r>
                        <a:rPr lang="en-US" sz="2000" dirty="0" smtClean="0">
                          <a:latin typeface="Times New Roman"/>
                          <a:cs typeface="Times New Roman"/>
                        </a:rPr>
                        <a:t>M</a:t>
                      </a:r>
                      <a:r>
                        <a:rPr lang="en-US" sz="2000" spc="30" dirty="0" smtClean="0">
                          <a:latin typeface="Times New Roman"/>
                          <a:cs typeface="Times New Roman"/>
                        </a:rPr>
                        <a:t>o</a:t>
                      </a:r>
                      <a:r>
                        <a:rPr lang="en-US" sz="2000" dirty="0" smtClean="0">
                          <a:latin typeface="Times New Roman"/>
                          <a:cs typeface="Times New Roman"/>
                        </a:rPr>
                        <a:t>re</a:t>
                      </a:r>
                      <a:r>
                        <a:rPr lang="en-US" sz="2000" spc="-125" dirty="0" smtClean="0">
                          <a:latin typeface="Times New Roman"/>
                          <a:cs typeface="Times New Roman"/>
                        </a:rPr>
                        <a:t> </a:t>
                      </a:r>
                      <a:r>
                        <a:rPr lang="en-US" sz="2000" dirty="0" smtClean="0">
                          <a:latin typeface="Times New Roman"/>
                          <a:cs typeface="Times New Roman"/>
                        </a:rPr>
                        <a:t>c</a:t>
                      </a:r>
                      <a:r>
                        <a:rPr lang="en-US" sz="2000" spc="30" dirty="0" smtClean="0">
                          <a:latin typeface="Times New Roman"/>
                          <a:cs typeface="Times New Roman"/>
                        </a:rPr>
                        <a:t>o</a:t>
                      </a:r>
                      <a:r>
                        <a:rPr lang="en-US" sz="2000" spc="-80" dirty="0" smtClean="0">
                          <a:latin typeface="Times New Roman"/>
                          <a:cs typeface="Times New Roman"/>
                        </a:rPr>
                        <a:t>m</a:t>
                      </a:r>
                      <a:r>
                        <a:rPr lang="en-US" sz="2000" spc="30" dirty="0" smtClean="0">
                          <a:latin typeface="Times New Roman"/>
                          <a:cs typeface="Times New Roman"/>
                        </a:rPr>
                        <a:t>pl</a:t>
                      </a:r>
                      <a:r>
                        <a:rPr lang="en-US" sz="2000" dirty="0" smtClean="0">
                          <a:latin typeface="Times New Roman"/>
                          <a:cs typeface="Times New Roman"/>
                        </a:rPr>
                        <a:t>ex </a:t>
                      </a:r>
                      <a:r>
                        <a:rPr lang="en-US" sz="2000" baseline="0" dirty="0" smtClean="0">
                          <a:latin typeface="Times New Roman"/>
                          <a:cs typeface="Times New Roman"/>
                        </a:rPr>
                        <a:t> not proper preprocessing technique.</a:t>
                      </a:r>
                      <a:endParaRPr lang="en-US" sz="2000" dirty="0" smtClean="0">
                        <a:latin typeface="Times New Roman"/>
                        <a:cs typeface="Times New Roman"/>
                      </a:endParaRPr>
                    </a:p>
                    <a:p>
                      <a:pPr marL="98425" algn="l">
                        <a:lnSpc>
                          <a:spcPct val="100000"/>
                        </a:lnSpc>
                        <a:spcBef>
                          <a:spcPts val="355"/>
                        </a:spcBef>
                      </a:pP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E4CCD2"/>
                    </a:solidFill>
                  </a:tcPr>
                </a:tc>
              </a:tr>
              <a:tr h="1675506">
                <a:tc>
                  <a:txBody>
                    <a:bodyPr/>
                    <a:lstStyle/>
                    <a:p>
                      <a:pPr marL="92075" algn="l">
                        <a:lnSpc>
                          <a:spcPct val="100000"/>
                        </a:lnSpc>
                        <a:spcBef>
                          <a:spcPts val="355"/>
                        </a:spcBef>
                      </a:pPr>
                      <a:r>
                        <a:rPr sz="2000" spc="45" dirty="0" smtClean="0">
                          <a:latin typeface="Times New Roman"/>
                          <a:cs typeface="Times New Roman"/>
                        </a:rPr>
                        <a:t>20</a:t>
                      </a:r>
                      <a:r>
                        <a:rPr lang="en-US" sz="2000" spc="45" dirty="0" smtClean="0">
                          <a:latin typeface="Times New Roman"/>
                          <a:cs typeface="Times New Roman"/>
                        </a:rPr>
                        <a:t>21</a:t>
                      </a: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92710" marR="144145" algn="l">
                        <a:lnSpc>
                          <a:spcPct val="100000"/>
                        </a:lnSpc>
                        <a:spcBef>
                          <a:spcPts val="355"/>
                        </a:spcBef>
                      </a:pPr>
                      <a:r>
                        <a:rPr sz="2000" dirty="0">
                          <a:latin typeface="Times New Roman"/>
                          <a:cs typeface="Times New Roman"/>
                        </a:rPr>
                        <a:t>S.</a:t>
                      </a:r>
                      <a:r>
                        <a:rPr sz="2000" spc="-114" dirty="0">
                          <a:latin typeface="Times New Roman"/>
                          <a:cs typeface="Times New Roman"/>
                        </a:rPr>
                        <a:t> </a:t>
                      </a:r>
                      <a:r>
                        <a:rPr sz="2000" spc="-40" dirty="0">
                          <a:latin typeface="Times New Roman"/>
                          <a:cs typeface="Times New Roman"/>
                        </a:rPr>
                        <a:t>A</a:t>
                      </a:r>
                      <a:r>
                        <a:rPr sz="2000" spc="-114" dirty="0">
                          <a:latin typeface="Times New Roman"/>
                          <a:cs typeface="Times New Roman"/>
                        </a:rPr>
                        <a:t>g</a:t>
                      </a:r>
                      <a:r>
                        <a:rPr sz="2000" dirty="0">
                          <a:latin typeface="Times New Roman"/>
                          <a:cs typeface="Times New Roman"/>
                        </a:rPr>
                        <a:t>ra</a:t>
                      </a:r>
                      <a:r>
                        <a:rPr sz="2000" spc="-40" dirty="0">
                          <a:latin typeface="Times New Roman"/>
                          <a:cs typeface="Times New Roman"/>
                        </a:rPr>
                        <a:t>w</a:t>
                      </a:r>
                      <a:r>
                        <a:rPr sz="2000" dirty="0">
                          <a:latin typeface="Times New Roman"/>
                          <a:cs typeface="Times New Roman"/>
                        </a:rPr>
                        <a:t>al</a:t>
                      </a:r>
                      <a:r>
                        <a:rPr sz="2000" spc="55" dirty="0">
                          <a:latin typeface="Times New Roman"/>
                          <a:cs typeface="Times New Roman"/>
                        </a:rPr>
                        <a:t> </a:t>
                      </a:r>
                      <a:r>
                        <a:rPr sz="2000" dirty="0">
                          <a:latin typeface="Times New Roman"/>
                          <a:cs typeface="Times New Roman"/>
                        </a:rPr>
                        <a:t>a</a:t>
                      </a:r>
                      <a:r>
                        <a:rPr sz="2000" spc="30" dirty="0">
                          <a:latin typeface="Times New Roman"/>
                          <a:cs typeface="Times New Roman"/>
                        </a:rPr>
                        <a:t>n</a:t>
                      </a:r>
                      <a:r>
                        <a:rPr sz="2000" dirty="0">
                          <a:latin typeface="Times New Roman"/>
                          <a:cs typeface="Times New Roman"/>
                        </a:rPr>
                        <a:t>d</a:t>
                      </a:r>
                      <a:r>
                        <a:rPr sz="2000" spc="-170" dirty="0">
                          <a:latin typeface="Times New Roman"/>
                          <a:cs typeface="Times New Roman"/>
                        </a:rPr>
                        <a:t> </a:t>
                      </a:r>
                      <a:r>
                        <a:rPr sz="2000" spc="-40" dirty="0">
                          <a:latin typeface="Times New Roman"/>
                          <a:cs typeface="Times New Roman"/>
                        </a:rPr>
                        <a:t>A</a:t>
                      </a:r>
                      <a:r>
                        <a:rPr sz="2000" dirty="0">
                          <a:latin typeface="Times New Roman"/>
                          <a:cs typeface="Times New Roman"/>
                        </a:rPr>
                        <a:t>.  </a:t>
                      </a:r>
                      <a:r>
                        <a:rPr sz="2000" spc="-35" dirty="0">
                          <a:latin typeface="Times New Roman"/>
                          <a:cs typeface="Times New Roman"/>
                        </a:rPr>
                        <a:t>Awekar</a:t>
                      </a: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94615" marR="659130" algn="l">
                        <a:lnSpc>
                          <a:spcPct val="100000"/>
                        </a:lnSpc>
                        <a:spcBef>
                          <a:spcPts val="355"/>
                        </a:spcBef>
                      </a:pPr>
                      <a:r>
                        <a:rPr lang="en-US" sz="2000" spc="-40" dirty="0" smtClean="0">
                          <a:latin typeface="Times New Roman"/>
                          <a:cs typeface="Times New Roman"/>
                        </a:rPr>
                        <a:t>Machine</a:t>
                      </a:r>
                      <a:r>
                        <a:rPr lang="en-US" sz="2000" spc="-40" baseline="0" dirty="0" smtClean="0">
                          <a:latin typeface="Times New Roman"/>
                          <a:cs typeface="Times New Roman"/>
                        </a:rPr>
                        <a:t> </a:t>
                      </a:r>
                      <a:r>
                        <a:rPr sz="2000" spc="30" dirty="0" smtClean="0">
                          <a:latin typeface="Times New Roman"/>
                          <a:cs typeface="Times New Roman"/>
                        </a:rPr>
                        <a:t>l</a:t>
                      </a:r>
                      <a:r>
                        <a:rPr sz="2000" dirty="0" smtClean="0">
                          <a:latin typeface="Times New Roman"/>
                          <a:cs typeface="Times New Roman"/>
                        </a:rPr>
                        <a:t>ear</a:t>
                      </a:r>
                      <a:r>
                        <a:rPr sz="2000" spc="30" dirty="0" smtClean="0">
                          <a:latin typeface="Times New Roman"/>
                          <a:cs typeface="Times New Roman"/>
                        </a:rPr>
                        <a:t>n</a:t>
                      </a:r>
                      <a:r>
                        <a:rPr sz="2000" spc="-40" dirty="0" smtClean="0">
                          <a:latin typeface="Times New Roman"/>
                          <a:cs typeface="Times New Roman"/>
                        </a:rPr>
                        <a:t>i</a:t>
                      </a:r>
                      <a:r>
                        <a:rPr sz="2000" spc="30" dirty="0" smtClean="0">
                          <a:latin typeface="Times New Roman"/>
                          <a:cs typeface="Times New Roman"/>
                        </a:rPr>
                        <a:t>n</a:t>
                      </a:r>
                      <a:r>
                        <a:rPr sz="2000" dirty="0" smtClean="0">
                          <a:latin typeface="Times New Roman"/>
                          <a:cs typeface="Times New Roman"/>
                        </a:rPr>
                        <a:t>g</a:t>
                      </a:r>
                      <a:r>
                        <a:rPr sz="2000" spc="-165" dirty="0" smtClean="0">
                          <a:latin typeface="Times New Roman"/>
                          <a:cs typeface="Times New Roman"/>
                        </a:rPr>
                        <a:t> </a:t>
                      </a:r>
                      <a:r>
                        <a:rPr lang="en-US" sz="2000" spc="-75" dirty="0" smtClean="0">
                          <a:latin typeface="Times New Roman"/>
                          <a:cs typeface="Times New Roman"/>
                        </a:rPr>
                        <a:t>for</a:t>
                      </a:r>
                      <a:r>
                        <a:rPr lang="en-US" sz="2000" spc="-75" baseline="0" dirty="0" smtClean="0">
                          <a:latin typeface="Times New Roman"/>
                          <a:cs typeface="Times New Roman"/>
                        </a:rPr>
                        <a:t> </a:t>
                      </a:r>
                      <a:r>
                        <a:rPr sz="2000" spc="20" dirty="0" smtClean="0">
                          <a:latin typeface="Times New Roman"/>
                          <a:cs typeface="Times New Roman"/>
                        </a:rPr>
                        <a:t>detecting</a:t>
                      </a:r>
                      <a:r>
                        <a:rPr lang="en-US" sz="2000" spc="20" dirty="0" smtClean="0">
                          <a:latin typeface="Times New Roman"/>
                          <a:cs typeface="Times New Roman"/>
                        </a:rPr>
                        <a:t> </a:t>
                      </a:r>
                      <a:r>
                        <a:rPr sz="2000" dirty="0" smtClean="0">
                          <a:latin typeface="Times New Roman"/>
                          <a:cs typeface="Times New Roman"/>
                        </a:rPr>
                        <a:t>c</a:t>
                      </a:r>
                      <a:r>
                        <a:rPr sz="2000" spc="-45" dirty="0" smtClean="0">
                          <a:latin typeface="Times New Roman"/>
                          <a:cs typeface="Times New Roman"/>
                        </a:rPr>
                        <a:t>y</a:t>
                      </a:r>
                      <a:r>
                        <a:rPr sz="2000" spc="30" dirty="0" smtClean="0">
                          <a:latin typeface="Times New Roman"/>
                          <a:cs typeface="Times New Roman"/>
                        </a:rPr>
                        <a:t>b</a:t>
                      </a:r>
                      <a:r>
                        <a:rPr sz="2000" dirty="0" smtClean="0">
                          <a:latin typeface="Times New Roman"/>
                          <a:cs typeface="Times New Roman"/>
                        </a:rPr>
                        <a:t>er</a:t>
                      </a:r>
                      <a:r>
                        <a:rPr lang="en-US" sz="2000" baseline="0" dirty="0" smtClean="0">
                          <a:latin typeface="Times New Roman"/>
                          <a:cs typeface="Times New Roman"/>
                        </a:rPr>
                        <a:t> </a:t>
                      </a:r>
                      <a:r>
                        <a:rPr sz="2000" spc="30" dirty="0" smtClean="0">
                          <a:latin typeface="Times New Roman"/>
                          <a:cs typeface="Times New Roman"/>
                        </a:rPr>
                        <a:t>bul</a:t>
                      </a:r>
                      <a:r>
                        <a:rPr sz="2000" spc="-40" dirty="0" smtClean="0">
                          <a:latin typeface="Times New Roman"/>
                          <a:cs typeface="Times New Roman"/>
                        </a:rPr>
                        <a:t>l</a:t>
                      </a:r>
                      <a:r>
                        <a:rPr sz="2000" spc="-45" dirty="0" smtClean="0">
                          <a:latin typeface="Times New Roman"/>
                          <a:cs typeface="Times New Roman"/>
                        </a:rPr>
                        <a:t>y</a:t>
                      </a:r>
                      <a:r>
                        <a:rPr sz="2000" spc="-40" dirty="0" smtClean="0">
                          <a:latin typeface="Times New Roman"/>
                          <a:cs typeface="Times New Roman"/>
                        </a:rPr>
                        <a:t>i</a:t>
                      </a:r>
                      <a:r>
                        <a:rPr sz="2000" spc="30" dirty="0" smtClean="0">
                          <a:latin typeface="Times New Roman"/>
                          <a:cs typeface="Times New Roman"/>
                        </a:rPr>
                        <a:t>n</a:t>
                      </a:r>
                      <a:r>
                        <a:rPr sz="2000" dirty="0" smtClean="0">
                          <a:latin typeface="Times New Roman"/>
                          <a:cs typeface="Times New Roman"/>
                        </a:rPr>
                        <a:t>g</a:t>
                      </a:r>
                      <a:r>
                        <a:rPr sz="2000" spc="-245" dirty="0" smtClean="0">
                          <a:latin typeface="Times New Roman"/>
                          <a:cs typeface="Times New Roman"/>
                        </a:rPr>
                        <a:t> </a:t>
                      </a:r>
                      <a:r>
                        <a:rPr sz="2000" dirty="0" smtClean="0">
                          <a:latin typeface="Times New Roman"/>
                          <a:cs typeface="Times New Roman"/>
                        </a:rPr>
                        <a:t>acr</a:t>
                      </a:r>
                      <a:r>
                        <a:rPr sz="2000" spc="25" dirty="0" smtClean="0">
                          <a:latin typeface="Times New Roman"/>
                          <a:cs typeface="Times New Roman"/>
                        </a:rPr>
                        <a:t>o</a:t>
                      </a:r>
                      <a:r>
                        <a:rPr sz="2000" spc="-45" dirty="0" smtClean="0">
                          <a:latin typeface="Times New Roman"/>
                          <a:cs typeface="Times New Roman"/>
                        </a:rPr>
                        <a:t>s</a:t>
                      </a:r>
                      <a:r>
                        <a:rPr sz="2000" dirty="0" smtClean="0">
                          <a:latin typeface="Times New Roman"/>
                          <a:cs typeface="Times New Roman"/>
                        </a:rPr>
                        <a:t>s</a:t>
                      </a:r>
                      <a:r>
                        <a:rPr lang="en-US" sz="2000" baseline="0" dirty="0" smtClean="0">
                          <a:latin typeface="Times New Roman"/>
                          <a:cs typeface="Times New Roman"/>
                        </a:rPr>
                        <a:t> </a:t>
                      </a:r>
                      <a:r>
                        <a:rPr sz="2000" spc="-80" dirty="0" smtClean="0">
                          <a:latin typeface="Times New Roman"/>
                          <a:cs typeface="Times New Roman"/>
                        </a:rPr>
                        <a:t>m</a:t>
                      </a:r>
                      <a:r>
                        <a:rPr sz="2000" spc="30" dirty="0" smtClean="0">
                          <a:latin typeface="Times New Roman"/>
                          <a:cs typeface="Times New Roman"/>
                        </a:rPr>
                        <a:t>ult</a:t>
                      </a:r>
                      <a:r>
                        <a:rPr sz="2000" spc="-40" dirty="0" smtClean="0">
                          <a:latin typeface="Times New Roman"/>
                          <a:cs typeface="Times New Roman"/>
                        </a:rPr>
                        <a:t>i</a:t>
                      </a:r>
                      <a:r>
                        <a:rPr sz="2000" spc="30" dirty="0" smtClean="0">
                          <a:latin typeface="Times New Roman"/>
                          <a:cs typeface="Times New Roman"/>
                        </a:rPr>
                        <a:t>pl</a:t>
                      </a:r>
                      <a:r>
                        <a:rPr sz="2000" dirty="0" smtClean="0">
                          <a:latin typeface="Times New Roman"/>
                          <a:cs typeface="Times New Roman"/>
                        </a:rPr>
                        <a:t>e</a:t>
                      </a:r>
                      <a:r>
                        <a:rPr sz="2000" spc="-200" dirty="0" smtClean="0">
                          <a:latin typeface="Times New Roman"/>
                          <a:cs typeface="Times New Roman"/>
                        </a:rPr>
                        <a:t> </a:t>
                      </a:r>
                      <a:r>
                        <a:rPr sz="2000" spc="-40" dirty="0">
                          <a:latin typeface="Times New Roman"/>
                          <a:cs typeface="Times New Roman"/>
                        </a:rPr>
                        <a:t>s</a:t>
                      </a:r>
                      <a:r>
                        <a:rPr sz="2000" spc="30" dirty="0">
                          <a:latin typeface="Times New Roman"/>
                          <a:cs typeface="Times New Roman"/>
                        </a:rPr>
                        <a:t>o</a:t>
                      </a:r>
                      <a:r>
                        <a:rPr sz="2000" dirty="0">
                          <a:latin typeface="Times New Roman"/>
                          <a:cs typeface="Times New Roman"/>
                        </a:rPr>
                        <a:t>c</a:t>
                      </a:r>
                      <a:r>
                        <a:rPr sz="2000" spc="-40" dirty="0">
                          <a:latin typeface="Times New Roman"/>
                          <a:cs typeface="Times New Roman"/>
                        </a:rPr>
                        <a:t>i</a:t>
                      </a:r>
                      <a:r>
                        <a:rPr sz="2000" dirty="0">
                          <a:latin typeface="Times New Roman"/>
                          <a:cs typeface="Times New Roman"/>
                        </a:rPr>
                        <a:t>al</a:t>
                      </a:r>
                      <a:r>
                        <a:rPr sz="2000" spc="-20" dirty="0">
                          <a:latin typeface="Times New Roman"/>
                          <a:cs typeface="Times New Roman"/>
                        </a:rPr>
                        <a:t> </a:t>
                      </a:r>
                      <a:r>
                        <a:rPr sz="2000" spc="-80" dirty="0">
                          <a:latin typeface="Times New Roman"/>
                          <a:cs typeface="Times New Roman"/>
                        </a:rPr>
                        <a:t>m</a:t>
                      </a:r>
                      <a:r>
                        <a:rPr sz="2000" dirty="0">
                          <a:latin typeface="Times New Roman"/>
                          <a:cs typeface="Times New Roman"/>
                        </a:rPr>
                        <a:t>e</a:t>
                      </a:r>
                      <a:r>
                        <a:rPr sz="2000" spc="30" dirty="0">
                          <a:latin typeface="Times New Roman"/>
                          <a:cs typeface="Times New Roman"/>
                        </a:rPr>
                        <a:t>d</a:t>
                      </a:r>
                      <a:r>
                        <a:rPr sz="2000" spc="-40" dirty="0">
                          <a:latin typeface="Times New Roman"/>
                          <a:cs typeface="Times New Roman"/>
                        </a:rPr>
                        <a:t>i</a:t>
                      </a:r>
                      <a:r>
                        <a:rPr sz="2000" dirty="0">
                          <a:latin typeface="Times New Roman"/>
                          <a:cs typeface="Times New Roman"/>
                        </a:rPr>
                        <a:t>a  </a:t>
                      </a:r>
                      <a:r>
                        <a:rPr sz="2000" spc="5" dirty="0">
                          <a:latin typeface="Times New Roman"/>
                          <a:cs typeface="Times New Roman"/>
                        </a:rPr>
                        <a:t>platforms</a:t>
                      </a: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96520" algn="l">
                        <a:lnSpc>
                          <a:spcPct val="100000"/>
                        </a:lnSpc>
                        <a:spcBef>
                          <a:spcPts val="355"/>
                        </a:spcBef>
                      </a:pPr>
                      <a:r>
                        <a:rPr lang="en-US" sz="2000" spc="0" dirty="0" smtClean="0">
                          <a:latin typeface="Times New Roman"/>
                          <a:cs typeface="Times New Roman"/>
                        </a:rPr>
                        <a:t>Machine</a:t>
                      </a:r>
                      <a:r>
                        <a:rPr sz="2000" spc="-50" dirty="0" smtClean="0">
                          <a:latin typeface="Times New Roman"/>
                          <a:cs typeface="Times New Roman"/>
                        </a:rPr>
                        <a:t> </a:t>
                      </a:r>
                      <a:r>
                        <a:rPr sz="2000" spc="15" dirty="0">
                          <a:latin typeface="Times New Roman"/>
                          <a:cs typeface="Times New Roman"/>
                        </a:rPr>
                        <a:t>learning</a:t>
                      </a: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98425" marR="194310" algn="l">
                        <a:lnSpc>
                          <a:spcPct val="100000"/>
                        </a:lnSpc>
                        <a:spcBef>
                          <a:spcPts val="355"/>
                        </a:spcBef>
                      </a:pPr>
                      <a:r>
                        <a:rPr lang="en-US" sz="2000" spc="-5" dirty="0" smtClean="0">
                          <a:latin typeface="Times New Roman"/>
                          <a:cs typeface="Times New Roman"/>
                        </a:rPr>
                        <a:t>By</a:t>
                      </a:r>
                      <a:r>
                        <a:rPr lang="en-US" sz="2000" spc="-5" baseline="0" dirty="0" smtClean="0">
                          <a:latin typeface="Times New Roman"/>
                          <a:cs typeface="Times New Roman"/>
                        </a:rPr>
                        <a:t> u</a:t>
                      </a:r>
                      <a:r>
                        <a:rPr sz="2000" spc="-5" dirty="0" smtClean="0">
                          <a:latin typeface="Times New Roman"/>
                          <a:cs typeface="Times New Roman"/>
                        </a:rPr>
                        <a:t>sing</a:t>
                      </a:r>
                      <a:r>
                        <a:rPr sz="2000" spc="-65" dirty="0" smtClean="0">
                          <a:latin typeface="Times New Roman"/>
                          <a:cs typeface="Times New Roman"/>
                        </a:rPr>
                        <a:t> </a:t>
                      </a:r>
                      <a:r>
                        <a:rPr sz="2000" spc="10" dirty="0">
                          <a:latin typeface="Times New Roman"/>
                          <a:cs typeface="Times New Roman"/>
                        </a:rPr>
                        <a:t>real</a:t>
                      </a:r>
                      <a:r>
                        <a:rPr sz="2000" spc="-65" dirty="0">
                          <a:latin typeface="Times New Roman"/>
                          <a:cs typeface="Times New Roman"/>
                        </a:rPr>
                        <a:t> </a:t>
                      </a:r>
                      <a:r>
                        <a:rPr sz="2000" spc="15" dirty="0">
                          <a:latin typeface="Times New Roman"/>
                          <a:cs typeface="Times New Roman"/>
                        </a:rPr>
                        <a:t>world </a:t>
                      </a:r>
                      <a:r>
                        <a:rPr sz="2000" spc="-484" dirty="0">
                          <a:latin typeface="Times New Roman"/>
                          <a:cs typeface="Times New Roman"/>
                        </a:rPr>
                        <a:t> </a:t>
                      </a:r>
                      <a:r>
                        <a:rPr sz="2000" spc="10" dirty="0" smtClean="0">
                          <a:latin typeface="Times New Roman"/>
                          <a:cs typeface="Times New Roman"/>
                        </a:rPr>
                        <a:t>dataset</a:t>
                      </a:r>
                      <a:r>
                        <a:rPr lang="en-US" sz="2000" spc="10" dirty="0" smtClean="0">
                          <a:latin typeface="Times New Roman"/>
                          <a:cs typeface="Times New Roman"/>
                        </a:rPr>
                        <a:t> improve accuracy.</a:t>
                      </a:r>
                      <a:endParaRPr sz="20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r>
            </a:tbl>
          </a:graphicData>
        </a:graphic>
      </p:graphicFrame>
      <p:pic>
        <p:nvPicPr>
          <p:cNvPr id="4" name="Picture 3" descr="download.png"/>
          <p:cNvPicPr>
            <a:picLocks noChangeAspect="1"/>
          </p:cNvPicPr>
          <p:nvPr/>
        </p:nvPicPr>
        <p:blipFill>
          <a:blip r:embed="rId2"/>
          <a:stretch>
            <a:fillRect/>
          </a:stretch>
        </p:blipFill>
        <p:spPr>
          <a:xfrm>
            <a:off x="228600" y="76200"/>
            <a:ext cx="1676400" cy="1066800"/>
          </a:xfrm>
          <a:prstGeom prst="rect">
            <a:avLst/>
          </a:prstGeom>
        </p:spPr>
      </p:pic>
      <p:pic>
        <p:nvPicPr>
          <p:cNvPr id="5" name="Picture 4" descr="download.jfif"/>
          <p:cNvPicPr>
            <a:picLocks noChangeAspect="1"/>
          </p:cNvPicPr>
          <p:nvPr/>
        </p:nvPicPr>
        <p:blipFill>
          <a:blip r:embed="rId3"/>
          <a:stretch>
            <a:fillRect/>
          </a:stretch>
        </p:blipFill>
        <p:spPr>
          <a:xfrm>
            <a:off x="10133888" y="98277"/>
            <a:ext cx="1600200" cy="104472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452426"/>
            <a:ext cx="7031355" cy="690574"/>
          </a:xfrm>
          <a:prstGeom prst="rect">
            <a:avLst/>
          </a:prstGeom>
        </p:spPr>
        <p:txBody>
          <a:bodyPr vert="horz" wrap="square" lIns="0" tIns="13335" rIns="0" bIns="0" rtlCol="0">
            <a:spAutoFit/>
          </a:bodyPr>
          <a:lstStyle/>
          <a:p>
            <a:pPr marL="12700">
              <a:lnSpc>
                <a:spcPct val="100000"/>
              </a:lnSpc>
              <a:spcBef>
                <a:spcPts val="105"/>
              </a:spcBef>
            </a:pPr>
            <a:r>
              <a:rPr lang="en-US" spc="-20" dirty="0">
                <a:latin typeface="Cambria" pitchFamily="18" charset="0"/>
                <a:ea typeface="Cambria" pitchFamily="18" charset="0"/>
                <a:cs typeface="Times New Roman"/>
              </a:rPr>
              <a:t>LITERATURE</a:t>
            </a:r>
            <a:r>
              <a:rPr lang="en-US" spc="-120" dirty="0">
                <a:latin typeface="Cambria" pitchFamily="18" charset="0"/>
                <a:ea typeface="Cambria" pitchFamily="18" charset="0"/>
                <a:cs typeface="Times New Roman"/>
              </a:rPr>
              <a:t> </a:t>
            </a:r>
            <a:r>
              <a:rPr lang="en-US" spc="10" dirty="0">
                <a:latin typeface="Cambria" pitchFamily="18" charset="0"/>
                <a:ea typeface="Cambria" pitchFamily="18" charset="0"/>
                <a:cs typeface="Times New Roman"/>
              </a:rPr>
              <a:t>REVIEW</a:t>
            </a:r>
            <a:r>
              <a:rPr lang="en-US" spc="-185" dirty="0">
                <a:latin typeface="Cambria" pitchFamily="18" charset="0"/>
                <a:ea typeface="Cambria" pitchFamily="18" charset="0"/>
                <a:cs typeface="Times New Roman"/>
              </a:rPr>
              <a:t> </a:t>
            </a:r>
            <a:endParaRPr spc="10" dirty="0">
              <a:solidFill>
                <a:srgbClr val="FFC000"/>
              </a:solidFill>
            </a:endParaRPr>
          </a:p>
        </p:txBody>
      </p:sp>
      <p:graphicFrame>
        <p:nvGraphicFramePr>
          <p:cNvPr id="3" name="object 3"/>
          <p:cNvGraphicFramePr>
            <a:graphicFrameLocks noGrp="1"/>
          </p:cNvGraphicFramePr>
          <p:nvPr>
            <p:extLst>
              <p:ext uri="{D42A27DB-BD31-4B8C-83A1-F6EECF244321}">
                <p14:modId xmlns:p14="http://schemas.microsoft.com/office/powerpoint/2010/main" val="2243670220"/>
              </p:ext>
            </p:extLst>
          </p:nvPr>
        </p:nvGraphicFramePr>
        <p:xfrm>
          <a:off x="1103120" y="1524000"/>
          <a:ext cx="10095864" cy="4596257"/>
        </p:xfrm>
        <a:graphic>
          <a:graphicData uri="http://schemas.openxmlformats.org/drawingml/2006/table">
            <a:tbl>
              <a:tblPr firstRow="1" bandRow="1">
                <a:tableStyleId>{2D5ABB26-0587-4C30-8999-92F81FD0307C}</a:tableStyleId>
              </a:tblPr>
              <a:tblGrid>
                <a:gridCol w="1017269"/>
                <a:gridCol w="2098675"/>
                <a:gridCol w="2941320"/>
                <a:gridCol w="2019300"/>
                <a:gridCol w="2019300"/>
              </a:tblGrid>
              <a:tr h="1305052">
                <a:tc>
                  <a:txBody>
                    <a:bodyPr/>
                    <a:lstStyle/>
                    <a:p>
                      <a:pPr marL="92075">
                        <a:lnSpc>
                          <a:spcPct val="100000"/>
                        </a:lnSpc>
                        <a:spcBef>
                          <a:spcPts val="335"/>
                        </a:spcBef>
                      </a:pPr>
                      <a:r>
                        <a:rPr sz="2000" b="1" spc="-30" dirty="0">
                          <a:solidFill>
                            <a:srgbClr val="FFFFFF"/>
                          </a:solidFill>
                          <a:latin typeface="Times New Roman"/>
                          <a:cs typeface="Times New Roman"/>
                        </a:rPr>
                        <a:t>Year</a:t>
                      </a:r>
                      <a:endParaRPr sz="2000" dirty="0">
                        <a:latin typeface="Times New Roman"/>
                        <a:cs typeface="Times New Roman"/>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92710">
                        <a:lnSpc>
                          <a:spcPct val="100000"/>
                        </a:lnSpc>
                        <a:spcBef>
                          <a:spcPts val="335"/>
                        </a:spcBef>
                      </a:pPr>
                      <a:r>
                        <a:rPr sz="2000" b="1" spc="10" dirty="0">
                          <a:solidFill>
                            <a:srgbClr val="FFFFFF"/>
                          </a:solidFill>
                          <a:latin typeface="Times New Roman"/>
                          <a:cs typeface="Times New Roman"/>
                        </a:rPr>
                        <a:t>Author</a:t>
                      </a:r>
                      <a:endParaRPr sz="2000" dirty="0">
                        <a:latin typeface="Times New Roman"/>
                        <a:cs typeface="Times New Roman"/>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94615">
                        <a:lnSpc>
                          <a:spcPct val="100000"/>
                        </a:lnSpc>
                        <a:spcBef>
                          <a:spcPts val="335"/>
                        </a:spcBef>
                      </a:pPr>
                      <a:r>
                        <a:rPr sz="2000" b="1" spc="20" dirty="0">
                          <a:solidFill>
                            <a:srgbClr val="FFFFFF"/>
                          </a:solidFill>
                          <a:latin typeface="Times New Roman"/>
                          <a:cs typeface="Times New Roman"/>
                        </a:rPr>
                        <a:t>Title</a:t>
                      </a:r>
                      <a:endParaRPr sz="2000" dirty="0">
                        <a:latin typeface="Times New Roman"/>
                        <a:cs typeface="Times New Roman"/>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96520" marR="201930">
                        <a:lnSpc>
                          <a:spcPct val="100000"/>
                        </a:lnSpc>
                        <a:spcBef>
                          <a:spcPts val="335"/>
                        </a:spcBef>
                      </a:pPr>
                      <a:r>
                        <a:rPr sz="2000" b="1" spc="15" dirty="0">
                          <a:solidFill>
                            <a:srgbClr val="FFFFFF"/>
                          </a:solidFill>
                          <a:latin typeface="Times New Roman"/>
                          <a:cs typeface="Times New Roman"/>
                        </a:rPr>
                        <a:t>Algorithm </a:t>
                      </a:r>
                      <a:r>
                        <a:rPr sz="2000" b="1" spc="20" dirty="0">
                          <a:solidFill>
                            <a:srgbClr val="FFFFFF"/>
                          </a:solidFill>
                          <a:latin typeface="Times New Roman"/>
                          <a:cs typeface="Times New Roman"/>
                        </a:rPr>
                        <a:t> </a:t>
                      </a:r>
                      <a:r>
                        <a:rPr sz="2000" b="1" spc="-40" dirty="0">
                          <a:solidFill>
                            <a:srgbClr val="FFFFFF"/>
                          </a:solidFill>
                          <a:latin typeface="Times New Roman"/>
                          <a:cs typeface="Times New Roman"/>
                        </a:rPr>
                        <a:t>M</a:t>
                      </a:r>
                      <a:r>
                        <a:rPr sz="2000" b="1" dirty="0">
                          <a:solidFill>
                            <a:srgbClr val="FFFFFF"/>
                          </a:solidFill>
                          <a:latin typeface="Times New Roman"/>
                          <a:cs typeface="Times New Roman"/>
                        </a:rPr>
                        <a:t>eth</a:t>
                      </a:r>
                      <a:r>
                        <a:rPr sz="2000" b="1" spc="35" dirty="0">
                          <a:solidFill>
                            <a:srgbClr val="FFFFFF"/>
                          </a:solidFill>
                          <a:latin typeface="Times New Roman"/>
                          <a:cs typeface="Times New Roman"/>
                        </a:rPr>
                        <a:t>o</a:t>
                      </a:r>
                      <a:r>
                        <a:rPr sz="2000" b="1" dirty="0">
                          <a:solidFill>
                            <a:srgbClr val="FFFFFF"/>
                          </a:solidFill>
                          <a:latin typeface="Times New Roman"/>
                          <a:cs typeface="Times New Roman"/>
                        </a:rPr>
                        <a:t>d</a:t>
                      </a:r>
                      <a:r>
                        <a:rPr sz="2000" b="1" spc="30" dirty="0">
                          <a:solidFill>
                            <a:srgbClr val="FFFFFF"/>
                          </a:solidFill>
                          <a:latin typeface="Times New Roman"/>
                          <a:cs typeface="Times New Roman"/>
                        </a:rPr>
                        <a:t>o</a:t>
                      </a:r>
                      <a:r>
                        <a:rPr sz="2000" b="1" spc="35" dirty="0">
                          <a:solidFill>
                            <a:srgbClr val="FFFFFF"/>
                          </a:solidFill>
                          <a:latin typeface="Times New Roman"/>
                          <a:cs typeface="Times New Roman"/>
                        </a:rPr>
                        <a:t>l</a:t>
                      </a:r>
                      <a:r>
                        <a:rPr sz="2000" b="1" spc="30" dirty="0">
                          <a:solidFill>
                            <a:srgbClr val="FFFFFF"/>
                          </a:solidFill>
                          <a:latin typeface="Times New Roman"/>
                          <a:cs typeface="Times New Roman"/>
                        </a:rPr>
                        <a:t>o</a:t>
                      </a:r>
                      <a:r>
                        <a:rPr sz="2000" b="1" spc="-40" dirty="0">
                          <a:solidFill>
                            <a:srgbClr val="FFFFFF"/>
                          </a:solidFill>
                          <a:latin typeface="Times New Roman"/>
                          <a:cs typeface="Times New Roman"/>
                        </a:rPr>
                        <a:t>gi</a:t>
                      </a:r>
                      <a:r>
                        <a:rPr sz="2000" b="1" dirty="0">
                          <a:solidFill>
                            <a:srgbClr val="FFFFFF"/>
                          </a:solidFill>
                          <a:latin typeface="Times New Roman"/>
                          <a:cs typeface="Times New Roman"/>
                        </a:rPr>
                        <a:t>c</a:t>
                      </a:r>
                      <a:r>
                        <a:rPr sz="2000" b="1" spc="35" dirty="0">
                          <a:solidFill>
                            <a:srgbClr val="FFFFFF"/>
                          </a:solidFill>
                          <a:latin typeface="Times New Roman"/>
                          <a:cs typeface="Times New Roman"/>
                        </a:rPr>
                        <a:t>a</a:t>
                      </a:r>
                      <a:r>
                        <a:rPr sz="2000" b="1" dirty="0">
                          <a:solidFill>
                            <a:srgbClr val="FFFFFF"/>
                          </a:solidFill>
                          <a:latin typeface="Times New Roman"/>
                          <a:cs typeface="Times New Roman"/>
                        </a:rPr>
                        <a:t>l  </a:t>
                      </a:r>
                      <a:r>
                        <a:rPr sz="2000" b="1" spc="20" dirty="0">
                          <a:solidFill>
                            <a:srgbClr val="FFFFFF"/>
                          </a:solidFill>
                          <a:latin typeface="Times New Roman"/>
                          <a:cs typeface="Times New Roman"/>
                        </a:rPr>
                        <a:t>&amp;</a:t>
                      </a:r>
                      <a:r>
                        <a:rPr sz="2000" b="1" spc="-105" dirty="0">
                          <a:solidFill>
                            <a:srgbClr val="FFFFFF"/>
                          </a:solidFill>
                          <a:latin typeface="Times New Roman"/>
                          <a:cs typeface="Times New Roman"/>
                        </a:rPr>
                        <a:t> </a:t>
                      </a:r>
                      <a:r>
                        <a:rPr sz="2000" b="1" dirty="0">
                          <a:solidFill>
                            <a:srgbClr val="FFFFFF"/>
                          </a:solidFill>
                          <a:latin typeface="Times New Roman"/>
                          <a:cs typeface="Times New Roman"/>
                        </a:rPr>
                        <a:t>Techniques</a:t>
                      </a:r>
                      <a:endParaRPr sz="2000">
                        <a:latin typeface="Times New Roman"/>
                        <a:cs typeface="Times New Roman"/>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98425">
                        <a:lnSpc>
                          <a:spcPct val="100000"/>
                        </a:lnSpc>
                        <a:spcBef>
                          <a:spcPts val="335"/>
                        </a:spcBef>
                      </a:pPr>
                      <a:r>
                        <a:rPr lang="en-US" sz="2000" b="1" spc="10" dirty="0" smtClean="0">
                          <a:solidFill>
                            <a:srgbClr val="FFFFFF"/>
                          </a:solidFill>
                          <a:latin typeface="Times New Roman"/>
                          <a:cs typeface="Times New Roman"/>
                        </a:rPr>
                        <a:t>Inference</a:t>
                      </a:r>
                      <a:endParaRPr sz="2000" dirty="0">
                        <a:latin typeface="Times New Roman"/>
                        <a:cs typeface="Times New Roman"/>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r>
              <a:tr h="1310639">
                <a:tc>
                  <a:txBody>
                    <a:bodyPr/>
                    <a:lstStyle/>
                    <a:p>
                      <a:pPr marL="92075">
                        <a:lnSpc>
                          <a:spcPct val="100000"/>
                        </a:lnSpc>
                        <a:spcBef>
                          <a:spcPts val="350"/>
                        </a:spcBef>
                      </a:pPr>
                      <a:r>
                        <a:rPr sz="2000" spc="45" dirty="0" smtClean="0">
                          <a:latin typeface="Times New Roman"/>
                          <a:cs typeface="Times New Roman"/>
                        </a:rPr>
                        <a:t>20</a:t>
                      </a:r>
                      <a:r>
                        <a:rPr lang="en-US" sz="2000" spc="45" dirty="0" smtClean="0">
                          <a:latin typeface="Times New Roman"/>
                          <a:cs typeface="Times New Roman"/>
                        </a:rPr>
                        <a:t>20</a:t>
                      </a:r>
                      <a:endParaRPr sz="2000" dirty="0">
                        <a:latin typeface="Times New Roman"/>
                        <a:cs typeface="Times New Roman"/>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c>
                  <a:txBody>
                    <a:bodyPr/>
                    <a:lstStyle/>
                    <a:p>
                      <a:pPr marL="92710">
                        <a:lnSpc>
                          <a:spcPct val="100000"/>
                        </a:lnSpc>
                        <a:spcBef>
                          <a:spcPts val="350"/>
                        </a:spcBef>
                      </a:pPr>
                      <a:r>
                        <a:rPr sz="2000" spc="-10" dirty="0">
                          <a:latin typeface="Times New Roman"/>
                          <a:cs typeface="Times New Roman"/>
                        </a:rPr>
                        <a:t>A.</a:t>
                      </a:r>
                      <a:r>
                        <a:rPr sz="2000" dirty="0">
                          <a:latin typeface="Times New Roman"/>
                          <a:cs typeface="Times New Roman"/>
                        </a:rPr>
                        <a:t> Mangaonkar,</a:t>
                      </a:r>
                    </a:p>
                    <a:p>
                      <a:pPr marL="92710" marR="361315">
                        <a:lnSpc>
                          <a:spcPct val="100000"/>
                        </a:lnSpc>
                        <a:spcBef>
                          <a:spcPts val="5"/>
                        </a:spcBef>
                      </a:pPr>
                      <a:r>
                        <a:rPr sz="2000" spc="-10" dirty="0">
                          <a:latin typeface="Times New Roman"/>
                          <a:cs typeface="Times New Roman"/>
                        </a:rPr>
                        <a:t>A.</a:t>
                      </a:r>
                      <a:r>
                        <a:rPr sz="2000" spc="-45" dirty="0">
                          <a:latin typeface="Times New Roman"/>
                          <a:cs typeface="Times New Roman"/>
                        </a:rPr>
                        <a:t> </a:t>
                      </a:r>
                      <a:r>
                        <a:rPr sz="2000" spc="10" dirty="0">
                          <a:latin typeface="Times New Roman"/>
                          <a:cs typeface="Times New Roman"/>
                        </a:rPr>
                        <a:t>Hayrapetian, </a:t>
                      </a:r>
                      <a:r>
                        <a:rPr sz="2000" spc="-484" dirty="0">
                          <a:latin typeface="Times New Roman"/>
                          <a:cs typeface="Times New Roman"/>
                        </a:rPr>
                        <a:t> </a:t>
                      </a:r>
                      <a:r>
                        <a:rPr sz="2000" spc="20" dirty="0">
                          <a:latin typeface="Times New Roman"/>
                          <a:cs typeface="Times New Roman"/>
                        </a:rPr>
                        <a:t>and</a:t>
                      </a:r>
                      <a:r>
                        <a:rPr sz="2000" spc="-105" dirty="0">
                          <a:latin typeface="Times New Roman"/>
                          <a:cs typeface="Times New Roman"/>
                        </a:rPr>
                        <a:t> </a:t>
                      </a:r>
                      <a:r>
                        <a:rPr sz="2000" spc="10" dirty="0">
                          <a:latin typeface="Times New Roman"/>
                          <a:cs typeface="Times New Roman"/>
                        </a:rPr>
                        <a:t>R.</a:t>
                      </a:r>
                      <a:r>
                        <a:rPr sz="2000" spc="-35" dirty="0">
                          <a:latin typeface="Times New Roman"/>
                          <a:cs typeface="Times New Roman"/>
                        </a:rPr>
                        <a:t> </a:t>
                      </a:r>
                      <a:r>
                        <a:rPr sz="2000" dirty="0">
                          <a:latin typeface="Times New Roman"/>
                          <a:cs typeface="Times New Roman"/>
                        </a:rPr>
                        <a:t>Raje</a:t>
                      </a: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c>
                  <a:txBody>
                    <a:bodyPr/>
                    <a:lstStyle/>
                    <a:p>
                      <a:pPr marL="94615">
                        <a:lnSpc>
                          <a:spcPct val="100000"/>
                        </a:lnSpc>
                        <a:spcBef>
                          <a:spcPts val="350"/>
                        </a:spcBef>
                      </a:pPr>
                      <a:r>
                        <a:rPr sz="2000" dirty="0">
                          <a:latin typeface="Times New Roman"/>
                          <a:cs typeface="Times New Roman"/>
                        </a:rPr>
                        <a:t>Collaborative</a:t>
                      </a:r>
                    </a:p>
                    <a:p>
                      <a:pPr marL="94615" marR="140970">
                        <a:lnSpc>
                          <a:spcPct val="100000"/>
                        </a:lnSpc>
                        <a:spcBef>
                          <a:spcPts val="5"/>
                        </a:spcBef>
                      </a:pPr>
                      <a:r>
                        <a:rPr sz="2000" spc="30" dirty="0">
                          <a:latin typeface="Times New Roman"/>
                          <a:cs typeface="Times New Roman"/>
                        </a:rPr>
                        <a:t>d</a:t>
                      </a:r>
                      <a:r>
                        <a:rPr sz="2000" dirty="0">
                          <a:latin typeface="Times New Roman"/>
                          <a:cs typeface="Times New Roman"/>
                        </a:rPr>
                        <a:t>e</a:t>
                      </a:r>
                      <a:r>
                        <a:rPr sz="2000" spc="30" dirty="0">
                          <a:latin typeface="Times New Roman"/>
                          <a:cs typeface="Times New Roman"/>
                        </a:rPr>
                        <a:t>t</a:t>
                      </a:r>
                      <a:r>
                        <a:rPr sz="2000" dirty="0">
                          <a:latin typeface="Times New Roman"/>
                          <a:cs typeface="Times New Roman"/>
                        </a:rPr>
                        <a:t>ec</a:t>
                      </a:r>
                      <a:r>
                        <a:rPr sz="2000" spc="30" dirty="0">
                          <a:latin typeface="Times New Roman"/>
                          <a:cs typeface="Times New Roman"/>
                        </a:rPr>
                        <a:t>t</a:t>
                      </a:r>
                      <a:r>
                        <a:rPr sz="2000" spc="-40" dirty="0">
                          <a:latin typeface="Times New Roman"/>
                          <a:cs typeface="Times New Roman"/>
                        </a:rPr>
                        <a:t>i</a:t>
                      </a:r>
                      <a:r>
                        <a:rPr sz="2000" spc="30" dirty="0">
                          <a:latin typeface="Times New Roman"/>
                          <a:cs typeface="Times New Roman"/>
                        </a:rPr>
                        <a:t>o</a:t>
                      </a:r>
                      <a:r>
                        <a:rPr sz="2000" dirty="0">
                          <a:latin typeface="Times New Roman"/>
                          <a:cs typeface="Times New Roman"/>
                        </a:rPr>
                        <a:t>n</a:t>
                      </a:r>
                      <a:r>
                        <a:rPr sz="2000" spc="-240" dirty="0">
                          <a:latin typeface="Times New Roman"/>
                          <a:cs typeface="Times New Roman"/>
                        </a:rPr>
                        <a:t> </a:t>
                      </a:r>
                      <a:r>
                        <a:rPr sz="2000" spc="30" dirty="0">
                          <a:latin typeface="Times New Roman"/>
                          <a:cs typeface="Times New Roman"/>
                        </a:rPr>
                        <a:t>o</a:t>
                      </a:r>
                      <a:r>
                        <a:rPr sz="2000" dirty="0">
                          <a:latin typeface="Times New Roman"/>
                          <a:cs typeface="Times New Roman"/>
                        </a:rPr>
                        <a:t>f</a:t>
                      </a:r>
                      <a:r>
                        <a:rPr sz="2000" spc="-55" dirty="0">
                          <a:latin typeface="Times New Roman"/>
                          <a:cs typeface="Times New Roman"/>
                        </a:rPr>
                        <a:t> </a:t>
                      </a:r>
                      <a:r>
                        <a:rPr sz="2000" dirty="0">
                          <a:latin typeface="Times New Roman"/>
                          <a:cs typeface="Times New Roman"/>
                        </a:rPr>
                        <a:t>c</a:t>
                      </a:r>
                      <a:r>
                        <a:rPr sz="2000" spc="-40" dirty="0">
                          <a:latin typeface="Times New Roman"/>
                          <a:cs typeface="Times New Roman"/>
                        </a:rPr>
                        <a:t>y</a:t>
                      </a:r>
                      <a:r>
                        <a:rPr sz="2000" spc="30" dirty="0">
                          <a:latin typeface="Times New Roman"/>
                          <a:cs typeface="Times New Roman"/>
                        </a:rPr>
                        <a:t>b</a:t>
                      </a:r>
                      <a:r>
                        <a:rPr sz="2000" dirty="0">
                          <a:latin typeface="Times New Roman"/>
                          <a:cs typeface="Times New Roman"/>
                        </a:rPr>
                        <a:t>er</a:t>
                      </a:r>
                      <a:r>
                        <a:rPr sz="2000" spc="30" dirty="0">
                          <a:latin typeface="Times New Roman"/>
                          <a:cs typeface="Times New Roman"/>
                        </a:rPr>
                        <a:t>bul</a:t>
                      </a:r>
                      <a:r>
                        <a:rPr sz="2000" spc="-40" dirty="0">
                          <a:latin typeface="Times New Roman"/>
                          <a:cs typeface="Times New Roman"/>
                        </a:rPr>
                        <a:t>lyi</a:t>
                      </a:r>
                      <a:r>
                        <a:rPr sz="2000" spc="30" dirty="0">
                          <a:latin typeface="Times New Roman"/>
                          <a:cs typeface="Times New Roman"/>
                        </a:rPr>
                        <a:t>n</a:t>
                      </a:r>
                      <a:r>
                        <a:rPr sz="2000" dirty="0">
                          <a:latin typeface="Times New Roman"/>
                          <a:cs typeface="Times New Roman"/>
                        </a:rPr>
                        <a:t>g  behavior</a:t>
                      </a:r>
                      <a:r>
                        <a:rPr sz="2000" spc="-60" dirty="0">
                          <a:latin typeface="Times New Roman"/>
                          <a:cs typeface="Times New Roman"/>
                        </a:rPr>
                        <a:t> </a:t>
                      </a:r>
                      <a:r>
                        <a:rPr sz="2000" spc="-10" dirty="0">
                          <a:latin typeface="Times New Roman"/>
                          <a:cs typeface="Times New Roman"/>
                        </a:rPr>
                        <a:t>in</a:t>
                      </a:r>
                      <a:r>
                        <a:rPr sz="2000" spc="-25" dirty="0">
                          <a:latin typeface="Times New Roman"/>
                          <a:cs typeface="Times New Roman"/>
                        </a:rPr>
                        <a:t> </a:t>
                      </a:r>
                      <a:r>
                        <a:rPr sz="2000" spc="-20" dirty="0">
                          <a:latin typeface="Times New Roman"/>
                          <a:cs typeface="Times New Roman"/>
                        </a:rPr>
                        <a:t>Twitter</a:t>
                      </a:r>
                      <a:r>
                        <a:rPr sz="2000" spc="-60" dirty="0">
                          <a:latin typeface="Times New Roman"/>
                          <a:cs typeface="Times New Roman"/>
                        </a:rPr>
                        <a:t> </a:t>
                      </a:r>
                      <a:r>
                        <a:rPr sz="2000" spc="25" dirty="0">
                          <a:latin typeface="Times New Roman"/>
                          <a:cs typeface="Times New Roman"/>
                        </a:rPr>
                        <a:t>data</a:t>
                      </a:r>
                      <a:endParaRPr sz="2000" dirty="0">
                        <a:latin typeface="Times New Roman"/>
                        <a:cs typeface="Times New Roman"/>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c>
                  <a:txBody>
                    <a:bodyPr/>
                    <a:lstStyle/>
                    <a:p>
                      <a:pPr marL="96520" marR="531495">
                        <a:lnSpc>
                          <a:spcPct val="100000"/>
                        </a:lnSpc>
                        <a:spcBef>
                          <a:spcPts val="350"/>
                        </a:spcBef>
                      </a:pPr>
                      <a:r>
                        <a:rPr sz="2000" spc="15" dirty="0">
                          <a:latin typeface="Times New Roman"/>
                          <a:cs typeface="Times New Roman"/>
                        </a:rPr>
                        <a:t>Machine </a:t>
                      </a:r>
                      <a:r>
                        <a:rPr sz="2000" spc="20" dirty="0">
                          <a:latin typeface="Times New Roman"/>
                          <a:cs typeface="Times New Roman"/>
                        </a:rPr>
                        <a:t> </a:t>
                      </a:r>
                      <a:r>
                        <a:rPr sz="2000" spc="5" dirty="0">
                          <a:latin typeface="Times New Roman"/>
                          <a:cs typeface="Times New Roman"/>
                        </a:rPr>
                        <a:t>learning, </a:t>
                      </a:r>
                      <a:r>
                        <a:rPr sz="2000" spc="10" dirty="0">
                          <a:latin typeface="Times New Roman"/>
                          <a:cs typeface="Times New Roman"/>
                        </a:rPr>
                        <a:t> </a:t>
                      </a:r>
                      <a:r>
                        <a:rPr sz="2000" dirty="0">
                          <a:latin typeface="Times New Roman"/>
                          <a:cs typeface="Times New Roman"/>
                        </a:rPr>
                        <a:t>C</a:t>
                      </a:r>
                      <a:r>
                        <a:rPr sz="2000" spc="35" dirty="0">
                          <a:latin typeface="Times New Roman"/>
                          <a:cs typeface="Times New Roman"/>
                        </a:rPr>
                        <a:t>oll</a:t>
                      </a:r>
                      <a:r>
                        <a:rPr sz="2000" dirty="0">
                          <a:latin typeface="Times New Roman"/>
                          <a:cs typeface="Times New Roman"/>
                        </a:rPr>
                        <a:t>a</a:t>
                      </a:r>
                      <a:r>
                        <a:rPr sz="2000" spc="35" dirty="0">
                          <a:latin typeface="Times New Roman"/>
                          <a:cs typeface="Times New Roman"/>
                        </a:rPr>
                        <a:t>b</a:t>
                      </a:r>
                      <a:r>
                        <a:rPr sz="2000" dirty="0">
                          <a:latin typeface="Times New Roman"/>
                          <a:cs typeface="Times New Roman"/>
                        </a:rPr>
                        <a:t>ar</a:t>
                      </a:r>
                      <a:r>
                        <a:rPr sz="2000" spc="-70" dirty="0">
                          <a:latin typeface="Times New Roman"/>
                          <a:cs typeface="Times New Roman"/>
                        </a:rPr>
                        <a:t>a</a:t>
                      </a:r>
                      <a:r>
                        <a:rPr sz="2000" spc="35" dirty="0">
                          <a:latin typeface="Times New Roman"/>
                          <a:cs typeface="Times New Roman"/>
                        </a:rPr>
                        <a:t>t</a:t>
                      </a:r>
                      <a:r>
                        <a:rPr sz="2000" spc="-40" dirty="0">
                          <a:latin typeface="Times New Roman"/>
                          <a:cs typeface="Times New Roman"/>
                        </a:rPr>
                        <a:t>i</a:t>
                      </a:r>
                      <a:r>
                        <a:rPr sz="2000" spc="-114" dirty="0">
                          <a:latin typeface="Times New Roman"/>
                          <a:cs typeface="Times New Roman"/>
                        </a:rPr>
                        <a:t>v</a:t>
                      </a:r>
                      <a:r>
                        <a:rPr sz="2000" dirty="0">
                          <a:latin typeface="Times New Roman"/>
                          <a:cs typeface="Times New Roman"/>
                        </a:rPr>
                        <a:t>e  </a:t>
                      </a:r>
                      <a:r>
                        <a:rPr sz="2000" spc="25" dirty="0">
                          <a:latin typeface="Times New Roman"/>
                          <a:cs typeface="Times New Roman"/>
                        </a:rPr>
                        <a:t>technique</a:t>
                      </a:r>
                      <a:endParaRPr sz="2000">
                        <a:latin typeface="Times New Roman"/>
                        <a:cs typeface="Times New Roman"/>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c>
                  <a:txBody>
                    <a:bodyPr/>
                    <a:lstStyle/>
                    <a:p>
                      <a:pPr marL="98425">
                        <a:lnSpc>
                          <a:spcPct val="100000"/>
                        </a:lnSpc>
                        <a:spcBef>
                          <a:spcPts val="350"/>
                        </a:spcBef>
                      </a:pPr>
                      <a:r>
                        <a:rPr lang="en-US" sz="2000" baseline="0" dirty="0" smtClean="0">
                          <a:latin typeface="Times New Roman"/>
                          <a:cs typeface="Times New Roman"/>
                        </a:rPr>
                        <a:t>Through collective knowledge improve scalability and efficiency.</a:t>
                      </a:r>
                      <a:endParaRPr sz="2000" dirty="0">
                        <a:latin typeface="Times New Roman"/>
                        <a:cs typeface="Times New Roman"/>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r>
              <a:tr h="1310640">
                <a:tc>
                  <a:txBody>
                    <a:bodyPr/>
                    <a:lstStyle/>
                    <a:p>
                      <a:pPr marL="92075">
                        <a:lnSpc>
                          <a:spcPct val="100000"/>
                        </a:lnSpc>
                        <a:spcBef>
                          <a:spcPts val="365"/>
                        </a:spcBef>
                      </a:pPr>
                      <a:r>
                        <a:rPr sz="2000" spc="45" dirty="0" smtClean="0">
                          <a:latin typeface="Times New Roman"/>
                          <a:cs typeface="Times New Roman"/>
                        </a:rPr>
                        <a:t>20</a:t>
                      </a:r>
                      <a:r>
                        <a:rPr lang="en-US" sz="2000" spc="45" dirty="0" smtClean="0">
                          <a:latin typeface="Times New Roman"/>
                          <a:cs typeface="Times New Roman"/>
                        </a:rPr>
                        <a:t>19</a:t>
                      </a:r>
                      <a:endParaRPr sz="2000" dirty="0">
                        <a:latin typeface="Times New Roman"/>
                        <a:cs typeface="Times New Roman"/>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92710" marR="135255">
                        <a:lnSpc>
                          <a:spcPct val="100000"/>
                        </a:lnSpc>
                        <a:spcBef>
                          <a:spcPts val="365"/>
                        </a:spcBef>
                      </a:pPr>
                      <a:r>
                        <a:rPr sz="2000" dirty="0">
                          <a:latin typeface="Times New Roman"/>
                          <a:cs typeface="Times New Roman"/>
                        </a:rPr>
                        <a:t>R.</a:t>
                      </a:r>
                      <a:r>
                        <a:rPr sz="2000" spc="-40" dirty="0">
                          <a:latin typeface="Times New Roman"/>
                          <a:cs typeface="Times New Roman"/>
                        </a:rPr>
                        <a:t> Z</a:t>
                      </a:r>
                      <a:r>
                        <a:rPr sz="2000" spc="30" dirty="0">
                          <a:latin typeface="Times New Roman"/>
                          <a:cs typeface="Times New Roman"/>
                        </a:rPr>
                        <a:t>h</a:t>
                      </a:r>
                      <a:r>
                        <a:rPr sz="2000" dirty="0">
                          <a:latin typeface="Times New Roman"/>
                          <a:cs typeface="Times New Roman"/>
                        </a:rPr>
                        <a:t>a</a:t>
                      </a:r>
                      <a:r>
                        <a:rPr sz="2000" spc="30" dirty="0">
                          <a:latin typeface="Times New Roman"/>
                          <a:cs typeface="Times New Roman"/>
                        </a:rPr>
                        <a:t>o</a:t>
                      </a:r>
                      <a:r>
                        <a:rPr sz="2000" dirty="0">
                          <a:latin typeface="Times New Roman"/>
                          <a:cs typeface="Times New Roman"/>
                        </a:rPr>
                        <a:t>,</a:t>
                      </a:r>
                      <a:r>
                        <a:rPr sz="2000" spc="-185" dirty="0">
                          <a:latin typeface="Times New Roman"/>
                          <a:cs typeface="Times New Roman"/>
                        </a:rPr>
                        <a:t> </a:t>
                      </a:r>
                      <a:r>
                        <a:rPr sz="2000" spc="-40" dirty="0">
                          <a:latin typeface="Times New Roman"/>
                          <a:cs typeface="Times New Roman"/>
                        </a:rPr>
                        <a:t>A</a:t>
                      </a:r>
                      <a:r>
                        <a:rPr sz="2000" dirty="0">
                          <a:latin typeface="Times New Roman"/>
                          <a:cs typeface="Times New Roman"/>
                        </a:rPr>
                        <a:t>.</a:t>
                      </a:r>
                      <a:r>
                        <a:rPr sz="2000" spc="35" dirty="0">
                          <a:latin typeface="Times New Roman"/>
                          <a:cs typeface="Times New Roman"/>
                        </a:rPr>
                        <a:t> </a:t>
                      </a:r>
                      <a:r>
                        <a:rPr sz="2000" spc="-40" dirty="0">
                          <a:latin typeface="Times New Roman"/>
                          <a:cs typeface="Times New Roman"/>
                        </a:rPr>
                        <a:t>Z</a:t>
                      </a:r>
                      <a:r>
                        <a:rPr sz="2000" spc="30" dirty="0">
                          <a:latin typeface="Times New Roman"/>
                          <a:cs typeface="Times New Roman"/>
                        </a:rPr>
                        <a:t>hou</a:t>
                      </a:r>
                      <a:r>
                        <a:rPr sz="2000" dirty="0">
                          <a:latin typeface="Times New Roman"/>
                          <a:cs typeface="Times New Roman"/>
                        </a:rPr>
                        <a:t>,  </a:t>
                      </a:r>
                      <a:r>
                        <a:rPr sz="2000" spc="20" dirty="0">
                          <a:latin typeface="Times New Roman"/>
                          <a:cs typeface="Times New Roman"/>
                        </a:rPr>
                        <a:t>and</a:t>
                      </a:r>
                      <a:r>
                        <a:rPr sz="2000" spc="-105" dirty="0">
                          <a:latin typeface="Times New Roman"/>
                          <a:cs typeface="Times New Roman"/>
                        </a:rPr>
                        <a:t> </a:t>
                      </a:r>
                      <a:r>
                        <a:rPr sz="2000" spc="-10" dirty="0">
                          <a:latin typeface="Times New Roman"/>
                          <a:cs typeface="Times New Roman"/>
                        </a:rPr>
                        <a:t>K.</a:t>
                      </a:r>
                      <a:r>
                        <a:rPr sz="2000" spc="30" dirty="0">
                          <a:latin typeface="Times New Roman"/>
                          <a:cs typeface="Times New Roman"/>
                        </a:rPr>
                        <a:t> </a:t>
                      </a:r>
                      <a:r>
                        <a:rPr sz="2000" spc="20" dirty="0" smtClean="0">
                          <a:latin typeface="Times New Roman"/>
                          <a:cs typeface="Times New Roman"/>
                        </a:rPr>
                        <a:t>Mao</a:t>
                      </a:r>
                      <a:endParaRPr sz="2000" dirty="0">
                        <a:latin typeface="Times New Roman"/>
                        <a:cs typeface="Times New Roman"/>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94615" marR="454025">
                        <a:lnSpc>
                          <a:spcPct val="100000"/>
                        </a:lnSpc>
                        <a:spcBef>
                          <a:spcPts val="365"/>
                        </a:spcBef>
                      </a:pPr>
                      <a:r>
                        <a:rPr sz="2000" spc="-40" dirty="0">
                          <a:latin typeface="Times New Roman"/>
                          <a:cs typeface="Times New Roman"/>
                        </a:rPr>
                        <a:t>A</a:t>
                      </a:r>
                      <a:r>
                        <a:rPr sz="2000" spc="30" dirty="0">
                          <a:latin typeface="Times New Roman"/>
                          <a:cs typeface="Times New Roman"/>
                        </a:rPr>
                        <a:t>uto</a:t>
                      </a:r>
                      <a:r>
                        <a:rPr sz="2000" spc="-80" dirty="0">
                          <a:latin typeface="Times New Roman"/>
                          <a:cs typeface="Times New Roman"/>
                        </a:rPr>
                        <a:t>m</a:t>
                      </a:r>
                      <a:r>
                        <a:rPr sz="2000" dirty="0">
                          <a:latin typeface="Times New Roman"/>
                          <a:cs typeface="Times New Roman"/>
                        </a:rPr>
                        <a:t>a</a:t>
                      </a:r>
                      <a:r>
                        <a:rPr sz="2000" spc="30" dirty="0">
                          <a:latin typeface="Times New Roman"/>
                          <a:cs typeface="Times New Roman"/>
                        </a:rPr>
                        <a:t>t</a:t>
                      </a:r>
                      <a:r>
                        <a:rPr sz="2000" spc="-40" dirty="0">
                          <a:latin typeface="Times New Roman"/>
                          <a:cs typeface="Times New Roman"/>
                        </a:rPr>
                        <a:t>i</a:t>
                      </a:r>
                      <a:r>
                        <a:rPr sz="2000" dirty="0">
                          <a:latin typeface="Times New Roman"/>
                          <a:cs typeface="Times New Roman"/>
                        </a:rPr>
                        <a:t>c</a:t>
                      </a:r>
                      <a:r>
                        <a:rPr sz="2000" spc="-125" dirty="0">
                          <a:latin typeface="Times New Roman"/>
                          <a:cs typeface="Times New Roman"/>
                        </a:rPr>
                        <a:t> </a:t>
                      </a:r>
                      <a:r>
                        <a:rPr sz="2000" spc="30" dirty="0">
                          <a:latin typeface="Times New Roman"/>
                          <a:cs typeface="Times New Roman"/>
                        </a:rPr>
                        <a:t>d</a:t>
                      </a:r>
                      <a:r>
                        <a:rPr sz="2000" dirty="0">
                          <a:latin typeface="Times New Roman"/>
                          <a:cs typeface="Times New Roman"/>
                        </a:rPr>
                        <a:t>e</a:t>
                      </a:r>
                      <a:r>
                        <a:rPr sz="2000" spc="30" dirty="0">
                          <a:latin typeface="Times New Roman"/>
                          <a:cs typeface="Times New Roman"/>
                        </a:rPr>
                        <a:t>t</a:t>
                      </a:r>
                      <a:r>
                        <a:rPr sz="2000" dirty="0">
                          <a:latin typeface="Times New Roman"/>
                          <a:cs typeface="Times New Roman"/>
                        </a:rPr>
                        <a:t>ec</a:t>
                      </a:r>
                      <a:r>
                        <a:rPr sz="2000" spc="30" dirty="0">
                          <a:latin typeface="Times New Roman"/>
                          <a:cs typeface="Times New Roman"/>
                        </a:rPr>
                        <a:t>t</a:t>
                      </a:r>
                      <a:r>
                        <a:rPr sz="2000" spc="-40" dirty="0">
                          <a:latin typeface="Times New Roman"/>
                          <a:cs typeface="Times New Roman"/>
                        </a:rPr>
                        <a:t>i</a:t>
                      </a:r>
                      <a:r>
                        <a:rPr sz="2000" spc="30" dirty="0">
                          <a:latin typeface="Times New Roman"/>
                          <a:cs typeface="Times New Roman"/>
                        </a:rPr>
                        <a:t>o</a:t>
                      </a:r>
                      <a:r>
                        <a:rPr sz="2000" dirty="0">
                          <a:latin typeface="Times New Roman"/>
                          <a:cs typeface="Times New Roman"/>
                        </a:rPr>
                        <a:t>n</a:t>
                      </a:r>
                      <a:r>
                        <a:rPr sz="2000" spc="-240" dirty="0">
                          <a:latin typeface="Times New Roman"/>
                          <a:cs typeface="Times New Roman"/>
                        </a:rPr>
                        <a:t> </a:t>
                      </a:r>
                      <a:r>
                        <a:rPr sz="2000" spc="30" dirty="0">
                          <a:latin typeface="Times New Roman"/>
                          <a:cs typeface="Times New Roman"/>
                        </a:rPr>
                        <a:t>o</a:t>
                      </a:r>
                      <a:r>
                        <a:rPr sz="2000" dirty="0">
                          <a:latin typeface="Times New Roman"/>
                          <a:cs typeface="Times New Roman"/>
                        </a:rPr>
                        <a:t>f  c</a:t>
                      </a:r>
                      <a:r>
                        <a:rPr sz="2000" spc="-40" dirty="0">
                          <a:latin typeface="Times New Roman"/>
                          <a:cs typeface="Times New Roman"/>
                        </a:rPr>
                        <a:t>y</a:t>
                      </a:r>
                      <a:r>
                        <a:rPr sz="2000" spc="30" dirty="0">
                          <a:latin typeface="Times New Roman"/>
                          <a:cs typeface="Times New Roman"/>
                        </a:rPr>
                        <a:t>b</a:t>
                      </a:r>
                      <a:r>
                        <a:rPr sz="2000" dirty="0">
                          <a:latin typeface="Times New Roman"/>
                          <a:cs typeface="Times New Roman"/>
                        </a:rPr>
                        <a:t>er</a:t>
                      </a:r>
                      <a:r>
                        <a:rPr sz="2000" spc="30" dirty="0">
                          <a:latin typeface="Times New Roman"/>
                          <a:cs typeface="Times New Roman"/>
                        </a:rPr>
                        <a:t>bul</a:t>
                      </a:r>
                      <a:r>
                        <a:rPr sz="2000" spc="-40" dirty="0">
                          <a:latin typeface="Times New Roman"/>
                          <a:cs typeface="Times New Roman"/>
                        </a:rPr>
                        <a:t>lyi</a:t>
                      </a:r>
                      <a:r>
                        <a:rPr sz="2000" spc="30" dirty="0">
                          <a:latin typeface="Times New Roman"/>
                          <a:cs typeface="Times New Roman"/>
                        </a:rPr>
                        <a:t>n</a:t>
                      </a:r>
                      <a:r>
                        <a:rPr sz="2000" dirty="0">
                          <a:latin typeface="Times New Roman"/>
                          <a:cs typeface="Times New Roman"/>
                        </a:rPr>
                        <a:t>g</a:t>
                      </a:r>
                      <a:r>
                        <a:rPr sz="2000" spc="-240" dirty="0">
                          <a:latin typeface="Times New Roman"/>
                          <a:cs typeface="Times New Roman"/>
                        </a:rPr>
                        <a:t> </a:t>
                      </a:r>
                      <a:r>
                        <a:rPr sz="2000" spc="30" dirty="0">
                          <a:latin typeface="Times New Roman"/>
                          <a:cs typeface="Times New Roman"/>
                        </a:rPr>
                        <a:t>o</a:t>
                      </a:r>
                      <a:r>
                        <a:rPr sz="2000" dirty="0">
                          <a:latin typeface="Times New Roman"/>
                          <a:cs typeface="Times New Roman"/>
                        </a:rPr>
                        <a:t>n</a:t>
                      </a:r>
                      <a:r>
                        <a:rPr sz="2000" spc="-20" dirty="0">
                          <a:latin typeface="Times New Roman"/>
                          <a:cs typeface="Times New Roman"/>
                        </a:rPr>
                        <a:t> </a:t>
                      </a:r>
                      <a:r>
                        <a:rPr sz="2000" spc="-40" dirty="0">
                          <a:latin typeface="Times New Roman"/>
                          <a:cs typeface="Times New Roman"/>
                        </a:rPr>
                        <a:t>s</a:t>
                      </a:r>
                      <a:r>
                        <a:rPr sz="2000" spc="30" dirty="0">
                          <a:latin typeface="Times New Roman"/>
                          <a:cs typeface="Times New Roman"/>
                        </a:rPr>
                        <a:t>o</a:t>
                      </a:r>
                      <a:r>
                        <a:rPr sz="2000" dirty="0">
                          <a:latin typeface="Times New Roman"/>
                          <a:cs typeface="Times New Roman"/>
                        </a:rPr>
                        <a:t>c</a:t>
                      </a:r>
                      <a:r>
                        <a:rPr sz="2000" spc="-40" dirty="0">
                          <a:latin typeface="Times New Roman"/>
                          <a:cs typeface="Times New Roman"/>
                        </a:rPr>
                        <a:t>i</a:t>
                      </a:r>
                      <a:r>
                        <a:rPr sz="2000" dirty="0">
                          <a:latin typeface="Times New Roman"/>
                          <a:cs typeface="Times New Roman"/>
                        </a:rPr>
                        <a:t>al  </a:t>
                      </a:r>
                      <a:r>
                        <a:rPr sz="2000" spc="30" dirty="0">
                          <a:latin typeface="Times New Roman"/>
                          <a:cs typeface="Times New Roman"/>
                        </a:rPr>
                        <a:t>n</a:t>
                      </a:r>
                      <a:r>
                        <a:rPr sz="2000" dirty="0">
                          <a:latin typeface="Times New Roman"/>
                          <a:cs typeface="Times New Roman"/>
                        </a:rPr>
                        <a:t>e</a:t>
                      </a:r>
                      <a:r>
                        <a:rPr sz="2000" spc="30" dirty="0">
                          <a:latin typeface="Times New Roman"/>
                          <a:cs typeface="Times New Roman"/>
                        </a:rPr>
                        <a:t>t</a:t>
                      </a:r>
                      <a:r>
                        <a:rPr sz="2000" spc="-40" dirty="0">
                          <a:latin typeface="Times New Roman"/>
                          <a:cs typeface="Times New Roman"/>
                        </a:rPr>
                        <a:t>w</a:t>
                      </a:r>
                      <a:r>
                        <a:rPr sz="2000" spc="30" dirty="0">
                          <a:latin typeface="Times New Roman"/>
                          <a:cs typeface="Times New Roman"/>
                        </a:rPr>
                        <a:t>o</a:t>
                      </a:r>
                      <a:r>
                        <a:rPr sz="2000" dirty="0">
                          <a:latin typeface="Times New Roman"/>
                          <a:cs typeface="Times New Roman"/>
                        </a:rPr>
                        <a:t>r</a:t>
                      </a:r>
                      <a:r>
                        <a:rPr sz="2000" spc="-40" dirty="0">
                          <a:latin typeface="Times New Roman"/>
                          <a:cs typeface="Times New Roman"/>
                        </a:rPr>
                        <a:t>k</a:t>
                      </a:r>
                      <a:r>
                        <a:rPr sz="2000" dirty="0">
                          <a:latin typeface="Times New Roman"/>
                          <a:cs typeface="Times New Roman"/>
                        </a:rPr>
                        <a:t>s</a:t>
                      </a:r>
                      <a:r>
                        <a:rPr sz="2000" spc="-165" dirty="0">
                          <a:latin typeface="Times New Roman"/>
                          <a:cs typeface="Times New Roman"/>
                        </a:rPr>
                        <a:t> </a:t>
                      </a:r>
                      <a:r>
                        <a:rPr sz="2000" spc="30" dirty="0">
                          <a:latin typeface="Times New Roman"/>
                          <a:cs typeface="Times New Roman"/>
                        </a:rPr>
                        <a:t>b</a:t>
                      </a:r>
                      <a:r>
                        <a:rPr sz="2000" dirty="0">
                          <a:latin typeface="Times New Roman"/>
                          <a:cs typeface="Times New Roman"/>
                        </a:rPr>
                        <a:t>a</a:t>
                      </a:r>
                      <a:r>
                        <a:rPr sz="2000" spc="-40" dirty="0">
                          <a:latin typeface="Times New Roman"/>
                          <a:cs typeface="Times New Roman"/>
                        </a:rPr>
                        <a:t>s</a:t>
                      </a:r>
                      <a:r>
                        <a:rPr sz="2000" dirty="0">
                          <a:latin typeface="Times New Roman"/>
                          <a:cs typeface="Times New Roman"/>
                        </a:rPr>
                        <a:t>ed</a:t>
                      </a:r>
                      <a:r>
                        <a:rPr sz="2000" spc="-20" dirty="0">
                          <a:latin typeface="Times New Roman"/>
                          <a:cs typeface="Times New Roman"/>
                        </a:rPr>
                        <a:t> </a:t>
                      </a:r>
                      <a:r>
                        <a:rPr sz="2000" spc="30" dirty="0">
                          <a:latin typeface="Times New Roman"/>
                          <a:cs typeface="Times New Roman"/>
                        </a:rPr>
                        <a:t>o</a:t>
                      </a:r>
                      <a:r>
                        <a:rPr sz="2000" dirty="0">
                          <a:latin typeface="Times New Roman"/>
                          <a:cs typeface="Times New Roman"/>
                        </a:rPr>
                        <a:t>n  </a:t>
                      </a:r>
                      <a:r>
                        <a:rPr sz="2000" spc="30" dirty="0">
                          <a:latin typeface="Times New Roman"/>
                          <a:cs typeface="Times New Roman"/>
                        </a:rPr>
                        <a:t>bull</a:t>
                      </a:r>
                      <a:r>
                        <a:rPr sz="2000" spc="-40" dirty="0">
                          <a:latin typeface="Times New Roman"/>
                          <a:cs typeface="Times New Roman"/>
                        </a:rPr>
                        <a:t>yi</a:t>
                      </a:r>
                      <a:r>
                        <a:rPr sz="2000" spc="30" dirty="0">
                          <a:latin typeface="Times New Roman"/>
                          <a:cs typeface="Times New Roman"/>
                        </a:rPr>
                        <a:t>n</a:t>
                      </a:r>
                      <a:r>
                        <a:rPr sz="2000" dirty="0">
                          <a:latin typeface="Times New Roman"/>
                          <a:cs typeface="Times New Roman"/>
                        </a:rPr>
                        <a:t>g</a:t>
                      </a:r>
                      <a:r>
                        <a:rPr sz="2000" spc="-240" dirty="0">
                          <a:latin typeface="Times New Roman"/>
                          <a:cs typeface="Times New Roman"/>
                        </a:rPr>
                        <a:t> </a:t>
                      </a:r>
                      <a:r>
                        <a:rPr sz="2000" spc="-75" dirty="0" smtClean="0">
                          <a:latin typeface="Times New Roman"/>
                          <a:cs typeface="Times New Roman"/>
                        </a:rPr>
                        <a:t>f</a:t>
                      </a:r>
                      <a:r>
                        <a:rPr sz="2000" dirty="0" smtClean="0">
                          <a:latin typeface="Times New Roman"/>
                          <a:cs typeface="Times New Roman"/>
                        </a:rPr>
                        <a:t>ea</a:t>
                      </a:r>
                      <a:r>
                        <a:rPr sz="2000" spc="30" dirty="0" smtClean="0">
                          <a:latin typeface="Times New Roman"/>
                          <a:cs typeface="Times New Roman"/>
                        </a:rPr>
                        <a:t>tu</a:t>
                      </a:r>
                      <a:r>
                        <a:rPr sz="2000" dirty="0" smtClean="0">
                          <a:latin typeface="Times New Roman"/>
                          <a:cs typeface="Times New Roman"/>
                        </a:rPr>
                        <a:t>re</a:t>
                      </a:r>
                      <a:r>
                        <a:rPr sz="2000" spc="-40" dirty="0" smtClean="0">
                          <a:latin typeface="Times New Roman"/>
                          <a:cs typeface="Times New Roman"/>
                        </a:rPr>
                        <a:t>s</a:t>
                      </a:r>
                      <a:r>
                        <a:rPr lang="en-US" sz="2000" spc="-40" dirty="0" smtClean="0">
                          <a:latin typeface="Times New Roman"/>
                          <a:cs typeface="Times New Roman"/>
                        </a:rPr>
                        <a:t>.</a:t>
                      </a:r>
                      <a:endParaRPr sz="2000" dirty="0">
                        <a:latin typeface="Times New Roman"/>
                        <a:cs typeface="Times New Roman"/>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96520">
                        <a:lnSpc>
                          <a:spcPct val="100000"/>
                        </a:lnSpc>
                        <a:spcBef>
                          <a:spcPts val="365"/>
                        </a:spcBef>
                      </a:pPr>
                      <a:r>
                        <a:rPr sz="2000" spc="10" dirty="0">
                          <a:latin typeface="Times New Roman"/>
                          <a:cs typeface="Times New Roman"/>
                        </a:rPr>
                        <a:t>Mining</a:t>
                      </a:r>
                      <a:r>
                        <a:rPr sz="2000" spc="-125" dirty="0">
                          <a:latin typeface="Times New Roman"/>
                          <a:cs typeface="Times New Roman"/>
                        </a:rPr>
                        <a:t> </a:t>
                      </a:r>
                      <a:r>
                        <a:rPr sz="2000" spc="25" dirty="0" smtClean="0">
                          <a:latin typeface="Times New Roman"/>
                          <a:cs typeface="Times New Roman"/>
                        </a:rPr>
                        <a:t>technique</a:t>
                      </a:r>
                      <a:endParaRPr lang="en-US" sz="2000" spc="25" dirty="0" smtClean="0">
                        <a:latin typeface="Times New Roman"/>
                        <a:cs typeface="Times New Roman"/>
                      </a:endParaRPr>
                    </a:p>
                    <a:p>
                      <a:pPr marL="96520">
                        <a:lnSpc>
                          <a:spcPct val="100000"/>
                        </a:lnSpc>
                        <a:spcBef>
                          <a:spcPts val="365"/>
                        </a:spcBef>
                      </a:pPr>
                      <a:r>
                        <a:rPr lang="en-US" sz="2000" spc="25" dirty="0" smtClean="0">
                          <a:latin typeface="Times New Roman"/>
                          <a:cs typeface="Times New Roman"/>
                        </a:rPr>
                        <a:t>Clustering,</a:t>
                      </a:r>
                    </a:p>
                    <a:p>
                      <a:pPr marL="96520">
                        <a:lnSpc>
                          <a:spcPct val="100000"/>
                        </a:lnSpc>
                        <a:spcBef>
                          <a:spcPts val="365"/>
                        </a:spcBef>
                      </a:pPr>
                      <a:r>
                        <a:rPr lang="en-US" sz="2000" spc="25" dirty="0" smtClean="0">
                          <a:latin typeface="Times New Roman"/>
                          <a:cs typeface="Times New Roman"/>
                        </a:rPr>
                        <a:t>Classification.</a:t>
                      </a:r>
                    </a:p>
                    <a:p>
                      <a:pPr marL="96520">
                        <a:lnSpc>
                          <a:spcPct val="100000"/>
                        </a:lnSpc>
                        <a:spcBef>
                          <a:spcPts val="365"/>
                        </a:spcBef>
                      </a:pPr>
                      <a:endParaRPr sz="2000" dirty="0">
                        <a:latin typeface="Times New Roman"/>
                        <a:cs typeface="Times New Roman"/>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98425">
                        <a:lnSpc>
                          <a:spcPct val="100000"/>
                        </a:lnSpc>
                        <a:spcBef>
                          <a:spcPts val="365"/>
                        </a:spcBef>
                      </a:pPr>
                      <a:r>
                        <a:rPr lang="en-US" sz="2000" spc="-45" dirty="0" smtClean="0">
                          <a:latin typeface="Times New Roman"/>
                          <a:cs typeface="Times New Roman"/>
                        </a:rPr>
                        <a:t>About</a:t>
                      </a:r>
                      <a:r>
                        <a:rPr lang="en-US" sz="2000" spc="-45" baseline="0" dirty="0" smtClean="0">
                          <a:latin typeface="Times New Roman"/>
                          <a:cs typeface="Times New Roman"/>
                        </a:rPr>
                        <a:t> discovering patterns, trends,</a:t>
                      </a:r>
                    </a:p>
                    <a:p>
                      <a:pPr marL="98425">
                        <a:lnSpc>
                          <a:spcPct val="100000"/>
                        </a:lnSpc>
                        <a:spcBef>
                          <a:spcPts val="365"/>
                        </a:spcBef>
                      </a:pPr>
                      <a:r>
                        <a:rPr lang="en-US" sz="2000" spc="-45" baseline="0" dirty="0" smtClean="0">
                          <a:latin typeface="Times New Roman"/>
                          <a:cs typeface="Times New Roman"/>
                        </a:rPr>
                        <a:t>Insights from large datasets.</a:t>
                      </a:r>
                      <a:endParaRPr sz="2000" dirty="0">
                        <a:latin typeface="Times New Roman"/>
                        <a:cs typeface="Times New Roman"/>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r>
            </a:tbl>
          </a:graphicData>
        </a:graphic>
      </p:graphicFrame>
      <p:pic>
        <p:nvPicPr>
          <p:cNvPr id="4" name="Picture 3" descr="download.png"/>
          <p:cNvPicPr>
            <a:picLocks noChangeAspect="1"/>
          </p:cNvPicPr>
          <p:nvPr/>
        </p:nvPicPr>
        <p:blipFill>
          <a:blip r:embed="rId2"/>
          <a:stretch>
            <a:fillRect/>
          </a:stretch>
        </p:blipFill>
        <p:spPr>
          <a:xfrm>
            <a:off x="228600" y="76200"/>
            <a:ext cx="1676400" cy="1066800"/>
          </a:xfrm>
          <a:prstGeom prst="rect">
            <a:avLst/>
          </a:prstGeom>
        </p:spPr>
      </p:pic>
      <p:pic>
        <p:nvPicPr>
          <p:cNvPr id="5" name="Picture 4" descr="download.jfif"/>
          <p:cNvPicPr>
            <a:picLocks noChangeAspect="1"/>
          </p:cNvPicPr>
          <p:nvPr/>
        </p:nvPicPr>
        <p:blipFill>
          <a:blip r:embed="rId3"/>
          <a:stretch>
            <a:fillRect/>
          </a:stretch>
        </p:blipFill>
        <p:spPr>
          <a:xfrm>
            <a:off x="10133888" y="98277"/>
            <a:ext cx="1600200" cy="104472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443168"/>
            <a:ext cx="6797040" cy="690574"/>
          </a:xfrm>
          <a:prstGeom prst="rect">
            <a:avLst/>
          </a:prstGeom>
        </p:spPr>
        <p:txBody>
          <a:bodyPr vert="horz" wrap="square" lIns="0" tIns="13335" rIns="0" bIns="0" rtlCol="0">
            <a:spAutoFit/>
          </a:bodyPr>
          <a:lstStyle/>
          <a:p>
            <a:pPr marL="12700">
              <a:lnSpc>
                <a:spcPct val="100000"/>
              </a:lnSpc>
              <a:spcBef>
                <a:spcPts val="105"/>
              </a:spcBef>
            </a:pPr>
            <a:r>
              <a:rPr lang="en-US" spc="-20" dirty="0">
                <a:latin typeface="Cambria" pitchFamily="18" charset="0"/>
                <a:ea typeface="Cambria" pitchFamily="18" charset="0"/>
                <a:cs typeface="Times New Roman"/>
              </a:rPr>
              <a:t>LITERATURE</a:t>
            </a:r>
            <a:r>
              <a:rPr lang="en-US" spc="-120" dirty="0">
                <a:latin typeface="Cambria" pitchFamily="18" charset="0"/>
                <a:ea typeface="Cambria" pitchFamily="18" charset="0"/>
                <a:cs typeface="Times New Roman"/>
              </a:rPr>
              <a:t> </a:t>
            </a:r>
            <a:r>
              <a:rPr lang="en-US" spc="10" dirty="0">
                <a:latin typeface="Cambria" pitchFamily="18" charset="0"/>
                <a:ea typeface="Cambria" pitchFamily="18" charset="0"/>
                <a:cs typeface="Times New Roman"/>
              </a:rPr>
              <a:t>REVIEW</a:t>
            </a:r>
            <a:r>
              <a:rPr lang="en-US" spc="-185" dirty="0">
                <a:latin typeface="Cambria" pitchFamily="18" charset="0"/>
                <a:ea typeface="Cambria" pitchFamily="18" charset="0"/>
                <a:cs typeface="Times New Roman"/>
              </a:rPr>
              <a:t> </a:t>
            </a:r>
            <a:endParaRPr b="1" spc="5"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22954903"/>
              </p:ext>
            </p:extLst>
          </p:nvPr>
        </p:nvGraphicFramePr>
        <p:xfrm>
          <a:off x="1295400" y="1600200"/>
          <a:ext cx="10096500" cy="2610104"/>
        </p:xfrm>
        <a:graphic>
          <a:graphicData uri="http://schemas.openxmlformats.org/drawingml/2006/table">
            <a:tbl>
              <a:tblPr firstRow="1" bandRow="1">
                <a:tableStyleId>{2D5ABB26-0587-4C30-8999-92F81FD0307C}</a:tableStyleId>
              </a:tblPr>
              <a:tblGrid>
                <a:gridCol w="1066800"/>
                <a:gridCol w="2049780"/>
                <a:gridCol w="2941320"/>
                <a:gridCol w="2019300"/>
                <a:gridCol w="2019300"/>
              </a:tblGrid>
              <a:tr h="1305052">
                <a:tc>
                  <a:txBody>
                    <a:bodyPr/>
                    <a:lstStyle/>
                    <a:p>
                      <a:pPr algn="l">
                        <a:lnSpc>
                          <a:spcPct val="100000"/>
                        </a:lnSpc>
                        <a:spcBef>
                          <a:spcPts val="340"/>
                        </a:spcBef>
                      </a:pPr>
                      <a:r>
                        <a:rPr sz="2000" b="1" spc="-30" dirty="0">
                          <a:solidFill>
                            <a:srgbClr val="FFFFFF"/>
                          </a:solidFill>
                          <a:latin typeface="Cambria" pitchFamily="18" charset="0"/>
                          <a:ea typeface="Cambria" pitchFamily="18" charset="0"/>
                          <a:cs typeface="Times New Roman"/>
                        </a:rPr>
                        <a:t>Year</a:t>
                      </a:r>
                      <a:endParaRPr sz="2000" dirty="0">
                        <a:latin typeface="Cambria" pitchFamily="18" charset="0"/>
                        <a:ea typeface="Cambria" pitchFamily="18" charset="0"/>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645795" algn="l">
                        <a:lnSpc>
                          <a:spcPct val="100000"/>
                        </a:lnSpc>
                        <a:spcBef>
                          <a:spcPts val="340"/>
                        </a:spcBef>
                      </a:pPr>
                      <a:r>
                        <a:rPr sz="2000" b="1" spc="10" dirty="0">
                          <a:solidFill>
                            <a:srgbClr val="FFFFFF"/>
                          </a:solidFill>
                          <a:latin typeface="Cambria" pitchFamily="18" charset="0"/>
                          <a:ea typeface="Cambria" pitchFamily="18" charset="0"/>
                          <a:cs typeface="Times New Roman"/>
                        </a:rPr>
                        <a:t>Author</a:t>
                      </a:r>
                      <a:endParaRPr sz="2000" dirty="0">
                        <a:latin typeface="Cambria" pitchFamily="18" charset="0"/>
                        <a:ea typeface="Cambria" pitchFamily="18" charset="0"/>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3810" algn="l">
                        <a:lnSpc>
                          <a:spcPct val="100000"/>
                        </a:lnSpc>
                        <a:spcBef>
                          <a:spcPts val="340"/>
                        </a:spcBef>
                      </a:pPr>
                      <a:r>
                        <a:rPr sz="2000" b="1" spc="25" dirty="0">
                          <a:solidFill>
                            <a:srgbClr val="FFFFFF"/>
                          </a:solidFill>
                          <a:latin typeface="Cambria" pitchFamily="18" charset="0"/>
                          <a:ea typeface="Cambria" pitchFamily="18" charset="0"/>
                          <a:cs typeface="Times New Roman"/>
                        </a:rPr>
                        <a:t>Title</a:t>
                      </a:r>
                      <a:endParaRPr sz="2000" dirty="0">
                        <a:latin typeface="Cambria" pitchFamily="18" charset="0"/>
                        <a:ea typeface="Cambria" pitchFamily="18" charset="0"/>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164465" marR="137795" indent="-8890" algn="l">
                        <a:lnSpc>
                          <a:spcPct val="100000"/>
                        </a:lnSpc>
                        <a:spcBef>
                          <a:spcPts val="340"/>
                        </a:spcBef>
                      </a:pPr>
                      <a:r>
                        <a:rPr sz="2000" b="1" spc="10" dirty="0">
                          <a:solidFill>
                            <a:srgbClr val="FFFFFF"/>
                          </a:solidFill>
                          <a:latin typeface="Cambria" pitchFamily="18" charset="0"/>
                          <a:ea typeface="Cambria" pitchFamily="18" charset="0"/>
                          <a:cs typeface="Times New Roman"/>
                        </a:rPr>
                        <a:t>Algorithm </a:t>
                      </a:r>
                      <a:r>
                        <a:rPr sz="2000" b="1" spc="15" dirty="0">
                          <a:solidFill>
                            <a:srgbClr val="FFFFFF"/>
                          </a:solidFill>
                          <a:latin typeface="Cambria" pitchFamily="18" charset="0"/>
                          <a:ea typeface="Cambria" pitchFamily="18" charset="0"/>
                          <a:cs typeface="Times New Roman"/>
                        </a:rPr>
                        <a:t> </a:t>
                      </a:r>
                      <a:r>
                        <a:rPr sz="2000" b="1" spc="-40" dirty="0">
                          <a:solidFill>
                            <a:srgbClr val="FFFFFF"/>
                          </a:solidFill>
                          <a:latin typeface="Cambria" pitchFamily="18" charset="0"/>
                          <a:ea typeface="Cambria" pitchFamily="18" charset="0"/>
                          <a:cs typeface="Times New Roman"/>
                        </a:rPr>
                        <a:t>M</a:t>
                      </a:r>
                      <a:r>
                        <a:rPr sz="2000" b="1" dirty="0">
                          <a:solidFill>
                            <a:srgbClr val="FFFFFF"/>
                          </a:solidFill>
                          <a:latin typeface="Cambria" pitchFamily="18" charset="0"/>
                          <a:ea typeface="Cambria" pitchFamily="18" charset="0"/>
                          <a:cs typeface="Times New Roman"/>
                        </a:rPr>
                        <a:t>eth</a:t>
                      </a:r>
                      <a:r>
                        <a:rPr sz="2000" b="1" spc="30" dirty="0">
                          <a:solidFill>
                            <a:srgbClr val="FFFFFF"/>
                          </a:solidFill>
                          <a:latin typeface="Cambria" pitchFamily="18" charset="0"/>
                          <a:ea typeface="Cambria" pitchFamily="18" charset="0"/>
                          <a:cs typeface="Times New Roman"/>
                        </a:rPr>
                        <a:t>o</a:t>
                      </a:r>
                      <a:r>
                        <a:rPr sz="2000" b="1" dirty="0">
                          <a:solidFill>
                            <a:srgbClr val="FFFFFF"/>
                          </a:solidFill>
                          <a:latin typeface="Cambria" pitchFamily="18" charset="0"/>
                          <a:ea typeface="Cambria" pitchFamily="18" charset="0"/>
                          <a:cs typeface="Times New Roman"/>
                        </a:rPr>
                        <a:t>d</a:t>
                      </a:r>
                      <a:r>
                        <a:rPr sz="2000" b="1" spc="30" dirty="0">
                          <a:solidFill>
                            <a:srgbClr val="FFFFFF"/>
                          </a:solidFill>
                          <a:latin typeface="Cambria" pitchFamily="18" charset="0"/>
                          <a:ea typeface="Cambria" pitchFamily="18" charset="0"/>
                          <a:cs typeface="Times New Roman"/>
                        </a:rPr>
                        <a:t>olo</a:t>
                      </a:r>
                      <a:r>
                        <a:rPr sz="2000" b="1" spc="-40" dirty="0">
                          <a:solidFill>
                            <a:srgbClr val="FFFFFF"/>
                          </a:solidFill>
                          <a:latin typeface="Cambria" pitchFamily="18" charset="0"/>
                          <a:ea typeface="Cambria" pitchFamily="18" charset="0"/>
                          <a:cs typeface="Times New Roman"/>
                        </a:rPr>
                        <a:t>gi</a:t>
                      </a:r>
                      <a:r>
                        <a:rPr sz="2000" b="1" dirty="0">
                          <a:solidFill>
                            <a:srgbClr val="FFFFFF"/>
                          </a:solidFill>
                          <a:latin typeface="Cambria" pitchFamily="18" charset="0"/>
                          <a:ea typeface="Cambria" pitchFamily="18" charset="0"/>
                          <a:cs typeface="Times New Roman"/>
                        </a:rPr>
                        <a:t>c</a:t>
                      </a:r>
                      <a:r>
                        <a:rPr sz="2000" b="1" spc="30" dirty="0">
                          <a:solidFill>
                            <a:srgbClr val="FFFFFF"/>
                          </a:solidFill>
                          <a:latin typeface="Cambria" pitchFamily="18" charset="0"/>
                          <a:ea typeface="Cambria" pitchFamily="18" charset="0"/>
                          <a:cs typeface="Times New Roman"/>
                        </a:rPr>
                        <a:t>a</a:t>
                      </a:r>
                      <a:r>
                        <a:rPr sz="2000" b="1" dirty="0">
                          <a:solidFill>
                            <a:srgbClr val="FFFFFF"/>
                          </a:solidFill>
                          <a:latin typeface="Cambria" pitchFamily="18" charset="0"/>
                          <a:ea typeface="Cambria" pitchFamily="18" charset="0"/>
                          <a:cs typeface="Times New Roman"/>
                        </a:rPr>
                        <a:t>l  </a:t>
                      </a:r>
                      <a:r>
                        <a:rPr sz="2000" b="1" spc="20" dirty="0">
                          <a:solidFill>
                            <a:srgbClr val="FFFFFF"/>
                          </a:solidFill>
                          <a:latin typeface="Cambria" pitchFamily="18" charset="0"/>
                          <a:ea typeface="Cambria" pitchFamily="18" charset="0"/>
                          <a:cs typeface="Times New Roman"/>
                        </a:rPr>
                        <a:t>&amp;</a:t>
                      </a:r>
                      <a:r>
                        <a:rPr sz="2000" b="1" spc="-110" dirty="0">
                          <a:solidFill>
                            <a:srgbClr val="FFFFFF"/>
                          </a:solidFill>
                          <a:latin typeface="Cambria" pitchFamily="18" charset="0"/>
                          <a:ea typeface="Cambria" pitchFamily="18" charset="0"/>
                          <a:cs typeface="Times New Roman"/>
                        </a:rPr>
                        <a:t> </a:t>
                      </a:r>
                      <a:r>
                        <a:rPr sz="2000" b="1" dirty="0">
                          <a:solidFill>
                            <a:srgbClr val="FFFFFF"/>
                          </a:solidFill>
                          <a:latin typeface="Cambria" pitchFamily="18" charset="0"/>
                          <a:ea typeface="Cambria" pitchFamily="18" charset="0"/>
                          <a:cs typeface="Times New Roman"/>
                        </a:rPr>
                        <a:t>Techniques</a:t>
                      </a:r>
                      <a:endParaRPr sz="2000">
                        <a:latin typeface="Cambria" pitchFamily="18" charset="0"/>
                        <a:ea typeface="Cambria" pitchFamily="18" charset="0"/>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966469" marR="62230" indent="-867410" algn="l">
                        <a:lnSpc>
                          <a:spcPct val="100000"/>
                        </a:lnSpc>
                        <a:spcBef>
                          <a:spcPts val="340"/>
                        </a:spcBef>
                      </a:pPr>
                      <a:r>
                        <a:rPr lang="en-US" sz="2000" b="1" spc="-40" dirty="0" smtClean="0">
                          <a:solidFill>
                            <a:srgbClr val="FFFFFF"/>
                          </a:solidFill>
                          <a:latin typeface="Cambria" pitchFamily="18" charset="0"/>
                          <a:ea typeface="Cambria" pitchFamily="18" charset="0"/>
                          <a:cs typeface="Times New Roman"/>
                        </a:rPr>
                        <a:t>Inference</a:t>
                      </a:r>
                      <a:endParaRPr sz="2000" dirty="0">
                        <a:latin typeface="Cambria" pitchFamily="18" charset="0"/>
                        <a:ea typeface="Cambria" pitchFamily="18" charset="0"/>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r>
              <a:tr h="1305052">
                <a:tc>
                  <a:txBody>
                    <a:bodyPr/>
                    <a:lstStyle/>
                    <a:p>
                      <a:pPr marL="7620" algn="l">
                        <a:lnSpc>
                          <a:spcPct val="100000"/>
                        </a:lnSpc>
                        <a:spcBef>
                          <a:spcPts val="355"/>
                        </a:spcBef>
                      </a:pPr>
                      <a:r>
                        <a:rPr sz="2000" spc="45" dirty="0" smtClean="0">
                          <a:latin typeface="Cambria" pitchFamily="18" charset="0"/>
                          <a:ea typeface="Cambria" pitchFamily="18" charset="0"/>
                          <a:cs typeface="Times New Roman"/>
                        </a:rPr>
                        <a:t>20</a:t>
                      </a:r>
                      <a:r>
                        <a:rPr lang="en-US" sz="2000" spc="45" dirty="0" smtClean="0">
                          <a:latin typeface="Cambria" pitchFamily="18" charset="0"/>
                          <a:ea typeface="Cambria" pitchFamily="18" charset="0"/>
                          <a:cs typeface="Times New Roman"/>
                        </a:rPr>
                        <a:t>18</a:t>
                      </a:r>
                      <a:endParaRPr sz="2000" dirty="0">
                        <a:latin typeface="Cambria" pitchFamily="18" charset="0"/>
                        <a:ea typeface="Cambria" pitchFamily="18" charset="0"/>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c>
                  <a:txBody>
                    <a:bodyPr/>
                    <a:lstStyle/>
                    <a:p>
                      <a:pPr marL="302895" marR="295910" indent="142875" algn="l">
                        <a:lnSpc>
                          <a:spcPct val="100000"/>
                        </a:lnSpc>
                        <a:spcBef>
                          <a:spcPts val="355"/>
                        </a:spcBef>
                      </a:pPr>
                      <a:r>
                        <a:rPr sz="2000" spc="-15" dirty="0">
                          <a:latin typeface="Cambria" pitchFamily="18" charset="0"/>
                          <a:ea typeface="Cambria" pitchFamily="18" charset="0"/>
                          <a:cs typeface="Times New Roman"/>
                        </a:rPr>
                        <a:t>J.</a:t>
                      </a:r>
                      <a:r>
                        <a:rPr sz="2000" spc="-50" dirty="0">
                          <a:latin typeface="Cambria" pitchFamily="18" charset="0"/>
                          <a:ea typeface="Cambria" pitchFamily="18" charset="0"/>
                          <a:cs typeface="Times New Roman"/>
                        </a:rPr>
                        <a:t> </a:t>
                      </a:r>
                      <a:r>
                        <a:rPr sz="2000" spc="-75" dirty="0">
                          <a:latin typeface="Cambria" pitchFamily="18" charset="0"/>
                          <a:ea typeface="Cambria" pitchFamily="18" charset="0"/>
                          <a:cs typeface="Times New Roman"/>
                        </a:rPr>
                        <a:t>Yadav,</a:t>
                      </a:r>
                      <a:r>
                        <a:rPr sz="2000" spc="20" dirty="0">
                          <a:latin typeface="Cambria" pitchFamily="18" charset="0"/>
                          <a:ea typeface="Cambria" pitchFamily="18" charset="0"/>
                          <a:cs typeface="Times New Roman"/>
                        </a:rPr>
                        <a:t> </a:t>
                      </a:r>
                      <a:r>
                        <a:rPr sz="2000" spc="-10" dirty="0">
                          <a:latin typeface="Cambria" pitchFamily="18" charset="0"/>
                          <a:ea typeface="Cambria" pitchFamily="18" charset="0"/>
                          <a:cs typeface="Times New Roman"/>
                        </a:rPr>
                        <a:t>D. </a:t>
                      </a:r>
                      <a:r>
                        <a:rPr sz="2000" spc="-5" dirty="0">
                          <a:latin typeface="Cambria" pitchFamily="18" charset="0"/>
                          <a:ea typeface="Cambria" pitchFamily="18" charset="0"/>
                          <a:cs typeface="Times New Roman"/>
                        </a:rPr>
                        <a:t> </a:t>
                      </a:r>
                      <a:r>
                        <a:rPr sz="2000" spc="-40" dirty="0">
                          <a:latin typeface="Cambria" pitchFamily="18" charset="0"/>
                          <a:ea typeface="Cambria" pitchFamily="18" charset="0"/>
                          <a:cs typeface="Times New Roman"/>
                        </a:rPr>
                        <a:t>K</a:t>
                      </a:r>
                      <a:r>
                        <a:rPr sz="2000" spc="30" dirty="0">
                          <a:latin typeface="Cambria" pitchFamily="18" charset="0"/>
                          <a:ea typeface="Cambria" pitchFamily="18" charset="0"/>
                          <a:cs typeface="Times New Roman"/>
                        </a:rPr>
                        <a:t>u</a:t>
                      </a:r>
                      <a:r>
                        <a:rPr sz="2000" spc="-80" dirty="0">
                          <a:latin typeface="Cambria" pitchFamily="18" charset="0"/>
                          <a:ea typeface="Cambria" pitchFamily="18" charset="0"/>
                          <a:cs typeface="Times New Roman"/>
                        </a:rPr>
                        <a:t>m</a:t>
                      </a:r>
                      <a:r>
                        <a:rPr sz="2000" dirty="0">
                          <a:latin typeface="Cambria" pitchFamily="18" charset="0"/>
                          <a:ea typeface="Cambria" pitchFamily="18" charset="0"/>
                          <a:cs typeface="Times New Roman"/>
                        </a:rPr>
                        <a:t>a</a:t>
                      </a:r>
                      <a:r>
                        <a:rPr sz="2000" spc="-75" dirty="0">
                          <a:latin typeface="Cambria" pitchFamily="18" charset="0"/>
                          <a:ea typeface="Cambria" pitchFamily="18" charset="0"/>
                          <a:cs typeface="Times New Roman"/>
                        </a:rPr>
                        <a:t>r</a:t>
                      </a:r>
                      <a:r>
                        <a:rPr sz="2000" dirty="0">
                          <a:latin typeface="Cambria" pitchFamily="18" charset="0"/>
                          <a:ea typeface="Cambria" pitchFamily="18" charset="0"/>
                          <a:cs typeface="Times New Roman"/>
                        </a:rPr>
                        <a:t>,</a:t>
                      </a:r>
                      <a:r>
                        <a:rPr sz="2000" spc="-35" dirty="0">
                          <a:latin typeface="Cambria" pitchFamily="18" charset="0"/>
                          <a:ea typeface="Cambria" pitchFamily="18" charset="0"/>
                          <a:cs typeface="Times New Roman"/>
                        </a:rPr>
                        <a:t> </a:t>
                      </a:r>
                      <a:r>
                        <a:rPr sz="2000" dirty="0">
                          <a:latin typeface="Cambria" pitchFamily="18" charset="0"/>
                          <a:ea typeface="Cambria" pitchFamily="18" charset="0"/>
                          <a:cs typeface="Times New Roman"/>
                        </a:rPr>
                        <a:t>a</a:t>
                      </a:r>
                      <a:r>
                        <a:rPr sz="2000" spc="30" dirty="0">
                          <a:latin typeface="Cambria" pitchFamily="18" charset="0"/>
                          <a:ea typeface="Cambria" pitchFamily="18" charset="0"/>
                          <a:cs typeface="Times New Roman"/>
                        </a:rPr>
                        <a:t>n</a:t>
                      </a:r>
                      <a:r>
                        <a:rPr sz="2000" dirty="0">
                          <a:latin typeface="Cambria" pitchFamily="18" charset="0"/>
                          <a:ea typeface="Cambria" pitchFamily="18" charset="0"/>
                          <a:cs typeface="Times New Roman"/>
                        </a:rPr>
                        <a:t>d</a:t>
                      </a:r>
                      <a:r>
                        <a:rPr sz="2000" spc="-95" dirty="0">
                          <a:latin typeface="Cambria" pitchFamily="18" charset="0"/>
                          <a:ea typeface="Cambria" pitchFamily="18" charset="0"/>
                          <a:cs typeface="Times New Roman"/>
                        </a:rPr>
                        <a:t> </a:t>
                      </a:r>
                      <a:r>
                        <a:rPr sz="2000" spc="-40" dirty="0" err="1" smtClean="0">
                          <a:latin typeface="Cambria" pitchFamily="18" charset="0"/>
                          <a:ea typeface="Cambria" pitchFamily="18" charset="0"/>
                          <a:cs typeface="Times New Roman"/>
                        </a:rPr>
                        <a:t>D</a:t>
                      </a:r>
                      <a:r>
                        <a:rPr sz="2000" dirty="0" err="1" smtClean="0">
                          <a:latin typeface="Cambria" pitchFamily="18" charset="0"/>
                          <a:ea typeface="Cambria" pitchFamily="18" charset="0"/>
                          <a:cs typeface="Times New Roman"/>
                        </a:rPr>
                        <a:t>.</a:t>
                      </a:r>
                      <a:r>
                        <a:rPr sz="2000" spc="25" dirty="0" err="1" smtClean="0">
                          <a:latin typeface="Cambria" pitchFamily="18" charset="0"/>
                          <a:ea typeface="Cambria" pitchFamily="18" charset="0"/>
                          <a:cs typeface="Times New Roman"/>
                        </a:rPr>
                        <a:t>Chauhan</a:t>
                      </a:r>
                      <a:endParaRPr sz="2000" dirty="0">
                        <a:latin typeface="Cambria" pitchFamily="18" charset="0"/>
                        <a:ea typeface="Cambria" pitchFamily="18" charset="0"/>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c>
                  <a:txBody>
                    <a:bodyPr/>
                    <a:lstStyle/>
                    <a:p>
                      <a:pPr marL="209550" marR="194310" indent="-1905" algn="l">
                        <a:lnSpc>
                          <a:spcPct val="100000"/>
                        </a:lnSpc>
                        <a:spcBef>
                          <a:spcPts val="355"/>
                        </a:spcBef>
                      </a:pPr>
                      <a:r>
                        <a:rPr sz="2000" dirty="0">
                          <a:latin typeface="Cambria" pitchFamily="18" charset="0"/>
                          <a:ea typeface="Cambria" pitchFamily="18" charset="0"/>
                          <a:cs typeface="Times New Roman"/>
                        </a:rPr>
                        <a:t>C</a:t>
                      </a:r>
                      <a:r>
                        <a:rPr sz="2000" spc="-40" dirty="0">
                          <a:latin typeface="Cambria" pitchFamily="18" charset="0"/>
                          <a:ea typeface="Cambria" pitchFamily="18" charset="0"/>
                          <a:cs typeface="Times New Roman"/>
                        </a:rPr>
                        <a:t>y</a:t>
                      </a:r>
                      <a:r>
                        <a:rPr sz="2000" spc="30" dirty="0">
                          <a:latin typeface="Cambria" pitchFamily="18" charset="0"/>
                          <a:ea typeface="Cambria" pitchFamily="18" charset="0"/>
                          <a:cs typeface="Times New Roman"/>
                        </a:rPr>
                        <a:t>b</a:t>
                      </a:r>
                      <a:r>
                        <a:rPr sz="2000" dirty="0">
                          <a:latin typeface="Cambria" pitchFamily="18" charset="0"/>
                          <a:ea typeface="Cambria" pitchFamily="18" charset="0"/>
                          <a:cs typeface="Times New Roman"/>
                        </a:rPr>
                        <a:t>er</a:t>
                      </a:r>
                      <a:r>
                        <a:rPr sz="2000" spc="30" dirty="0">
                          <a:latin typeface="Cambria" pitchFamily="18" charset="0"/>
                          <a:ea typeface="Cambria" pitchFamily="18" charset="0"/>
                          <a:cs typeface="Times New Roman"/>
                        </a:rPr>
                        <a:t>bul</a:t>
                      </a:r>
                      <a:r>
                        <a:rPr sz="2000" spc="-40" dirty="0">
                          <a:latin typeface="Cambria" pitchFamily="18" charset="0"/>
                          <a:ea typeface="Cambria" pitchFamily="18" charset="0"/>
                          <a:cs typeface="Times New Roman"/>
                        </a:rPr>
                        <a:t>lyi</a:t>
                      </a:r>
                      <a:r>
                        <a:rPr sz="2000" spc="30" dirty="0">
                          <a:latin typeface="Cambria" pitchFamily="18" charset="0"/>
                          <a:ea typeface="Cambria" pitchFamily="18" charset="0"/>
                          <a:cs typeface="Times New Roman"/>
                        </a:rPr>
                        <a:t>n</a:t>
                      </a:r>
                      <a:r>
                        <a:rPr sz="2000" dirty="0">
                          <a:latin typeface="Cambria" pitchFamily="18" charset="0"/>
                          <a:ea typeface="Cambria" pitchFamily="18" charset="0"/>
                          <a:cs typeface="Times New Roman"/>
                        </a:rPr>
                        <a:t>g</a:t>
                      </a:r>
                      <a:r>
                        <a:rPr sz="2000" spc="-240" dirty="0">
                          <a:latin typeface="Cambria" pitchFamily="18" charset="0"/>
                          <a:ea typeface="Cambria" pitchFamily="18" charset="0"/>
                          <a:cs typeface="Times New Roman"/>
                        </a:rPr>
                        <a:t> </a:t>
                      </a:r>
                      <a:r>
                        <a:rPr sz="2000" spc="-40" dirty="0">
                          <a:latin typeface="Cambria" pitchFamily="18" charset="0"/>
                          <a:ea typeface="Cambria" pitchFamily="18" charset="0"/>
                          <a:cs typeface="Times New Roman"/>
                        </a:rPr>
                        <a:t>D</a:t>
                      </a:r>
                      <a:r>
                        <a:rPr sz="2000" dirty="0">
                          <a:latin typeface="Cambria" pitchFamily="18" charset="0"/>
                          <a:ea typeface="Cambria" pitchFamily="18" charset="0"/>
                          <a:cs typeface="Times New Roman"/>
                        </a:rPr>
                        <a:t>e</a:t>
                      </a:r>
                      <a:r>
                        <a:rPr sz="2000" spc="30" dirty="0">
                          <a:latin typeface="Cambria" pitchFamily="18" charset="0"/>
                          <a:ea typeface="Cambria" pitchFamily="18" charset="0"/>
                          <a:cs typeface="Times New Roman"/>
                        </a:rPr>
                        <a:t>t</a:t>
                      </a:r>
                      <a:r>
                        <a:rPr sz="2000" dirty="0">
                          <a:latin typeface="Cambria" pitchFamily="18" charset="0"/>
                          <a:ea typeface="Cambria" pitchFamily="18" charset="0"/>
                          <a:cs typeface="Times New Roman"/>
                        </a:rPr>
                        <a:t>ec</a:t>
                      </a:r>
                      <a:r>
                        <a:rPr sz="2000" spc="30" dirty="0">
                          <a:latin typeface="Cambria" pitchFamily="18" charset="0"/>
                          <a:ea typeface="Cambria" pitchFamily="18" charset="0"/>
                          <a:cs typeface="Times New Roman"/>
                        </a:rPr>
                        <a:t>t</a:t>
                      </a:r>
                      <a:r>
                        <a:rPr sz="2000" spc="-40" dirty="0">
                          <a:latin typeface="Cambria" pitchFamily="18" charset="0"/>
                          <a:ea typeface="Cambria" pitchFamily="18" charset="0"/>
                          <a:cs typeface="Times New Roman"/>
                        </a:rPr>
                        <a:t>i</a:t>
                      </a:r>
                      <a:r>
                        <a:rPr sz="2000" spc="30" dirty="0">
                          <a:latin typeface="Cambria" pitchFamily="18" charset="0"/>
                          <a:ea typeface="Cambria" pitchFamily="18" charset="0"/>
                          <a:cs typeface="Times New Roman"/>
                        </a:rPr>
                        <a:t>o</a:t>
                      </a:r>
                      <a:r>
                        <a:rPr sz="2000" dirty="0">
                          <a:latin typeface="Cambria" pitchFamily="18" charset="0"/>
                          <a:ea typeface="Cambria" pitchFamily="18" charset="0"/>
                          <a:cs typeface="Times New Roman"/>
                        </a:rPr>
                        <a:t>n  </a:t>
                      </a:r>
                      <a:r>
                        <a:rPr sz="2000" spc="30" dirty="0">
                          <a:latin typeface="Cambria" pitchFamily="18" charset="0"/>
                          <a:ea typeface="Cambria" pitchFamily="18" charset="0"/>
                          <a:cs typeface="Times New Roman"/>
                        </a:rPr>
                        <a:t>u</a:t>
                      </a:r>
                      <a:r>
                        <a:rPr sz="2000" spc="-40" dirty="0">
                          <a:latin typeface="Cambria" pitchFamily="18" charset="0"/>
                          <a:ea typeface="Cambria" pitchFamily="18" charset="0"/>
                          <a:cs typeface="Times New Roman"/>
                        </a:rPr>
                        <a:t>si</a:t>
                      </a:r>
                      <a:r>
                        <a:rPr sz="2000" spc="30" dirty="0">
                          <a:latin typeface="Cambria" pitchFamily="18" charset="0"/>
                          <a:ea typeface="Cambria" pitchFamily="18" charset="0"/>
                          <a:cs typeface="Times New Roman"/>
                        </a:rPr>
                        <a:t>n</a:t>
                      </a:r>
                      <a:r>
                        <a:rPr sz="2000" dirty="0">
                          <a:latin typeface="Cambria" pitchFamily="18" charset="0"/>
                          <a:ea typeface="Cambria" pitchFamily="18" charset="0"/>
                          <a:cs typeface="Times New Roman"/>
                        </a:rPr>
                        <a:t>g</a:t>
                      </a:r>
                      <a:r>
                        <a:rPr sz="2000" spc="-95" dirty="0">
                          <a:latin typeface="Cambria" pitchFamily="18" charset="0"/>
                          <a:ea typeface="Cambria" pitchFamily="18" charset="0"/>
                          <a:cs typeface="Times New Roman"/>
                        </a:rPr>
                        <a:t> </a:t>
                      </a:r>
                      <a:r>
                        <a:rPr sz="2000" dirty="0">
                          <a:latin typeface="Cambria" pitchFamily="18" charset="0"/>
                          <a:ea typeface="Cambria" pitchFamily="18" charset="0"/>
                          <a:cs typeface="Times New Roman"/>
                        </a:rPr>
                        <a:t>Pr</a:t>
                      </a:r>
                      <a:r>
                        <a:rPr sz="2000" spc="5" dirty="0">
                          <a:latin typeface="Cambria" pitchFamily="18" charset="0"/>
                          <a:ea typeface="Cambria" pitchFamily="18" charset="0"/>
                          <a:cs typeface="Times New Roman"/>
                        </a:rPr>
                        <a:t>e</a:t>
                      </a:r>
                      <a:r>
                        <a:rPr sz="2000" dirty="0">
                          <a:latin typeface="Cambria" pitchFamily="18" charset="0"/>
                          <a:ea typeface="Cambria" pitchFamily="18" charset="0"/>
                          <a:cs typeface="Times New Roman"/>
                        </a:rPr>
                        <a:t>-</a:t>
                      </a:r>
                      <a:r>
                        <a:rPr sz="2000" spc="-114" dirty="0">
                          <a:latin typeface="Cambria" pitchFamily="18" charset="0"/>
                          <a:ea typeface="Cambria" pitchFamily="18" charset="0"/>
                          <a:cs typeface="Times New Roman"/>
                        </a:rPr>
                        <a:t>T</a:t>
                      </a:r>
                      <a:r>
                        <a:rPr sz="2000" dirty="0">
                          <a:latin typeface="Cambria" pitchFamily="18" charset="0"/>
                          <a:ea typeface="Cambria" pitchFamily="18" charset="0"/>
                          <a:cs typeface="Times New Roman"/>
                        </a:rPr>
                        <a:t>ra</a:t>
                      </a:r>
                      <a:r>
                        <a:rPr sz="2000" spc="-40" dirty="0">
                          <a:latin typeface="Cambria" pitchFamily="18" charset="0"/>
                          <a:ea typeface="Cambria" pitchFamily="18" charset="0"/>
                          <a:cs typeface="Times New Roman"/>
                        </a:rPr>
                        <a:t>i</a:t>
                      </a:r>
                      <a:r>
                        <a:rPr sz="2000" spc="30" dirty="0">
                          <a:latin typeface="Cambria" pitchFamily="18" charset="0"/>
                          <a:ea typeface="Cambria" pitchFamily="18" charset="0"/>
                          <a:cs typeface="Times New Roman"/>
                        </a:rPr>
                        <a:t>n</a:t>
                      </a:r>
                      <a:r>
                        <a:rPr sz="2000" dirty="0">
                          <a:latin typeface="Cambria" pitchFamily="18" charset="0"/>
                          <a:ea typeface="Cambria" pitchFamily="18" charset="0"/>
                          <a:cs typeface="Times New Roman"/>
                        </a:rPr>
                        <a:t>ed</a:t>
                      </a:r>
                      <a:r>
                        <a:rPr sz="2000" spc="-95" dirty="0">
                          <a:latin typeface="Cambria" pitchFamily="18" charset="0"/>
                          <a:ea typeface="Cambria" pitchFamily="18" charset="0"/>
                          <a:cs typeface="Times New Roman"/>
                        </a:rPr>
                        <a:t> </a:t>
                      </a:r>
                      <a:r>
                        <a:rPr sz="2000" dirty="0">
                          <a:latin typeface="Cambria" pitchFamily="18" charset="0"/>
                          <a:ea typeface="Cambria" pitchFamily="18" charset="0"/>
                          <a:cs typeface="Times New Roman"/>
                        </a:rPr>
                        <a:t>B</a:t>
                      </a:r>
                      <a:r>
                        <a:rPr sz="2000" spc="30" dirty="0">
                          <a:latin typeface="Cambria" pitchFamily="18" charset="0"/>
                          <a:ea typeface="Cambria" pitchFamily="18" charset="0"/>
                          <a:cs typeface="Times New Roman"/>
                        </a:rPr>
                        <a:t>E</a:t>
                      </a:r>
                      <a:r>
                        <a:rPr sz="2000" spc="-155" dirty="0">
                          <a:latin typeface="Cambria" pitchFamily="18" charset="0"/>
                          <a:ea typeface="Cambria" pitchFamily="18" charset="0"/>
                          <a:cs typeface="Times New Roman"/>
                        </a:rPr>
                        <a:t>R</a:t>
                      </a:r>
                      <a:r>
                        <a:rPr sz="2000" dirty="0">
                          <a:latin typeface="Cambria" pitchFamily="18" charset="0"/>
                          <a:ea typeface="Cambria" pitchFamily="18" charset="0"/>
                          <a:cs typeface="Times New Roman"/>
                        </a:rPr>
                        <a:t>T  </a:t>
                      </a:r>
                      <a:r>
                        <a:rPr sz="2000" spc="30" dirty="0">
                          <a:latin typeface="Cambria" pitchFamily="18" charset="0"/>
                          <a:ea typeface="Cambria" pitchFamily="18" charset="0"/>
                          <a:cs typeface="Times New Roman"/>
                        </a:rPr>
                        <a:t>Mode</a:t>
                      </a:r>
                      <a:endParaRPr sz="2000" dirty="0">
                        <a:latin typeface="Cambria" pitchFamily="18" charset="0"/>
                        <a:ea typeface="Cambria" pitchFamily="18" charset="0"/>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c>
                  <a:txBody>
                    <a:bodyPr/>
                    <a:lstStyle/>
                    <a:p>
                      <a:pPr marL="325755" marR="180975" indent="-133350" algn="l">
                        <a:lnSpc>
                          <a:spcPct val="100000"/>
                        </a:lnSpc>
                        <a:spcBef>
                          <a:spcPts val="355"/>
                        </a:spcBef>
                      </a:pPr>
                      <a:r>
                        <a:rPr sz="2000" spc="-10" dirty="0">
                          <a:latin typeface="Cambria" pitchFamily="18" charset="0"/>
                          <a:ea typeface="Cambria" pitchFamily="18" charset="0"/>
                          <a:cs typeface="Times New Roman"/>
                        </a:rPr>
                        <a:t>NDL</a:t>
                      </a:r>
                      <a:r>
                        <a:rPr sz="2000" spc="-90" dirty="0">
                          <a:latin typeface="Cambria" pitchFamily="18" charset="0"/>
                          <a:ea typeface="Cambria" pitchFamily="18" charset="0"/>
                          <a:cs typeface="Times New Roman"/>
                        </a:rPr>
                        <a:t> </a:t>
                      </a:r>
                      <a:r>
                        <a:rPr sz="2000" dirty="0">
                          <a:latin typeface="Cambria" pitchFamily="18" charset="0"/>
                          <a:ea typeface="Cambria" pitchFamily="18" charset="0"/>
                          <a:cs typeface="Times New Roman"/>
                        </a:rPr>
                        <a:t>algorithm, </a:t>
                      </a:r>
                      <a:r>
                        <a:rPr sz="2000" spc="-484" dirty="0">
                          <a:latin typeface="Cambria" pitchFamily="18" charset="0"/>
                          <a:ea typeface="Cambria" pitchFamily="18" charset="0"/>
                          <a:cs typeface="Times New Roman"/>
                        </a:rPr>
                        <a:t> </a:t>
                      </a:r>
                      <a:r>
                        <a:rPr sz="2000" spc="-5" dirty="0">
                          <a:latin typeface="Cambria" pitchFamily="18" charset="0"/>
                          <a:ea typeface="Cambria" pitchFamily="18" charset="0"/>
                          <a:cs typeface="Times New Roman"/>
                        </a:rPr>
                        <a:t>DL</a:t>
                      </a:r>
                      <a:r>
                        <a:rPr sz="2000" spc="-120" dirty="0">
                          <a:latin typeface="Cambria" pitchFamily="18" charset="0"/>
                          <a:ea typeface="Cambria" pitchFamily="18" charset="0"/>
                          <a:cs typeface="Times New Roman"/>
                        </a:rPr>
                        <a:t> </a:t>
                      </a:r>
                      <a:r>
                        <a:rPr sz="2000" spc="10" dirty="0">
                          <a:latin typeface="Cambria" pitchFamily="18" charset="0"/>
                          <a:ea typeface="Cambria" pitchFamily="18" charset="0"/>
                          <a:cs typeface="Times New Roman"/>
                        </a:rPr>
                        <a:t>algorithm</a:t>
                      </a:r>
                      <a:endParaRPr sz="2000" dirty="0">
                        <a:latin typeface="Cambria" pitchFamily="18" charset="0"/>
                        <a:ea typeface="Cambria" pitchFamily="18" charset="0"/>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c>
                  <a:txBody>
                    <a:bodyPr/>
                    <a:lstStyle/>
                    <a:p>
                      <a:pPr marL="280670" algn="l">
                        <a:lnSpc>
                          <a:spcPct val="100000"/>
                        </a:lnSpc>
                        <a:spcBef>
                          <a:spcPts val="355"/>
                        </a:spcBef>
                      </a:pPr>
                      <a:r>
                        <a:rPr lang="en-US" sz="2000" spc="-10" dirty="0" smtClean="0">
                          <a:latin typeface="Cambria" pitchFamily="18" charset="0"/>
                          <a:ea typeface="Cambria" pitchFamily="18" charset="0"/>
                          <a:cs typeface="Times New Roman"/>
                        </a:rPr>
                        <a:t>Over fitting</a:t>
                      </a:r>
                      <a:r>
                        <a:rPr lang="en-US" sz="2000" spc="-10" baseline="0" dirty="0" smtClean="0">
                          <a:latin typeface="Cambria" pitchFamily="18" charset="0"/>
                          <a:ea typeface="Cambria" pitchFamily="18" charset="0"/>
                          <a:cs typeface="Times New Roman"/>
                        </a:rPr>
                        <a:t> and Data quality is less.</a:t>
                      </a:r>
                      <a:endParaRPr sz="2000" dirty="0">
                        <a:latin typeface="Cambria" pitchFamily="18" charset="0"/>
                        <a:ea typeface="Cambria" pitchFamily="18" charset="0"/>
                        <a:cs typeface="Times New Roman"/>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r>
            </a:tbl>
          </a:graphicData>
        </a:graphic>
      </p:graphicFrame>
      <p:pic>
        <p:nvPicPr>
          <p:cNvPr id="4" name="Picture 3" descr="download.png"/>
          <p:cNvPicPr>
            <a:picLocks noChangeAspect="1"/>
          </p:cNvPicPr>
          <p:nvPr/>
        </p:nvPicPr>
        <p:blipFill>
          <a:blip r:embed="rId2"/>
          <a:stretch>
            <a:fillRect/>
          </a:stretch>
        </p:blipFill>
        <p:spPr>
          <a:xfrm>
            <a:off x="228600" y="76200"/>
            <a:ext cx="1676400" cy="1066800"/>
          </a:xfrm>
          <a:prstGeom prst="rect">
            <a:avLst/>
          </a:prstGeom>
        </p:spPr>
      </p:pic>
      <p:pic>
        <p:nvPicPr>
          <p:cNvPr id="5" name="Picture 4" descr="download.jfif"/>
          <p:cNvPicPr>
            <a:picLocks noChangeAspect="1"/>
          </p:cNvPicPr>
          <p:nvPr/>
        </p:nvPicPr>
        <p:blipFill>
          <a:blip r:embed="rId3"/>
          <a:stretch>
            <a:fillRect/>
          </a:stretch>
        </p:blipFill>
        <p:spPr>
          <a:xfrm>
            <a:off x="10133888" y="98277"/>
            <a:ext cx="1600200" cy="104472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00851"/>
            <a:ext cx="10972800" cy="690574"/>
          </a:xfrm>
          <a:prstGeom prst="rect">
            <a:avLst/>
          </a:prstGeom>
        </p:spPr>
        <p:txBody>
          <a:bodyPr vert="horz" wrap="square" lIns="0" tIns="13335" rIns="0" bIns="0" rtlCol="0">
            <a:spAutoFit/>
          </a:bodyPr>
          <a:lstStyle/>
          <a:p>
            <a:pPr marL="12700">
              <a:lnSpc>
                <a:spcPct val="100000"/>
              </a:lnSpc>
              <a:spcBef>
                <a:spcPts val="105"/>
              </a:spcBef>
            </a:pPr>
            <a:r>
              <a:rPr spc="-20" dirty="0">
                <a:latin typeface="Cambria" pitchFamily="18" charset="0"/>
                <a:ea typeface="Cambria" pitchFamily="18" charset="0"/>
              </a:rPr>
              <a:t>EXSITING</a:t>
            </a:r>
            <a:r>
              <a:rPr spc="45" dirty="0">
                <a:latin typeface="Cambria" pitchFamily="18" charset="0"/>
                <a:ea typeface="Cambria" pitchFamily="18" charset="0"/>
              </a:rPr>
              <a:t> </a:t>
            </a:r>
            <a:r>
              <a:rPr dirty="0">
                <a:latin typeface="Cambria" pitchFamily="18" charset="0"/>
                <a:ea typeface="Cambria" pitchFamily="18" charset="0"/>
              </a:rPr>
              <a:t>SYSTEM</a:t>
            </a:r>
          </a:p>
        </p:txBody>
      </p:sp>
      <p:sp>
        <p:nvSpPr>
          <p:cNvPr id="4" name="Content Placeholder 3"/>
          <p:cNvSpPr>
            <a:spLocks noGrp="1"/>
          </p:cNvSpPr>
          <p:nvPr>
            <p:ph idx="1"/>
          </p:nvPr>
        </p:nvSpPr>
        <p:spPr>
          <a:xfrm>
            <a:off x="685800" y="1295401"/>
            <a:ext cx="10896600" cy="4830768"/>
          </a:xfrm>
        </p:spPr>
        <p:txBody>
          <a:bodyPr>
            <a:noAutofit/>
          </a:bodyPr>
          <a:lstStyle/>
          <a:p>
            <a:pPr>
              <a:buFont typeface="Wingdings" pitchFamily="2" charset="2"/>
              <a:buChar char="q"/>
            </a:pPr>
            <a:r>
              <a:rPr lang="en-US" sz="1800" dirty="0">
                <a:latin typeface="Cambria" pitchFamily="18" charset="0"/>
                <a:ea typeface="Cambria" pitchFamily="18" charset="0"/>
              </a:rPr>
              <a:t>Cyberbullying detection on social media using artificial intelligence (AI) and machine learning (ML) is an emerging field that aims to automatically identify and flag potentially harmful content in online platforms. AI and ML algorithms can be trained to detect patterns in social media data, such as the use of abusive language, threatening messages, or images that may be harmful to individuals or groups.</a:t>
            </a:r>
          </a:p>
          <a:p>
            <a:pPr>
              <a:buFont typeface="Wingdings" pitchFamily="2" charset="2"/>
              <a:buChar char="q"/>
            </a:pPr>
            <a:r>
              <a:rPr lang="en-US" sz="1800" dirty="0">
                <a:latin typeface="Cambria" pitchFamily="18" charset="0"/>
                <a:ea typeface="Cambria" pitchFamily="18" charset="0"/>
              </a:rPr>
              <a:t>The process of cyberbullying detection using AI involves collecting and analyzing large amounts of social media data, identifying keywords and phrases associated with cyberbullying, and using natural language processing (NLP) techniques to understand the context of the content. The algorithms can also use behavioral analysis to detect patterns of abusive behavior over time, such as repeated instances of online harassment.</a:t>
            </a:r>
          </a:p>
          <a:p>
            <a:pPr>
              <a:buFont typeface="Wingdings" pitchFamily="2" charset="2"/>
              <a:buChar char="q"/>
            </a:pPr>
            <a:r>
              <a:rPr lang="en-US" sz="1800" dirty="0">
                <a:latin typeface="Cambria" pitchFamily="18" charset="0"/>
                <a:ea typeface="Cambria" pitchFamily="18" charset="0"/>
              </a:rPr>
              <a:t>Once potentially harmful content is identified, social media platforms can take action to remove the content, warn the user who posted it, or take other measures to prevent further harm. AI-powered cyberbullying detection can help social media platforms to proactively identify and address cyberbullying, which can be difficult to monitor and control manually due to the sheer volume of social media content.</a:t>
            </a:r>
          </a:p>
          <a:p>
            <a:pPr>
              <a:buFont typeface="Wingdings" pitchFamily="2" charset="2"/>
              <a:buChar char="q"/>
            </a:pPr>
            <a:r>
              <a:rPr lang="en-US" sz="1800" dirty="0">
                <a:latin typeface="Cambria" pitchFamily="18" charset="0"/>
                <a:ea typeface="Cambria" pitchFamily="18" charset="0"/>
              </a:rPr>
              <a:t>Overall, the use of AI and ML for cyberbullying detection on social media holds great potential to improve the safety and well-being of individuals online. However, it is important to ensure that these technologies are used ethically and responsibly, with appropriate safeguards in place to protect user privacy and preven</a:t>
            </a:r>
            <a:r>
              <a:rPr lang="en-US" sz="1800" b="1" dirty="0">
                <a:latin typeface="Cambria" pitchFamily="18" charset="0"/>
                <a:ea typeface="Cambria" pitchFamily="18" charset="0"/>
              </a:rPr>
              <a:t>t </a:t>
            </a:r>
            <a:r>
              <a:rPr lang="en-US" sz="1800" dirty="0">
                <a:latin typeface="Cambria" pitchFamily="18" charset="0"/>
                <a:ea typeface="Cambria" pitchFamily="18" charset="0"/>
              </a:rPr>
              <a:t>the misuse of these tools.</a:t>
            </a:r>
          </a:p>
          <a:p>
            <a:pPr algn="just">
              <a:buFont typeface="Wingdings" pitchFamily="2" charset="2"/>
              <a:buChar char="q"/>
            </a:pPr>
            <a:endParaRPr lang="en-US" sz="1800" dirty="0">
              <a:latin typeface="Cambria" pitchFamily="18" charset="0"/>
              <a:ea typeface="Cambria" pitchFamily="18" charset="0"/>
            </a:endParaRPr>
          </a:p>
        </p:txBody>
      </p:sp>
      <p:pic>
        <p:nvPicPr>
          <p:cNvPr id="7" name="Picture 6" descr="download.png"/>
          <p:cNvPicPr>
            <a:picLocks noChangeAspect="1"/>
          </p:cNvPicPr>
          <p:nvPr/>
        </p:nvPicPr>
        <p:blipFill>
          <a:blip r:embed="rId2"/>
          <a:stretch>
            <a:fillRect/>
          </a:stretch>
        </p:blipFill>
        <p:spPr>
          <a:xfrm>
            <a:off x="228600" y="76200"/>
            <a:ext cx="1676400" cy="1066800"/>
          </a:xfrm>
          <a:prstGeom prst="rect">
            <a:avLst/>
          </a:prstGeom>
        </p:spPr>
      </p:pic>
      <p:pic>
        <p:nvPicPr>
          <p:cNvPr id="9" name="Picture 8" descr="download.jfif"/>
          <p:cNvPicPr>
            <a:picLocks noChangeAspect="1"/>
          </p:cNvPicPr>
          <p:nvPr/>
        </p:nvPicPr>
        <p:blipFill>
          <a:blip r:embed="rId3"/>
          <a:stretch>
            <a:fillRect/>
          </a:stretch>
        </p:blipFill>
        <p:spPr>
          <a:xfrm>
            <a:off x="10133888" y="98277"/>
            <a:ext cx="1600200" cy="1044723"/>
          </a:xfrm>
          <a:prstGeom prst="rect">
            <a:avLst/>
          </a:prstGeom>
        </p:spPr>
      </p:pic>
    </p:spTree>
    <p:extLst>
      <p:ext uri="{BB962C8B-B14F-4D97-AF65-F5344CB8AC3E}">
        <p14:creationId xmlns:p14="http://schemas.microsoft.com/office/powerpoint/2010/main" val="3529447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Apothec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cyberbulling</Template>
  <TotalTime>1033</TotalTime>
  <Words>3116</Words>
  <Application>Microsoft Office PowerPoint</Application>
  <PresentationFormat>Custom</PresentationFormat>
  <Paragraphs>223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Apothecary</vt:lpstr>
      <vt:lpstr> Cyber Bullying Detection  On  Social Media Using Machine Learning</vt:lpstr>
      <vt:lpstr>ABSTRACT</vt:lpstr>
      <vt:lpstr>INTRODUCTI0N</vt:lpstr>
      <vt:lpstr>INTRODUCTI0N</vt:lpstr>
      <vt:lpstr>OBJECTIVE</vt:lpstr>
      <vt:lpstr>LITERATURE REVIEW </vt:lpstr>
      <vt:lpstr>LITERATURE REVIEW </vt:lpstr>
      <vt:lpstr>LITERATURE REVIEW </vt:lpstr>
      <vt:lpstr>EXSITING SYSTEM</vt:lpstr>
      <vt:lpstr>EXSITING SYSTEM</vt:lpstr>
      <vt:lpstr>EXSITING SYSTEM</vt:lpstr>
      <vt:lpstr>PROPOSED METHOD</vt:lpstr>
      <vt:lpstr>PROPOSED SYSTEM</vt:lpstr>
      <vt:lpstr>PROPOSED SYSTEM</vt:lpstr>
      <vt:lpstr>ARCHITECTURE DIAGRAM</vt:lpstr>
      <vt:lpstr>SYSTEM REQUIREMENTS</vt:lpstr>
      <vt:lpstr>MODULE LIST</vt:lpstr>
      <vt:lpstr>MODULE LIST</vt:lpstr>
      <vt:lpstr>PowerPoint Presentation</vt:lpstr>
      <vt:lpstr>PowerPoint Presentation</vt:lpstr>
      <vt:lpstr>MODULE LIST</vt:lpstr>
      <vt:lpstr>MODULE LIST</vt:lpstr>
      <vt:lpstr>MODULE LIST</vt:lpstr>
      <vt:lpstr>MODULE LIST</vt:lpstr>
      <vt:lpstr>PERFORMANCE EVALUVATION</vt:lpstr>
      <vt:lpstr>PERFORMANCE EVALUVATION</vt:lpstr>
      <vt:lpstr>PERFORMANCE EVALUVATION</vt:lpstr>
      <vt:lpstr>CONCLUSION</vt:lpstr>
      <vt:lpstr>FUTURE ENHANCEMENT</vt:lpstr>
      <vt:lpstr>OUTPUT</vt:lpstr>
      <vt:lpstr>PROGRAMS SAMPLES</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 Detection  on  Social Media Using Machine learning</dc:title>
  <dc:creator>nandhini csc</dc:creator>
  <cp:lastModifiedBy>nandhini csc</cp:lastModifiedBy>
  <cp:revision>68</cp:revision>
  <dcterms:created xsi:type="dcterms:W3CDTF">2023-05-08T14:43:14Z</dcterms:created>
  <dcterms:modified xsi:type="dcterms:W3CDTF">2023-05-17T01:04:44Z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2023-03-07T00:00:00Z</vt:filetime>
  </property>
  <property fmtid="{D5CDD505-2E9C-101B-9397-08002B2CF9AE}" pid="3" name="LastSaved">
    <vt:filetime>2023-03-07T00:00:00Z</vt:filetime>
  </property>
</Properties>
</file>