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5DCA-02D9-4052-9F90-A3C41E760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2AB5A8-AEED-46C5-A45D-3ACBFECCA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B4D41-3945-40A0-83EC-270AC4A28C50}"/>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5" name="Footer Placeholder 4">
            <a:extLst>
              <a:ext uri="{FF2B5EF4-FFF2-40B4-BE49-F238E27FC236}">
                <a16:creationId xmlns:a16="http://schemas.microsoft.com/office/drawing/2014/main" id="{3A6C7403-3934-4392-81B2-43A54334C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075FC-F466-40AA-9DD6-EF9CBC8CD1CF}"/>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25887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A1D-CE99-4B3D-8EB8-EED7DB9935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DD1AFB-8761-41FA-9148-38FC0D91DA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70217-6853-470C-8718-B728EC83ACBF}"/>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5" name="Footer Placeholder 4">
            <a:extLst>
              <a:ext uri="{FF2B5EF4-FFF2-40B4-BE49-F238E27FC236}">
                <a16:creationId xmlns:a16="http://schemas.microsoft.com/office/drawing/2014/main" id="{D4727D5B-7DBD-4EFC-8F58-B479BADB0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10AFE-8106-42CB-996D-BF2700C3762A}"/>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185933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80A64-10AD-4BC7-B419-4B64BDC425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737579-57F9-4F65-8953-F3F48F529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AA163-86C1-4DA6-8137-6DD90AF8ACE7}"/>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5" name="Footer Placeholder 4">
            <a:extLst>
              <a:ext uri="{FF2B5EF4-FFF2-40B4-BE49-F238E27FC236}">
                <a16:creationId xmlns:a16="http://schemas.microsoft.com/office/drawing/2014/main" id="{07B3E1BC-E82A-44C8-A528-01699BD4F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D532D-2BC9-4691-80B1-66AD4F20AB04}"/>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46276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6F35-66DB-4685-9E37-7530C6B808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353962-A6E8-46B8-984E-6F9B870499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D547B-B734-485D-9C6E-C6B0762AF2F0}"/>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5" name="Footer Placeholder 4">
            <a:extLst>
              <a:ext uri="{FF2B5EF4-FFF2-40B4-BE49-F238E27FC236}">
                <a16:creationId xmlns:a16="http://schemas.microsoft.com/office/drawing/2014/main" id="{08BDD636-B936-4D87-91A0-8CCC78C49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78869-88A5-409E-8667-1651AB292EAA}"/>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422846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02F-A0C3-4995-8B77-9D2EDFB99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BA1630-DAA7-43F0-B913-0FEF02DDF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CD1A8-4175-4C51-BFCD-46A23BDA3B7F}"/>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5" name="Footer Placeholder 4">
            <a:extLst>
              <a:ext uri="{FF2B5EF4-FFF2-40B4-BE49-F238E27FC236}">
                <a16:creationId xmlns:a16="http://schemas.microsoft.com/office/drawing/2014/main" id="{DEAF3D01-DA8B-4CE0-BE9F-2E753020D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0D0CA-B3E1-43BC-90AE-B41237E5A35B}"/>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65747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28C6-EB65-4847-BC58-EE22CC769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4D512A-DBAB-4214-8822-1479D8A1E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2B6676-D06C-4935-9506-884D4D5E23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D75AD2-1C5E-4061-BF69-E9C995710AD2}"/>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6" name="Footer Placeholder 5">
            <a:extLst>
              <a:ext uri="{FF2B5EF4-FFF2-40B4-BE49-F238E27FC236}">
                <a16:creationId xmlns:a16="http://schemas.microsoft.com/office/drawing/2014/main" id="{D2B263AF-B844-4AED-9F9B-051174736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FABC94-4F96-4F75-BC6A-6228C4EB1445}"/>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71862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6BE2-AE83-4077-B6E0-4164EC2A62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1C5CF-D83F-4BF6-94DB-AB96F9600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03C0C0-4B1F-44BA-868C-09BB54615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A1E6F1-86E8-48EC-A10A-1D55D4F8F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5046C-6B23-4CB3-BB09-A5481C383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79B04E-91AA-4AAF-949F-352A7151129F}"/>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8" name="Footer Placeholder 7">
            <a:extLst>
              <a:ext uri="{FF2B5EF4-FFF2-40B4-BE49-F238E27FC236}">
                <a16:creationId xmlns:a16="http://schemas.microsoft.com/office/drawing/2014/main" id="{807D4AAA-DABD-4593-82F8-E41487FBA6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4E8D7B-ECAF-4FAE-83B0-6150870C5CFB}"/>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267656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F582-C516-47FB-A3AC-358AD0ABCF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0AF756-DFA0-4ABD-8DFD-07B15A6279F6}"/>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4" name="Footer Placeholder 3">
            <a:extLst>
              <a:ext uri="{FF2B5EF4-FFF2-40B4-BE49-F238E27FC236}">
                <a16:creationId xmlns:a16="http://schemas.microsoft.com/office/drawing/2014/main" id="{06B9657E-A348-4C4E-9439-CB8D730AE6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A979C-4FDF-44F8-9E88-3412A9B4A977}"/>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222808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67599-F85E-4361-B138-B66B3E63D0B8}"/>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3" name="Footer Placeholder 2">
            <a:extLst>
              <a:ext uri="{FF2B5EF4-FFF2-40B4-BE49-F238E27FC236}">
                <a16:creationId xmlns:a16="http://schemas.microsoft.com/office/drawing/2014/main" id="{945E5A2A-15D6-4CBB-A619-DBD974597D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BE9D0B-11CA-4AEB-85CB-605F8BA61121}"/>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14137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1002-25A0-42DC-86B5-C04A213B5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8965C9-7AE0-4519-A1A4-9EEE355A8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4F50F1-8942-4CC6-8F5A-D311F6472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E1919-76AF-46AE-8721-31625B782AF1}"/>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6" name="Footer Placeholder 5">
            <a:extLst>
              <a:ext uri="{FF2B5EF4-FFF2-40B4-BE49-F238E27FC236}">
                <a16:creationId xmlns:a16="http://schemas.microsoft.com/office/drawing/2014/main" id="{7A364440-05EC-4C09-AD0D-D7CC811494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F3912C-555B-4B56-A421-E2D1E175DFD2}"/>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11374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0003-55F0-455A-9EA7-A52BEA2E0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C16528-8C3A-419C-BAFD-E247D08F0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05EBC5-4642-47D6-958B-A9807B4D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48831-AC16-42A6-AECE-55C53AB8946B}"/>
              </a:ext>
            </a:extLst>
          </p:cNvPr>
          <p:cNvSpPr>
            <a:spLocks noGrp="1"/>
          </p:cNvSpPr>
          <p:nvPr>
            <p:ph type="dt" sz="half" idx="10"/>
          </p:nvPr>
        </p:nvSpPr>
        <p:spPr/>
        <p:txBody>
          <a:bodyPr/>
          <a:lstStyle/>
          <a:p>
            <a:fld id="{F9185BEF-D6D8-46D5-AFCF-2A492E8B09FA}" type="datetimeFigureOut">
              <a:rPr lang="en-IN" smtClean="0"/>
              <a:t>02-12-2020</a:t>
            </a:fld>
            <a:endParaRPr lang="en-IN"/>
          </a:p>
        </p:txBody>
      </p:sp>
      <p:sp>
        <p:nvSpPr>
          <p:cNvPr id="6" name="Footer Placeholder 5">
            <a:extLst>
              <a:ext uri="{FF2B5EF4-FFF2-40B4-BE49-F238E27FC236}">
                <a16:creationId xmlns:a16="http://schemas.microsoft.com/office/drawing/2014/main" id="{CF82D392-DE7A-45F1-ACC7-A60C1B5C84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F28989-0A70-42D6-8CB6-4B6B5537EB3E}"/>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216752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2454F-0540-4A15-BD5E-30B7D171E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BEF3E9-83CE-41A2-B3AA-4DB2E9BED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59DDC-1B2B-488B-831D-21BCC3D58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85BEF-D6D8-46D5-AFCF-2A492E8B09FA}" type="datetimeFigureOut">
              <a:rPr lang="en-IN" smtClean="0"/>
              <a:t>02-12-2020</a:t>
            </a:fld>
            <a:endParaRPr lang="en-IN"/>
          </a:p>
        </p:txBody>
      </p:sp>
      <p:sp>
        <p:nvSpPr>
          <p:cNvPr id="5" name="Footer Placeholder 4">
            <a:extLst>
              <a:ext uri="{FF2B5EF4-FFF2-40B4-BE49-F238E27FC236}">
                <a16:creationId xmlns:a16="http://schemas.microsoft.com/office/drawing/2014/main" id="{5027055E-6322-4A84-927C-1A830CD6A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1FFFBD-E958-4FA3-BD6A-6FAADC281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AB3EA-E008-41CB-B3C3-7EF152E90B5B}" type="slidenum">
              <a:rPr lang="en-IN" smtClean="0"/>
              <a:t>‹#›</a:t>
            </a:fld>
            <a:endParaRPr lang="en-IN"/>
          </a:p>
        </p:txBody>
      </p:sp>
    </p:spTree>
    <p:extLst>
      <p:ext uri="{BB962C8B-B14F-4D97-AF65-F5344CB8AC3E}">
        <p14:creationId xmlns:p14="http://schemas.microsoft.com/office/powerpoint/2010/main" val="623767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7806-7056-4C3C-931B-8DF83B49115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6DE08F3-BC81-4F03-89CD-98CF483E0652}"/>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8FB6D8FF-164C-4538-B7A8-5B3E1D9A686A}"/>
              </a:ext>
            </a:extLst>
          </p:cNvPr>
          <p:cNvSpPr txBox="1"/>
          <p:nvPr/>
        </p:nvSpPr>
        <p:spPr>
          <a:xfrm>
            <a:off x="2473910" y="1984769"/>
            <a:ext cx="7244179" cy="3416320"/>
          </a:xfrm>
          <a:prstGeom prst="rect">
            <a:avLst/>
          </a:prstGeom>
          <a:noFill/>
        </p:spPr>
        <p:txBody>
          <a:bodyPr wrap="square">
            <a:spAutoFit/>
          </a:bodyPr>
          <a:lstStyle/>
          <a:p>
            <a:pPr algn="ctr"/>
            <a:r>
              <a:rPr lang="en-IN" sz="7200" dirty="0">
                <a:ln w="0"/>
                <a:solidFill>
                  <a:schemeClr val="accent1">
                    <a:lumMod val="50000"/>
                  </a:schemeClr>
                </a:solidFill>
                <a:effectLst>
                  <a:reflection blurRad="6350" stA="53000" endA="300" endPos="35500" dir="5400000" sy="-90000" algn="bl" rotWithShape="0"/>
                </a:effectLst>
                <a:latin typeface="Algerian" panose="04020705040A02060702" pitchFamily="82" charset="0"/>
                <a:ea typeface="Calibri" panose="020F0502020204030204" pitchFamily="34" charset="0"/>
                <a:cs typeface="Times New Roman" panose="02020603050405020304" pitchFamily="18" charset="0"/>
              </a:rPr>
              <a:t>Cloud Computing Architecture</a:t>
            </a:r>
            <a:endParaRPr lang="en-IN" sz="7200" dirty="0">
              <a:ln w="0"/>
              <a:solidFill>
                <a:schemeClr val="accent1">
                  <a:lumMod val="50000"/>
                </a:schemeClr>
              </a:solidFill>
              <a:effectLst>
                <a:reflection blurRad="6350" stA="53000" endA="300" endPos="35500" dir="5400000" sy="-90000" algn="bl" rotWithShape="0"/>
              </a:effectLst>
              <a:latin typeface="Algerian" panose="04020705040A02060702" pitchFamily="82" charset="0"/>
            </a:endParaRPr>
          </a:p>
        </p:txBody>
      </p:sp>
    </p:spTree>
    <p:extLst>
      <p:ext uri="{BB962C8B-B14F-4D97-AF65-F5344CB8AC3E}">
        <p14:creationId xmlns:p14="http://schemas.microsoft.com/office/powerpoint/2010/main" val="226404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F6CD-E0EB-426D-81C2-58A0FBC469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695C4A-B8D7-4B47-BA2A-E5BC22650F0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pic>
        <p:nvPicPr>
          <p:cNvPr id="5" name="Picture 4" descr="how cloud works">
            <a:extLst>
              <a:ext uri="{FF2B5EF4-FFF2-40B4-BE49-F238E27FC236}">
                <a16:creationId xmlns:a16="http://schemas.microsoft.com/office/drawing/2014/main" id="{EAD5EFD9-3E82-41C7-89CE-1EF5539BD8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9065" y="1690688"/>
            <a:ext cx="5283835" cy="4486275"/>
          </a:xfrm>
          <a:prstGeom prst="rect">
            <a:avLst/>
          </a:prstGeom>
          <a:noFill/>
          <a:ln>
            <a:noFill/>
          </a:ln>
        </p:spPr>
      </p:pic>
      <p:sp>
        <p:nvSpPr>
          <p:cNvPr id="7" name="TextBox 6">
            <a:extLst>
              <a:ext uri="{FF2B5EF4-FFF2-40B4-BE49-F238E27FC236}">
                <a16:creationId xmlns:a16="http://schemas.microsoft.com/office/drawing/2014/main" id="{7CB62407-4E1D-4561-A48D-A71CF5B890D2}"/>
              </a:ext>
            </a:extLst>
          </p:cNvPr>
          <p:cNvSpPr txBox="1"/>
          <p:nvPr/>
        </p:nvSpPr>
        <p:spPr>
          <a:xfrm>
            <a:off x="394545" y="2533616"/>
            <a:ext cx="6094520" cy="3170099"/>
          </a:xfrm>
          <a:prstGeom prst="rect">
            <a:avLst/>
          </a:prstGeom>
          <a:noFill/>
        </p:spPr>
        <p:txBody>
          <a:bodyPr wrap="square">
            <a:sp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In a cloud computing system, there is a significant workload shift. Local computers have no longer to do all the heavy lifting when it comes to run applications. But cloud computing can handle that much heavy load easily and automatically. Hardware and software demands on the user's side decrease. The only thing the user's computer requires to be able to run is the cloud computing interface software of the system, which can be as simple as a Web browser and the cloud's network takes care of the rest.</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599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EB95-024F-4DBD-A780-4E0526C3F9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F22EB3-2764-4E6C-A930-48CF5CA1A50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7D04F7D-B3BE-4B05-A3FC-D1CBB2E294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930"/>
            <a:ext cx="12192000" cy="6886929"/>
          </a:xfrm>
          <a:prstGeom prst="rect">
            <a:avLst/>
          </a:prstGeom>
        </p:spPr>
      </p:pic>
      <p:sp>
        <p:nvSpPr>
          <p:cNvPr id="6" name="TextBox 5">
            <a:extLst>
              <a:ext uri="{FF2B5EF4-FFF2-40B4-BE49-F238E27FC236}">
                <a16:creationId xmlns:a16="http://schemas.microsoft.com/office/drawing/2014/main" id="{AB60295D-2B3E-44EB-91C9-DA458D18C08A}"/>
              </a:ext>
            </a:extLst>
          </p:cNvPr>
          <p:cNvSpPr txBox="1"/>
          <p:nvPr/>
        </p:nvSpPr>
        <p:spPr>
          <a:xfrm>
            <a:off x="679270" y="1492915"/>
            <a:ext cx="10674530" cy="3046988"/>
          </a:xfrm>
          <a:prstGeom prst="rect">
            <a:avLst/>
          </a:prstGeom>
          <a:noFill/>
        </p:spPr>
        <p:txBody>
          <a:bodyPr wrap="square">
            <a:spAutoFit/>
          </a:bodyPr>
          <a:lstStyle/>
          <a:p>
            <a:pPr algn="just"/>
            <a:endParaRPr lang="en-IN" sz="9600" b="1" dirty="0" smtClean="0">
              <a:solidFill>
                <a:srgbClr val="0070C0"/>
              </a:solidFill>
              <a:effectLst/>
              <a:latin typeface="Times New Roman" panose="02020603050405020304" pitchFamily="18" charset="0"/>
              <a:ea typeface="Times New Roman" panose="02020603050405020304" pitchFamily="18" charset="0"/>
            </a:endParaRPr>
          </a:p>
          <a:p>
            <a:pPr algn="just"/>
            <a:r>
              <a:rPr lang="en-IN" sz="9600" b="1" dirty="0" smtClean="0">
                <a:solidFill>
                  <a:srgbClr val="0070C0"/>
                </a:solidFill>
                <a:latin typeface="Times New Roman" panose="02020603050405020304" pitchFamily="18" charset="0"/>
                <a:ea typeface="Times New Roman" panose="02020603050405020304" pitchFamily="18" charset="0"/>
              </a:rPr>
              <a:t>         </a:t>
            </a:r>
            <a:r>
              <a:rPr lang="en-IN" sz="9600" b="1" dirty="0" smtClean="0">
                <a:solidFill>
                  <a:srgbClr val="0070C0"/>
                </a:solidFill>
                <a:effectLst/>
                <a:latin typeface="Times New Roman" panose="02020603050405020304" pitchFamily="18" charset="0"/>
                <a:ea typeface="Times New Roman" panose="02020603050405020304" pitchFamily="18" charset="0"/>
              </a:rPr>
              <a:t>Thank You</a:t>
            </a:r>
            <a:endParaRPr lang="en-IN" sz="9600"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67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818A-D7D4-4395-B8BF-3AA8064E5F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37961E-4F06-456E-9E7B-660A7BC5B9A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C2C5F1B8-FB79-49F5-86F2-8543791C7783}"/>
              </a:ext>
            </a:extLst>
          </p:cNvPr>
          <p:cNvSpPr txBox="1"/>
          <p:nvPr/>
        </p:nvSpPr>
        <p:spPr>
          <a:xfrm>
            <a:off x="838201" y="2364213"/>
            <a:ext cx="10515599" cy="3664914"/>
          </a:xfrm>
          <a:prstGeom prst="rect">
            <a:avLst/>
          </a:prstGeom>
          <a:noFill/>
        </p:spPr>
        <p:txBody>
          <a:bodyPr wrap="square">
            <a:spAutoFit/>
          </a:bodyPr>
          <a:lstStyle/>
          <a:p>
            <a:pPr algn="just"/>
            <a:r>
              <a:rPr lang="en-IN" sz="2400" b="1" dirty="0">
                <a:solidFill>
                  <a:srgbClr val="000000"/>
                </a:solidFill>
                <a:effectLst/>
                <a:latin typeface="Times New Roman" panose="02020603050405020304" pitchFamily="18" charset="0"/>
                <a:ea typeface="Times New Roman" panose="02020603050405020304" pitchFamily="18" charset="0"/>
              </a:rPr>
              <a:t>                               As we know, cloud computing technology is used by both small and large organizations to store the information in cloud and access it from anywhere at any time using the internet connection.</a:t>
            </a:r>
          </a:p>
          <a:p>
            <a:pPr algn="just"/>
            <a:endParaRPr lang="en-IN" sz="2400" b="1"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Cloud computing architecture is a combination of service-oriented architecture and event-driven architecture.</a:t>
            </a:r>
            <a:endParaRPr lang="en-IN" sz="2400" b="1"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Cloud computing architecture is divided into the following two parts –</a:t>
            </a:r>
          </a:p>
          <a:p>
            <a:pPr algn="just"/>
            <a:endParaRPr lang="en-IN" sz="2400" b="1" dirty="0">
              <a:effectLst/>
              <a:latin typeface="Times New Roman" panose="02020603050405020304" pitchFamily="18" charset="0"/>
              <a:ea typeface="Times New Roman" panose="02020603050405020304" pitchFamily="18" charset="0"/>
            </a:endParaRPr>
          </a:p>
          <a:p>
            <a:pPr marL="457200" lvl="0" indent="-457200" algn="just">
              <a:lnSpc>
                <a:spcPts val="1575"/>
              </a:lnSpc>
              <a:spcBef>
                <a:spcPts val="300"/>
              </a:spcBef>
              <a:spcAft>
                <a:spcPts val="800"/>
              </a:spcAft>
              <a:buSzPct val="76000"/>
              <a:buFont typeface="Courier New" panose="02070309020205020404" pitchFamily="49" charset="0"/>
              <a:buChar char="o"/>
              <a:tabLst>
                <a:tab pos="457200" algn="l"/>
              </a:tabLst>
            </a:pPr>
            <a:r>
              <a:rPr lang="en-IN" sz="2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 End</a:t>
            </a:r>
            <a:endParaRPr lang="en-IN" sz="24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575"/>
              </a:lnSpc>
              <a:spcBef>
                <a:spcPts val="300"/>
              </a:spcBef>
              <a:spcAft>
                <a:spcPts val="800"/>
              </a:spcAft>
              <a:buSzPct val="72000"/>
              <a:buFont typeface="Courier New" panose="02070309020205020404" pitchFamily="49" charset="0"/>
              <a:buChar char="o"/>
              <a:tabLst>
                <a:tab pos="457200" algn="l"/>
              </a:tabLst>
            </a:pPr>
            <a:r>
              <a:rPr lang="en-IN" sz="2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Back End</a:t>
            </a:r>
            <a:endParaRPr lang="en-IN" sz="24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248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additive="base">
                                        <p:cTn id="1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AA50-A130-4548-AF75-5DF6E402A1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41C033-7B75-4A42-949A-EAA25AA7246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85301822-E15D-446F-BA3C-6D5BABE386E8}"/>
              </a:ext>
            </a:extLst>
          </p:cNvPr>
          <p:cNvSpPr txBox="1"/>
          <p:nvPr/>
        </p:nvSpPr>
        <p:spPr>
          <a:xfrm>
            <a:off x="838200" y="1720387"/>
            <a:ext cx="10392052" cy="523220"/>
          </a:xfrm>
          <a:prstGeom prst="rect">
            <a:avLst/>
          </a:prstGeom>
          <a:noFill/>
        </p:spPr>
        <p:txBody>
          <a:bodyPr wrap="square">
            <a:spAutoFit/>
          </a:bodyPr>
          <a:lstStyle/>
          <a:p>
            <a:pPr algn="just"/>
            <a:r>
              <a:rPr lang="en-IN" sz="2800" b="1" dirty="0">
                <a:solidFill>
                  <a:srgbClr val="000000"/>
                </a:solidFill>
                <a:effectLst/>
                <a:latin typeface="Calisto MT" panose="02040603050505030304" pitchFamily="18" charset="0"/>
                <a:ea typeface="Times New Roman" panose="02020603050405020304" pitchFamily="18" charset="0"/>
              </a:rPr>
              <a:t>The below diagram shows the architecture of cloud computing -</a:t>
            </a:r>
            <a:endParaRPr lang="en-IN" sz="2800" b="1" dirty="0">
              <a:effectLst/>
              <a:latin typeface="Calisto MT" panose="02040603050505030304" pitchFamily="18" charset="0"/>
              <a:ea typeface="Times New Roman" panose="02020603050405020304" pitchFamily="18" charset="0"/>
            </a:endParaRPr>
          </a:p>
        </p:txBody>
      </p:sp>
      <p:pic>
        <p:nvPicPr>
          <p:cNvPr id="7" name="Picture 6" descr="Cloud Computing Architecture">
            <a:extLst>
              <a:ext uri="{FF2B5EF4-FFF2-40B4-BE49-F238E27FC236}">
                <a16:creationId xmlns:a16="http://schemas.microsoft.com/office/drawing/2014/main" id="{C4DF8DDA-41E2-4AE9-8E9C-F2F92A0342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02305" y="2378544"/>
            <a:ext cx="5521593" cy="4479456"/>
          </a:xfrm>
          <a:prstGeom prst="rect">
            <a:avLst/>
          </a:prstGeom>
          <a:noFill/>
          <a:ln>
            <a:noFill/>
          </a:ln>
        </p:spPr>
      </p:pic>
    </p:spTree>
    <p:extLst>
      <p:ext uri="{BB962C8B-B14F-4D97-AF65-F5344CB8AC3E}">
        <p14:creationId xmlns:p14="http://schemas.microsoft.com/office/powerpoint/2010/main" val="209755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F4CB-8B74-48EB-9B63-495FD88FE0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CD4AE2-645E-4ACE-B72E-EE244D1142B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4A19BF1B-29E4-429F-B94B-0FB3D5500DF6}"/>
              </a:ext>
            </a:extLst>
          </p:cNvPr>
          <p:cNvSpPr txBox="1"/>
          <p:nvPr/>
        </p:nvSpPr>
        <p:spPr>
          <a:xfrm>
            <a:off x="838200" y="1564537"/>
            <a:ext cx="10515600" cy="5078313"/>
          </a:xfrm>
          <a:prstGeom prst="rect">
            <a:avLst/>
          </a:prstGeom>
          <a:noFill/>
        </p:spPr>
        <p:txBody>
          <a:bodyPr wrap="square">
            <a:spAutoFit/>
          </a:bodyPr>
          <a:lstStyle/>
          <a:p>
            <a:pPr algn="just"/>
            <a:r>
              <a:rPr lang="en-IN" sz="3600" b="1" u="sng" dirty="0">
                <a:solidFill>
                  <a:srgbClr val="FF0000"/>
                </a:solidFill>
                <a:effectLst/>
                <a:latin typeface="Times New Roman" panose="02020603050405020304" pitchFamily="18" charset="0"/>
                <a:ea typeface="Times New Roman" panose="02020603050405020304" pitchFamily="18" charset="0"/>
              </a:rPr>
              <a:t>Front End</a:t>
            </a:r>
          </a:p>
          <a:p>
            <a:pPr algn="just"/>
            <a:endParaRPr lang="en-IN" sz="3600" u="sng" dirty="0">
              <a:solidFill>
                <a:srgbClr val="FF0000"/>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Georgia" panose="02040502050405020303" pitchFamily="18" charset="0"/>
                <a:ea typeface="Times New Roman" panose="02020603050405020304" pitchFamily="18" charset="0"/>
              </a:rPr>
              <a:t>The front end is used by the client. It contains client-side interfaces and applications that are required to access the cloud computing platforms. The front end includes web servers (including Chrome, Firefox, internet explorer, etc.), thin &amp; fat clients, tablets, and mobile devices.</a:t>
            </a:r>
          </a:p>
          <a:p>
            <a:pPr algn="just"/>
            <a:endParaRPr lang="en-IN" sz="2000" b="1" dirty="0">
              <a:effectLst/>
              <a:latin typeface="Georgia" panose="02040502050405020303" pitchFamily="18" charset="0"/>
              <a:ea typeface="Times New Roman" panose="02020603050405020304" pitchFamily="18" charset="0"/>
            </a:endParaRPr>
          </a:p>
          <a:p>
            <a:pPr algn="just"/>
            <a:r>
              <a:rPr lang="en-IN" sz="3600" b="1" u="sng" dirty="0">
                <a:solidFill>
                  <a:srgbClr val="FF0000"/>
                </a:solidFill>
                <a:effectLst/>
                <a:latin typeface="Times New Roman" panose="02020603050405020304" pitchFamily="18" charset="0"/>
                <a:ea typeface="Times New Roman" panose="02020603050405020304" pitchFamily="18" charset="0"/>
              </a:rPr>
              <a:t>Back End</a:t>
            </a:r>
          </a:p>
          <a:p>
            <a:pPr algn="just"/>
            <a:endParaRPr lang="en-IN" sz="3600" u="sng" dirty="0">
              <a:solidFill>
                <a:srgbClr val="FF0000"/>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Georgia" panose="02040502050405020303" pitchFamily="18" charset="0"/>
                <a:ea typeface="Times New Roman" panose="02020603050405020304" pitchFamily="18" charset="0"/>
              </a:rPr>
              <a:t>The back end is used by the service provider. It manages all the resources that are required to provide cloud computing services. It includes a huge amount of data storage, security mechanism, virtual machines, deploying models, servers, traffic control mechanisms, etc.</a:t>
            </a:r>
            <a:endParaRPr lang="en-IN" sz="2000" b="1"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98388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arn(inVertical)">
                                      <p:cBhvr>
                                        <p:cTn id="15" dur="500"/>
                                        <p:tgtEl>
                                          <p:spTgt spid="6">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barn(inVertical)">
                                      <p:cBhvr>
                                        <p:cTn id="1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A76A-D94B-4C93-AA91-09E5D6D058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79C351-A5A9-485C-A534-AE9AFEB5EC3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424B9F59-CDEF-461E-AF9E-64BF01606E94}"/>
              </a:ext>
            </a:extLst>
          </p:cNvPr>
          <p:cNvSpPr txBox="1"/>
          <p:nvPr/>
        </p:nvSpPr>
        <p:spPr>
          <a:xfrm>
            <a:off x="905522" y="1550795"/>
            <a:ext cx="10635448" cy="1323439"/>
          </a:xfrm>
          <a:prstGeom prst="rect">
            <a:avLst/>
          </a:prstGeom>
          <a:noFill/>
        </p:spPr>
        <p:txBody>
          <a:bodyPr wrap="square">
            <a:spAutoFit/>
          </a:bodyPr>
          <a:lstStyle/>
          <a:p>
            <a:pPr algn="ctr"/>
            <a:r>
              <a:rPr lang="en-IN" sz="4000" b="1" dirty="0">
                <a:solidFill>
                  <a:srgbClr val="000000"/>
                </a:solidFill>
                <a:effectLst/>
                <a:latin typeface="Lucida Handwriting" panose="03010101010101010101" pitchFamily="66" charset="0"/>
                <a:ea typeface="Times New Roman" panose="02020603050405020304" pitchFamily="18" charset="0"/>
              </a:rPr>
              <a:t>Components of Cloud Computing Architecture</a:t>
            </a:r>
            <a:endParaRPr lang="en-IN" sz="4000" dirty="0">
              <a:effectLst/>
              <a:latin typeface="Lucida Handwriting" panose="03010101010101010101" pitchFamily="66" charset="0"/>
              <a:ea typeface="Times New Roman" panose="02020603050405020304" pitchFamily="18" charset="0"/>
            </a:endParaRPr>
          </a:p>
        </p:txBody>
      </p:sp>
      <p:sp>
        <p:nvSpPr>
          <p:cNvPr id="8" name="TextBox 7">
            <a:extLst>
              <a:ext uri="{FF2B5EF4-FFF2-40B4-BE49-F238E27FC236}">
                <a16:creationId xmlns:a16="http://schemas.microsoft.com/office/drawing/2014/main" id="{6E55C356-6E38-4A41-8F49-7E83841BEC37}"/>
              </a:ext>
            </a:extLst>
          </p:cNvPr>
          <p:cNvSpPr txBox="1"/>
          <p:nvPr/>
        </p:nvSpPr>
        <p:spPr>
          <a:xfrm>
            <a:off x="770878" y="2799661"/>
            <a:ext cx="10515600" cy="3908762"/>
          </a:xfrm>
          <a:prstGeom prst="rect">
            <a:avLst/>
          </a:prstGeom>
          <a:noFill/>
        </p:spPr>
        <p:txBody>
          <a:bodyPr wrap="square">
            <a:spAutoFit/>
          </a:bodyPr>
          <a:lstStyle/>
          <a:p>
            <a:pPr algn="just"/>
            <a:r>
              <a:rPr lang="en-IN" sz="2400" b="1" dirty="0">
                <a:solidFill>
                  <a:srgbClr val="000000"/>
                </a:solidFill>
                <a:effectLst/>
                <a:latin typeface="Times New Roman" panose="02020603050405020304" pitchFamily="18" charset="0"/>
                <a:ea typeface="Times New Roman" panose="02020603050405020304" pitchFamily="18" charset="0"/>
              </a:rPr>
              <a:t>There are the following components of cloud computing architecture -</a:t>
            </a:r>
            <a:endParaRPr lang="en-IN" sz="2400" b="1" dirty="0">
              <a:effectLst/>
              <a:latin typeface="Times New Roman" panose="02020603050405020304" pitchFamily="18" charset="0"/>
              <a:ea typeface="Times New Roman" panose="02020603050405020304" pitchFamily="18" charset="0"/>
            </a:endParaRPr>
          </a:p>
          <a:p>
            <a:pPr marL="457200" indent="-457200" algn="just">
              <a:buAutoNum type="alphaLcPeriod"/>
            </a:pPr>
            <a:r>
              <a:rPr lang="en-IN" sz="2600" b="1" i="1" u="sng" dirty="0">
                <a:solidFill>
                  <a:schemeClr val="tx2">
                    <a:lumMod val="75000"/>
                  </a:schemeClr>
                </a:solidFill>
                <a:effectLst/>
                <a:latin typeface="Times New Roman" panose="02020603050405020304" pitchFamily="18" charset="0"/>
                <a:ea typeface="Times New Roman" panose="02020603050405020304" pitchFamily="18" charset="0"/>
              </a:rPr>
              <a:t>Client Infrastructure</a:t>
            </a:r>
          </a:p>
          <a:p>
            <a:pPr algn="just"/>
            <a:r>
              <a:rPr lang="en-IN" sz="2400" b="1" dirty="0">
                <a:solidFill>
                  <a:srgbClr val="000000"/>
                </a:solidFill>
                <a:effectLst/>
                <a:latin typeface="Times New Roman" panose="02020603050405020304" pitchFamily="18" charset="0"/>
                <a:ea typeface="Times New Roman" panose="02020603050405020304" pitchFamily="18" charset="0"/>
              </a:rPr>
              <a:t>               Client Infrastructure is a Front end component. It provides GUI (Graphical User Interface)  to interact with the cloud.</a:t>
            </a:r>
            <a:endParaRPr lang="en-IN" sz="2400" b="1" dirty="0">
              <a:effectLst/>
              <a:latin typeface="Times New Roman" panose="02020603050405020304" pitchFamily="18" charset="0"/>
              <a:ea typeface="Times New Roman" panose="02020603050405020304" pitchFamily="18" charset="0"/>
            </a:endParaRPr>
          </a:p>
          <a:p>
            <a:pPr marL="514350" indent="-514350" algn="just">
              <a:buAutoNum type="alphaLcPeriod" startAt="2"/>
            </a:pPr>
            <a:r>
              <a:rPr lang="en-IN" sz="2600" b="1" i="1" u="sng" dirty="0">
                <a:solidFill>
                  <a:schemeClr val="tx2">
                    <a:lumMod val="75000"/>
                  </a:schemeClr>
                </a:solidFill>
                <a:effectLst/>
                <a:latin typeface="Times New Roman" panose="02020603050405020304" pitchFamily="18" charset="0"/>
                <a:ea typeface="Times New Roman" panose="02020603050405020304" pitchFamily="18" charset="0"/>
              </a:rPr>
              <a:t>Application</a:t>
            </a:r>
          </a:p>
          <a:p>
            <a:pPr algn="just"/>
            <a:r>
              <a:rPr lang="en-IN" sz="2600" b="1" i="1" dirty="0">
                <a:solidFill>
                  <a:schemeClr val="tx2">
                    <a:lumMod val="75000"/>
                  </a:schemeClr>
                </a:solidFill>
                <a:latin typeface="Times New Roman" panose="02020603050405020304" pitchFamily="18" charset="0"/>
                <a:ea typeface="Times New Roman" panose="02020603050405020304" pitchFamily="18" charset="0"/>
              </a:rPr>
              <a:t>              </a:t>
            </a:r>
            <a:r>
              <a:rPr lang="en-IN" sz="2400" b="1" dirty="0">
                <a:solidFill>
                  <a:srgbClr val="000000"/>
                </a:solidFill>
                <a:effectLst/>
                <a:latin typeface="Times New Roman" panose="02020603050405020304" pitchFamily="18" charset="0"/>
                <a:ea typeface="Times New Roman" panose="02020603050405020304" pitchFamily="18" charset="0"/>
              </a:rPr>
              <a:t>The application may be any software or platform that a client wants to access.</a:t>
            </a:r>
          </a:p>
          <a:p>
            <a:pPr algn="just"/>
            <a:r>
              <a:rPr lang="en-IN" sz="2600" b="1" i="1" dirty="0">
                <a:solidFill>
                  <a:schemeClr val="tx2">
                    <a:lumMod val="75000"/>
                  </a:schemeClr>
                </a:solidFill>
                <a:effectLst/>
                <a:latin typeface="Times New Roman" panose="02020603050405020304" pitchFamily="18" charset="0"/>
                <a:ea typeface="Times New Roman" panose="02020603050405020304" pitchFamily="18" charset="0"/>
              </a:rPr>
              <a:t>c.   </a:t>
            </a:r>
            <a:r>
              <a:rPr lang="en-IN" sz="2600" b="1" i="1" u="sng" dirty="0">
                <a:solidFill>
                  <a:schemeClr val="tx2">
                    <a:lumMod val="75000"/>
                  </a:schemeClr>
                </a:solidFill>
                <a:effectLst/>
                <a:latin typeface="Times New Roman" panose="02020603050405020304" pitchFamily="18" charset="0"/>
                <a:ea typeface="Times New Roman" panose="02020603050405020304" pitchFamily="18" charset="0"/>
              </a:rPr>
              <a:t>Service</a:t>
            </a:r>
          </a:p>
          <a:p>
            <a:pPr algn="just"/>
            <a:r>
              <a:rPr lang="en-IN" sz="2400" b="1" dirty="0">
                <a:solidFill>
                  <a:srgbClr val="000000"/>
                </a:solidFill>
                <a:latin typeface="Times New Roman" panose="02020603050405020304" pitchFamily="18" charset="0"/>
                <a:ea typeface="Times New Roman" panose="02020603050405020304" pitchFamily="18" charset="0"/>
              </a:rPr>
              <a:t>           </a:t>
            </a:r>
            <a:r>
              <a:rPr lang="en-IN" sz="2400" b="1" dirty="0">
                <a:solidFill>
                  <a:srgbClr val="000000"/>
                </a:solidFill>
                <a:effectLst/>
                <a:latin typeface="Times New Roman" panose="02020603050405020304" pitchFamily="18" charset="0"/>
                <a:ea typeface="Times New Roman" panose="02020603050405020304" pitchFamily="18" charset="0"/>
              </a:rPr>
              <a:t>A Cloud Services manages that which type of service you access according to the client’s requirement.</a:t>
            </a:r>
            <a:endParaRPr lang="en-IN"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808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14BA-B2CD-4A3C-922B-20A534F12F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6F97A3-04C1-4A01-972E-AF224A2A602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11B0F7EA-C6EA-44B5-AC70-5AE55AC7CF06}"/>
              </a:ext>
            </a:extLst>
          </p:cNvPr>
          <p:cNvSpPr txBox="1"/>
          <p:nvPr/>
        </p:nvSpPr>
        <p:spPr>
          <a:xfrm>
            <a:off x="838200" y="1577050"/>
            <a:ext cx="10515599" cy="5016758"/>
          </a:xfrm>
          <a:prstGeom prst="rect">
            <a:avLst/>
          </a:prstGeom>
          <a:noFill/>
        </p:spPr>
        <p:txBody>
          <a:bodyPr wrap="square">
            <a:spAutoFit/>
          </a:bodyPr>
          <a:lstStyle/>
          <a:p>
            <a:pPr algn="ctr"/>
            <a:r>
              <a:rPr lang="en-IN" sz="2800" b="1" dirty="0">
                <a:solidFill>
                  <a:srgbClr val="00B050"/>
                </a:solidFill>
                <a:effectLst/>
                <a:latin typeface="Times New Roman" panose="02020603050405020304" pitchFamily="18" charset="0"/>
                <a:ea typeface="Times New Roman" panose="02020603050405020304" pitchFamily="18" charset="0"/>
              </a:rPr>
              <a:t>Cloud computing offers the following three type of services:</a:t>
            </a:r>
          </a:p>
          <a:p>
            <a:pPr algn="ctr"/>
            <a:endParaRPr lang="en-IN" sz="2800" dirty="0">
              <a:solidFill>
                <a:srgbClr val="00B050"/>
              </a:solidFill>
              <a:effectLst/>
              <a:latin typeface="Times New Roman" panose="02020603050405020304" pitchFamily="18" charset="0"/>
              <a:ea typeface="Times New Roman" panose="02020603050405020304" pitchFamily="18" charset="0"/>
            </a:endParaRPr>
          </a:p>
          <a:p>
            <a:pPr algn="just"/>
            <a:r>
              <a:rPr lang="en-IN" sz="2400" b="1" dirty="0" err="1">
                <a:solidFill>
                  <a:srgbClr val="00B050"/>
                </a:solidFill>
                <a:effectLst/>
                <a:latin typeface="Times New Roman" panose="02020603050405020304" pitchFamily="18" charset="0"/>
                <a:ea typeface="Times New Roman" panose="02020603050405020304" pitchFamily="18" charset="0"/>
              </a:rPr>
              <a:t>i</a:t>
            </a:r>
            <a:r>
              <a:rPr lang="en-IN" sz="2400" b="1" dirty="0">
                <a:solidFill>
                  <a:srgbClr val="00B050"/>
                </a:solidFill>
                <a:effectLst/>
                <a:latin typeface="Times New Roman" panose="02020603050405020304" pitchFamily="18" charset="0"/>
                <a:ea typeface="Times New Roman" panose="02020603050405020304" pitchFamily="18" charset="0"/>
              </a:rPr>
              <a:t>. Software as a Service (SaaS) – </a:t>
            </a:r>
            <a:r>
              <a:rPr lang="en-IN" sz="2400" i="1" dirty="0">
                <a:solidFill>
                  <a:srgbClr val="000000"/>
                </a:solidFill>
                <a:effectLst/>
                <a:latin typeface="Times New Roman" panose="02020603050405020304" pitchFamily="18" charset="0"/>
                <a:ea typeface="Times New Roman" panose="02020603050405020304" pitchFamily="18" charset="0"/>
              </a:rPr>
              <a:t>It is also known as </a:t>
            </a:r>
            <a:r>
              <a:rPr lang="en-IN" sz="2400" b="1" i="1" dirty="0">
                <a:solidFill>
                  <a:srgbClr val="000000"/>
                </a:solidFill>
                <a:effectLst/>
                <a:latin typeface="Times New Roman" panose="02020603050405020304" pitchFamily="18" charset="0"/>
                <a:ea typeface="Times New Roman" panose="02020603050405020304" pitchFamily="18" charset="0"/>
              </a:rPr>
              <a:t>cloud application services</a:t>
            </a:r>
            <a:r>
              <a:rPr lang="en-IN" sz="2400" i="1" dirty="0">
                <a:solidFill>
                  <a:srgbClr val="000000"/>
                </a:solidFill>
                <a:effectLst/>
                <a:latin typeface="Times New Roman" panose="02020603050405020304" pitchFamily="18" charset="0"/>
                <a:ea typeface="Times New Roman" panose="02020603050405020304" pitchFamily="18" charset="0"/>
              </a:rPr>
              <a:t>. Mostly, SaaS applications run directly through the web browser means we do not require to download and install these applications. Some important example of SaaS is given below.</a:t>
            </a:r>
            <a:endParaRPr lang="en-IN" sz="2400" i="1" dirty="0">
              <a:effectLst/>
              <a:latin typeface="Times New Roman" panose="02020603050405020304" pitchFamily="18" charset="0"/>
              <a:ea typeface="Times New Roman" panose="02020603050405020304" pitchFamily="18" charset="0"/>
            </a:endParaRPr>
          </a:p>
          <a:p>
            <a:pPr algn="just"/>
            <a:r>
              <a:rPr lang="en-IN" sz="2400" b="1" i="1" dirty="0">
                <a:solidFill>
                  <a:srgbClr val="00B050"/>
                </a:solidFill>
                <a:effectLst/>
                <a:latin typeface="Times New Roman" panose="02020603050405020304" pitchFamily="18" charset="0"/>
                <a:ea typeface="Times New Roman" panose="02020603050405020304" pitchFamily="18" charset="0"/>
              </a:rPr>
              <a:t>Example:</a:t>
            </a:r>
            <a:r>
              <a:rPr lang="en-IN" sz="2400" i="1"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Google Apps, Salesforce Dropbox, Slack, </a:t>
            </a:r>
            <a:r>
              <a:rPr lang="en-IN" sz="2400" i="1" dirty="0" err="1">
                <a:solidFill>
                  <a:srgbClr val="000000"/>
                </a:solidFill>
                <a:effectLst/>
                <a:latin typeface="Times New Roman" panose="02020603050405020304" pitchFamily="18" charset="0"/>
                <a:ea typeface="Times New Roman" panose="02020603050405020304" pitchFamily="18" charset="0"/>
              </a:rPr>
              <a:t>Hubspot</a:t>
            </a:r>
            <a:r>
              <a:rPr lang="en-IN" sz="2400" i="1" dirty="0">
                <a:solidFill>
                  <a:srgbClr val="000000"/>
                </a:solidFill>
                <a:effectLst/>
                <a:latin typeface="Times New Roman" panose="02020603050405020304" pitchFamily="18" charset="0"/>
                <a:ea typeface="Times New Roman" panose="02020603050405020304" pitchFamily="18" charset="0"/>
              </a:rPr>
              <a:t>, Cisco WebEx.</a:t>
            </a:r>
          </a:p>
          <a:p>
            <a:pPr algn="just"/>
            <a:endParaRPr lang="en-IN" sz="2400" i="1" dirty="0">
              <a:effectLst/>
              <a:latin typeface="Times New Roman" panose="02020603050405020304" pitchFamily="18" charset="0"/>
              <a:ea typeface="Times New Roman" panose="02020603050405020304" pitchFamily="18" charset="0"/>
            </a:endParaRPr>
          </a:p>
          <a:p>
            <a:pPr algn="just"/>
            <a:r>
              <a:rPr lang="en-IN" sz="2400" b="1" dirty="0">
                <a:solidFill>
                  <a:srgbClr val="00B050"/>
                </a:solidFill>
                <a:effectLst/>
                <a:latin typeface="Times New Roman" panose="02020603050405020304" pitchFamily="18" charset="0"/>
                <a:ea typeface="Times New Roman" panose="02020603050405020304" pitchFamily="18" charset="0"/>
              </a:rPr>
              <a:t>ii. Platform as a Service (PaaS) –</a:t>
            </a:r>
            <a:r>
              <a:rPr lang="en-IN" sz="2400"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It is also known as </a:t>
            </a:r>
            <a:r>
              <a:rPr lang="en-IN" sz="2400" b="1" i="1" dirty="0">
                <a:solidFill>
                  <a:srgbClr val="000000"/>
                </a:solidFill>
                <a:effectLst/>
                <a:latin typeface="Times New Roman" panose="02020603050405020304" pitchFamily="18" charset="0"/>
                <a:ea typeface="Times New Roman" panose="02020603050405020304" pitchFamily="18" charset="0"/>
              </a:rPr>
              <a:t>cloud platform</a:t>
            </a:r>
            <a:r>
              <a:rPr lang="en-IN" sz="2400" i="1" dirty="0">
                <a:solidFill>
                  <a:srgbClr val="000000"/>
                </a:solidFill>
                <a:effectLst/>
                <a:latin typeface="Times New Roman" panose="02020603050405020304" pitchFamily="18" charset="0"/>
                <a:ea typeface="Times New Roman" panose="02020603050405020304" pitchFamily="18" charset="0"/>
              </a:rPr>
              <a:t> </a:t>
            </a:r>
            <a:r>
              <a:rPr lang="en-IN" sz="2400" b="1" i="1" dirty="0">
                <a:solidFill>
                  <a:srgbClr val="000000"/>
                </a:solidFill>
                <a:effectLst/>
                <a:latin typeface="Times New Roman" panose="02020603050405020304" pitchFamily="18" charset="0"/>
                <a:ea typeface="Times New Roman" panose="02020603050405020304" pitchFamily="18" charset="0"/>
              </a:rPr>
              <a:t>services</a:t>
            </a:r>
            <a:r>
              <a:rPr lang="en-IN" sz="2400" i="1" dirty="0">
                <a:solidFill>
                  <a:srgbClr val="000000"/>
                </a:solidFill>
                <a:effectLst/>
                <a:latin typeface="Times New Roman" panose="02020603050405020304" pitchFamily="18" charset="0"/>
                <a:ea typeface="Times New Roman" panose="02020603050405020304" pitchFamily="18" charset="0"/>
              </a:rPr>
              <a:t>. It is quite similar to SaaS, but the difference is that PaaS provides a platform for software creation, but using SaaS, we can access software over the internet without the need of any platform.</a:t>
            </a:r>
            <a:endParaRPr lang="en-IN" sz="2400" i="1" dirty="0">
              <a:effectLst/>
              <a:latin typeface="Times New Roman" panose="02020603050405020304" pitchFamily="18" charset="0"/>
              <a:ea typeface="Times New Roman" panose="02020603050405020304" pitchFamily="18" charset="0"/>
            </a:endParaRPr>
          </a:p>
          <a:p>
            <a:pPr algn="just"/>
            <a:r>
              <a:rPr lang="en-IN" sz="2400" b="1" i="1" dirty="0">
                <a:solidFill>
                  <a:srgbClr val="00B050"/>
                </a:solidFill>
                <a:effectLst/>
                <a:latin typeface="Times New Roman" panose="02020603050405020304" pitchFamily="18" charset="0"/>
                <a:ea typeface="Times New Roman" panose="02020603050405020304" pitchFamily="18" charset="0"/>
              </a:rPr>
              <a:t>Example:</a:t>
            </a:r>
            <a:r>
              <a:rPr lang="en-IN" sz="2400" i="1"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Windows Azure, Force.com, Magento Commerce Cloud, OpenShift.</a:t>
            </a:r>
            <a:endParaRPr lang="en-IN" sz="24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960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3875-AEBB-43DF-9896-77DF76E111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58F516-61AB-4792-AE9B-1347C4ECBFF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17E35352-A206-4A60-814C-37AC9C92A9D9}"/>
              </a:ext>
            </a:extLst>
          </p:cNvPr>
          <p:cNvSpPr txBox="1"/>
          <p:nvPr/>
        </p:nvSpPr>
        <p:spPr>
          <a:xfrm>
            <a:off x="838200" y="1690688"/>
            <a:ext cx="10515599" cy="4893647"/>
          </a:xfrm>
          <a:prstGeom prst="rect">
            <a:avLst/>
          </a:prstGeom>
          <a:noFill/>
        </p:spPr>
        <p:txBody>
          <a:bodyPr wrap="square">
            <a:spAutoFit/>
          </a:bodyPr>
          <a:lstStyle/>
          <a:p>
            <a:pPr algn="just"/>
            <a:r>
              <a:rPr lang="en-IN" sz="2400" b="1" dirty="0">
                <a:solidFill>
                  <a:srgbClr val="00B050"/>
                </a:solidFill>
                <a:effectLst/>
                <a:latin typeface="Times New Roman" panose="02020603050405020304" pitchFamily="18" charset="0"/>
                <a:ea typeface="Times New Roman" panose="02020603050405020304" pitchFamily="18" charset="0"/>
              </a:rPr>
              <a:t>iii. Infrastructure as a Service (IaaS) – </a:t>
            </a:r>
            <a:r>
              <a:rPr lang="en-IN" sz="2400" i="1" dirty="0">
                <a:effectLst/>
                <a:latin typeface="Times New Roman" panose="02020603050405020304" pitchFamily="18" charset="0"/>
                <a:ea typeface="Times New Roman" panose="02020603050405020304" pitchFamily="18" charset="0"/>
              </a:rPr>
              <a:t>It is also known as </a:t>
            </a:r>
            <a:r>
              <a:rPr lang="en-IN" sz="2400" b="1" i="1" dirty="0">
                <a:solidFill>
                  <a:schemeClr val="accent1"/>
                </a:solidFill>
                <a:effectLst/>
                <a:latin typeface="Times New Roman" panose="02020603050405020304" pitchFamily="18" charset="0"/>
                <a:ea typeface="Times New Roman" panose="02020603050405020304" pitchFamily="18" charset="0"/>
              </a:rPr>
              <a:t>cloud infrastructure services</a:t>
            </a:r>
            <a:r>
              <a:rPr lang="en-IN" sz="2400" i="1" dirty="0">
                <a:solidFill>
                  <a:schemeClr val="accent1"/>
                </a:solidFill>
                <a:effectLst/>
                <a:latin typeface="Times New Roman" panose="02020603050405020304" pitchFamily="18" charset="0"/>
                <a:ea typeface="Times New Roman" panose="02020603050405020304" pitchFamily="18" charset="0"/>
              </a:rPr>
              <a:t>.</a:t>
            </a:r>
            <a:r>
              <a:rPr lang="en-IN" sz="2400" i="1" dirty="0">
                <a:effectLst/>
                <a:latin typeface="Times New Roman" panose="02020603050405020304" pitchFamily="18" charset="0"/>
                <a:ea typeface="Times New Roman" panose="02020603050405020304" pitchFamily="18" charset="0"/>
              </a:rPr>
              <a:t> It is responsible for managing applications data, middleware, and runtime environments.</a:t>
            </a:r>
          </a:p>
          <a:p>
            <a:pPr algn="just"/>
            <a:r>
              <a:rPr lang="en-IN" sz="2400" b="1" i="1" dirty="0">
                <a:solidFill>
                  <a:srgbClr val="00B050"/>
                </a:solidFill>
                <a:effectLst/>
                <a:latin typeface="Times New Roman" panose="02020603050405020304" pitchFamily="18" charset="0"/>
                <a:ea typeface="Times New Roman" panose="02020603050405020304" pitchFamily="18" charset="0"/>
              </a:rPr>
              <a:t>Example:</a:t>
            </a:r>
            <a:r>
              <a:rPr lang="en-IN" sz="2400" i="1"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Amazon Web Services (AWS) EC2, Google Compute Engine (GCE), Cisco </a:t>
            </a:r>
            <a:r>
              <a:rPr lang="en-IN" sz="2400" i="1" dirty="0" err="1">
                <a:solidFill>
                  <a:srgbClr val="000000"/>
                </a:solidFill>
                <a:effectLst/>
                <a:latin typeface="Times New Roman" panose="02020603050405020304" pitchFamily="18" charset="0"/>
                <a:ea typeface="Times New Roman" panose="02020603050405020304" pitchFamily="18" charset="0"/>
              </a:rPr>
              <a:t>Metapod</a:t>
            </a:r>
            <a:r>
              <a:rPr lang="en-IN" sz="2400" i="1" dirty="0">
                <a:solidFill>
                  <a:srgbClr val="000000"/>
                </a:solidFill>
                <a:effectLst/>
                <a:latin typeface="Times New Roman" panose="02020603050405020304" pitchFamily="18" charset="0"/>
                <a:ea typeface="Times New Roman" panose="02020603050405020304" pitchFamily="18" charset="0"/>
              </a:rPr>
              <a:t>.</a:t>
            </a:r>
          </a:p>
          <a:p>
            <a:pPr algn="just"/>
            <a:endParaRPr lang="en-IN" sz="2400" i="1" dirty="0">
              <a:effectLst/>
              <a:latin typeface="Times New Roman" panose="02020603050405020304" pitchFamily="18" charset="0"/>
              <a:ea typeface="Times New Roman" panose="02020603050405020304" pitchFamily="18" charset="0"/>
            </a:endParaRPr>
          </a:p>
          <a:p>
            <a:pPr algn="just"/>
            <a:r>
              <a:rPr lang="en-IN" sz="2400" b="1" dirty="0">
                <a:solidFill>
                  <a:srgbClr val="00B050"/>
                </a:solidFill>
                <a:effectLst/>
                <a:latin typeface="Times New Roman" panose="02020603050405020304" pitchFamily="18" charset="0"/>
                <a:ea typeface="Times New Roman" panose="02020603050405020304" pitchFamily="18" charset="0"/>
              </a:rPr>
              <a:t>iv. Runtime Cloud -</a:t>
            </a:r>
            <a:endParaRPr lang="en-IN" sz="2400" dirty="0">
              <a:solidFill>
                <a:srgbClr val="00B050"/>
              </a:solidFill>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Runtime Cloud provides the </a:t>
            </a:r>
            <a:r>
              <a:rPr lang="en-IN" sz="2400" b="1" i="1" dirty="0">
                <a:solidFill>
                  <a:srgbClr val="000000"/>
                </a:solidFill>
                <a:effectLst/>
                <a:latin typeface="Times New Roman" panose="02020603050405020304" pitchFamily="18" charset="0"/>
                <a:ea typeface="Times New Roman" panose="02020603050405020304" pitchFamily="18" charset="0"/>
              </a:rPr>
              <a:t>execution and runtime environment</a:t>
            </a:r>
            <a:r>
              <a:rPr lang="en-IN" sz="2400" i="1" dirty="0">
                <a:solidFill>
                  <a:srgbClr val="000000"/>
                </a:solidFill>
                <a:effectLst/>
                <a:latin typeface="Times New Roman" panose="02020603050405020304" pitchFamily="18" charset="0"/>
                <a:ea typeface="Times New Roman" panose="02020603050405020304" pitchFamily="18" charset="0"/>
              </a:rPr>
              <a:t> to the virtual machines.</a:t>
            </a:r>
          </a:p>
          <a:p>
            <a:pPr algn="just"/>
            <a:endParaRPr lang="en-IN" sz="2400" i="1" dirty="0">
              <a:effectLst/>
              <a:latin typeface="Times New Roman" panose="02020603050405020304" pitchFamily="18" charset="0"/>
              <a:ea typeface="Times New Roman" panose="02020603050405020304" pitchFamily="18" charset="0"/>
            </a:endParaRPr>
          </a:p>
          <a:p>
            <a:pPr algn="just"/>
            <a:r>
              <a:rPr lang="en-IN" sz="2400" b="1" dirty="0">
                <a:solidFill>
                  <a:srgbClr val="00B050"/>
                </a:solidFill>
                <a:effectLst/>
                <a:latin typeface="Times New Roman" panose="02020603050405020304" pitchFamily="18" charset="0"/>
                <a:ea typeface="Times New Roman" panose="02020603050405020304" pitchFamily="18" charset="0"/>
              </a:rPr>
              <a:t>v. Storage -</a:t>
            </a:r>
            <a:endParaRPr lang="en-IN" sz="2400" dirty="0">
              <a:solidFill>
                <a:srgbClr val="00B050"/>
              </a:solidFill>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Storage is one of the most important components of cloud computing. It provides a huge amount of storage capacity in the cloud to store and manage data.</a:t>
            </a:r>
            <a:endParaRPr lang="en-IN" sz="24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089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47F7-C93E-4D36-8972-59D2E07391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352085-C182-4ED4-B8D6-7171DA517B2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1E641FE3-4D0F-494A-A439-50BD038E49ED}"/>
              </a:ext>
            </a:extLst>
          </p:cNvPr>
          <p:cNvSpPr txBox="1"/>
          <p:nvPr/>
        </p:nvSpPr>
        <p:spPr>
          <a:xfrm>
            <a:off x="758301" y="1690688"/>
            <a:ext cx="10515600" cy="5047536"/>
          </a:xfrm>
          <a:prstGeom prst="rect">
            <a:avLst/>
          </a:prstGeom>
          <a:noFill/>
        </p:spPr>
        <p:txBody>
          <a:bodyPr wrap="square">
            <a:spAutoFit/>
          </a:bodyPr>
          <a:lstStyle/>
          <a:p>
            <a:pPr algn="just"/>
            <a:r>
              <a:rPr lang="en-IN" sz="2200" b="1" dirty="0">
                <a:solidFill>
                  <a:srgbClr val="00B050"/>
                </a:solidFill>
                <a:effectLst/>
                <a:latin typeface="Times New Roman" panose="02020603050405020304" pitchFamily="18" charset="0"/>
                <a:ea typeface="Times New Roman" panose="02020603050405020304" pitchFamily="18" charset="0"/>
              </a:rPr>
              <a:t>vi. Infrastructure -</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i="1" dirty="0">
                <a:solidFill>
                  <a:srgbClr val="000000"/>
                </a:solidFill>
                <a:effectLst/>
                <a:latin typeface="Times New Roman" panose="02020603050405020304" pitchFamily="18" charset="0"/>
                <a:ea typeface="Times New Roman" panose="02020603050405020304" pitchFamily="18" charset="0"/>
              </a:rPr>
              <a:t>                 It provides services on the </a:t>
            </a:r>
            <a:r>
              <a:rPr lang="en-IN" sz="2000" b="1" i="1" dirty="0">
                <a:solidFill>
                  <a:srgbClr val="000000"/>
                </a:solidFill>
                <a:effectLst/>
                <a:latin typeface="Times New Roman" panose="02020603050405020304" pitchFamily="18" charset="0"/>
                <a:ea typeface="Times New Roman" panose="02020603050405020304" pitchFamily="18" charset="0"/>
              </a:rPr>
              <a:t>host level</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b="1" i="1" dirty="0">
                <a:solidFill>
                  <a:srgbClr val="000000"/>
                </a:solidFill>
                <a:effectLst/>
                <a:latin typeface="Times New Roman" panose="02020603050405020304" pitchFamily="18" charset="0"/>
                <a:ea typeface="Times New Roman" panose="02020603050405020304" pitchFamily="18" charset="0"/>
              </a:rPr>
              <a:t>application level</a:t>
            </a:r>
            <a:r>
              <a:rPr lang="en-IN" sz="2000" i="1" dirty="0">
                <a:solidFill>
                  <a:srgbClr val="000000"/>
                </a:solidFill>
                <a:effectLst/>
                <a:latin typeface="Times New Roman" panose="02020603050405020304" pitchFamily="18" charset="0"/>
                <a:ea typeface="Times New Roman" panose="02020603050405020304" pitchFamily="18" charset="0"/>
              </a:rPr>
              <a:t>, and </a:t>
            </a:r>
            <a:r>
              <a:rPr lang="en-IN" sz="2000" b="1" i="1" dirty="0">
                <a:solidFill>
                  <a:srgbClr val="000000"/>
                </a:solidFill>
                <a:effectLst/>
                <a:latin typeface="Times New Roman" panose="02020603050405020304" pitchFamily="18" charset="0"/>
                <a:ea typeface="Times New Roman" panose="02020603050405020304" pitchFamily="18" charset="0"/>
              </a:rPr>
              <a:t>network level</a:t>
            </a:r>
            <a:r>
              <a:rPr lang="en-IN" sz="2000" i="1" dirty="0">
                <a:solidFill>
                  <a:srgbClr val="000000"/>
                </a:solidFill>
                <a:effectLst/>
                <a:latin typeface="Times New Roman" panose="02020603050405020304" pitchFamily="18" charset="0"/>
                <a:ea typeface="Times New Roman" panose="02020603050405020304" pitchFamily="18" charset="0"/>
              </a:rPr>
              <a:t>. Cloud infrastructure includes hardware and software components such as servers, storage, network devices, virtualization software, and other storage resources that are needed to support the cloud computing model.</a:t>
            </a:r>
            <a:endParaRPr lang="en-IN" sz="2000" b="1" dirty="0">
              <a:solidFill>
                <a:srgbClr val="000000"/>
              </a:solidFill>
              <a:effectLst/>
              <a:latin typeface="Times New Roman" panose="02020603050405020304" pitchFamily="18" charset="0"/>
              <a:ea typeface="Times New Roman" panose="02020603050405020304" pitchFamily="18" charset="0"/>
            </a:endParaRPr>
          </a:p>
          <a:p>
            <a:pPr algn="just"/>
            <a:r>
              <a:rPr lang="en-IN" sz="2200" b="1" dirty="0">
                <a:solidFill>
                  <a:srgbClr val="00B050"/>
                </a:solidFill>
                <a:effectLst/>
                <a:latin typeface="Times New Roman" panose="02020603050405020304" pitchFamily="18" charset="0"/>
                <a:ea typeface="Times New Roman" panose="02020603050405020304" pitchFamily="18" charset="0"/>
              </a:rPr>
              <a:t>vii. Management -</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Management is used to manage components such as application, service, runtime cloud, storage, infrastructure, and other security issues in the backend and establish coordination between them.</a:t>
            </a:r>
          </a:p>
          <a:p>
            <a:pPr algn="just"/>
            <a:r>
              <a:rPr lang="en-IN" sz="2200" b="1" dirty="0">
                <a:solidFill>
                  <a:srgbClr val="00B050"/>
                </a:solidFill>
                <a:effectLst/>
                <a:latin typeface="Times New Roman" panose="02020603050405020304" pitchFamily="18" charset="0"/>
                <a:ea typeface="Times New Roman" panose="02020603050405020304" pitchFamily="18" charset="0"/>
              </a:rPr>
              <a:t>viii. Security -</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i="1" dirty="0">
                <a:solidFill>
                  <a:srgbClr val="000000"/>
                </a:solidFill>
                <a:effectLst/>
                <a:latin typeface="Times New Roman" panose="02020603050405020304" pitchFamily="18" charset="0"/>
                <a:ea typeface="Times New Roman" panose="02020603050405020304" pitchFamily="18" charset="0"/>
              </a:rPr>
              <a:t>              Security is an in-built back end component of cloud computing. It implements a security mechanism in the back end.</a:t>
            </a:r>
            <a:endParaRPr lang="en-IN" sz="2000" i="1" dirty="0">
              <a:effectLst/>
              <a:latin typeface="Times New Roman" panose="02020603050405020304" pitchFamily="18" charset="0"/>
              <a:ea typeface="Times New Roman" panose="02020603050405020304" pitchFamily="18" charset="0"/>
            </a:endParaRPr>
          </a:p>
          <a:p>
            <a:pPr algn="just"/>
            <a:r>
              <a:rPr lang="en-IN" sz="2200" b="1" dirty="0">
                <a:solidFill>
                  <a:srgbClr val="00B050"/>
                </a:solidFill>
                <a:effectLst/>
                <a:latin typeface="Times New Roman" panose="02020603050405020304" pitchFamily="18" charset="0"/>
                <a:ea typeface="Times New Roman" panose="02020603050405020304" pitchFamily="18" charset="0"/>
              </a:rPr>
              <a:t>ix. Internet</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The Internet is medium through which front end and back end can interact and communicate with each other.</a:t>
            </a:r>
            <a:endParaRPr lang="en-IN" sz="2000" i="1" dirty="0">
              <a:effectLst/>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808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653-FA3D-4F8D-B1B0-196E61A247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43BF15-7F72-4FEC-975A-C7AECFE7597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5656A466-2631-4F83-B2B5-2382271FB278}"/>
              </a:ext>
            </a:extLst>
          </p:cNvPr>
          <p:cNvSpPr txBox="1"/>
          <p:nvPr/>
        </p:nvSpPr>
        <p:spPr>
          <a:xfrm>
            <a:off x="2299317" y="1690688"/>
            <a:ext cx="7732450" cy="655885"/>
          </a:xfrm>
          <a:prstGeom prst="rect">
            <a:avLst/>
          </a:prstGeom>
          <a:noFill/>
        </p:spPr>
        <p:txBody>
          <a:bodyPr wrap="square">
            <a:spAutoFit/>
          </a:bodyPr>
          <a:lstStyle/>
          <a:p>
            <a:pPr algn="ctr">
              <a:lnSpc>
                <a:spcPct val="107000"/>
              </a:lnSpc>
              <a:spcAft>
                <a:spcPts val="800"/>
              </a:spcAft>
            </a:pPr>
            <a:r>
              <a:rPr lang="en-IN" sz="3600" b="1"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How does Cloud Computing Work?</a:t>
            </a:r>
            <a:endParaRPr lang="en-IN" sz="36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E9DF69-A8BF-48B0-A93B-EAC305467272}"/>
              </a:ext>
            </a:extLst>
          </p:cNvPr>
          <p:cNvSpPr txBox="1"/>
          <p:nvPr/>
        </p:nvSpPr>
        <p:spPr>
          <a:xfrm>
            <a:off x="772357" y="2346573"/>
            <a:ext cx="10581443" cy="4401205"/>
          </a:xfrm>
          <a:prstGeom prst="rect">
            <a:avLst/>
          </a:prstGeom>
          <a:noFill/>
        </p:spPr>
        <p:txBody>
          <a:bodyPr wrap="square">
            <a:spAutoFit/>
          </a:bodyPr>
          <a:lstStyle/>
          <a:p>
            <a:pPr algn="ctr"/>
            <a:r>
              <a:rPr lang="en-IN" sz="2000" b="1" dirty="0">
                <a:solidFill>
                  <a:srgbClr val="000000"/>
                </a:solidFill>
                <a:effectLst/>
                <a:latin typeface="Calisto MT" panose="02040603050505030304" pitchFamily="18" charset="0"/>
                <a:ea typeface="Times New Roman" panose="02020603050405020304" pitchFamily="18" charset="0"/>
              </a:rPr>
              <a:t>Assume that you are an executive at a very big corporation. Your particular responsibilities include to make sure that all of your employees have the right hardware and software they need to do their jobs. To buy computers for everyone is not enough. You also have to purchase software as well as software licenses and then provide these software’s to your employees as they require. Whenever you hire a new employee, you need to buy more software or make sure your current software license allows another user. It is so stressful that you have to spend lots of money.</a:t>
            </a:r>
          </a:p>
          <a:p>
            <a:pPr algn="ctr"/>
            <a:endParaRPr lang="en-IN" sz="2000" b="1" dirty="0">
              <a:effectLst/>
              <a:latin typeface="Calisto MT" panose="02040603050505030304" pitchFamily="18" charset="0"/>
              <a:ea typeface="Times New Roman" panose="02020603050405020304" pitchFamily="18" charset="0"/>
            </a:endParaRPr>
          </a:p>
          <a:p>
            <a:pPr algn="ctr"/>
            <a:r>
              <a:rPr lang="en-IN" sz="2000" b="1" dirty="0">
                <a:solidFill>
                  <a:srgbClr val="000000"/>
                </a:solidFill>
                <a:effectLst/>
                <a:latin typeface="Calisto MT" panose="02040603050505030304" pitchFamily="18" charset="0"/>
                <a:ea typeface="Times New Roman" panose="02020603050405020304" pitchFamily="18" charset="0"/>
              </a:rPr>
              <a:t>But, there may be an alternative for executives like you. So, instead of installing a suite of software for each computer, you just need to load one application. That application will allow the employees to log-in into a Web-based service which hosts all the programs for the user that is required for his/her job. Remote servers owned by another company and that will run everything from e-mail to word processing to complex data analysis programs. It is called cloud computing, and it could change the entire computer industry.</a:t>
            </a:r>
            <a:endParaRPr lang="en-IN" sz="2000" b="1" dirty="0">
              <a:effectLst/>
              <a:latin typeface="Calisto MT" panose="02040603050505030304" pitchFamily="18" charset="0"/>
              <a:ea typeface="Times New Roman" panose="02020603050405020304" pitchFamily="18" charset="0"/>
            </a:endParaRPr>
          </a:p>
        </p:txBody>
      </p:sp>
    </p:spTree>
    <p:extLst>
      <p:ext uri="{BB962C8B-B14F-4D97-AF65-F5344CB8AC3E}">
        <p14:creationId xmlns:p14="http://schemas.microsoft.com/office/powerpoint/2010/main" val="1374254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518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Calibri Light</vt:lpstr>
      <vt:lpstr>Calisto MT</vt:lpstr>
      <vt:lpstr>Courier New</vt:lpstr>
      <vt:lpstr>Georgia</vt:lpstr>
      <vt:lpstr>Lucida Handwriting</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Balaji Padhy</cp:lastModifiedBy>
  <cp:revision>9</cp:revision>
  <dcterms:created xsi:type="dcterms:W3CDTF">2020-11-20T13:24:16Z</dcterms:created>
  <dcterms:modified xsi:type="dcterms:W3CDTF">2020-12-02T07:17:57Z</dcterms:modified>
</cp:coreProperties>
</file>