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57" r:id="rId3"/>
    <p:sldId id="258" r:id="rId4"/>
    <p:sldId id="260" r:id="rId5"/>
    <p:sldId id="261" r:id="rId6"/>
    <p:sldId id="262" r:id="rId7"/>
    <p:sldId id="263" r:id="rId8"/>
    <p:sldId id="264" r:id="rId9"/>
    <p:sldId id="267" r:id="rId10"/>
    <p:sldId id="265" r:id="rId11"/>
    <p:sldId id="268" r:id="rId12"/>
    <p:sldId id="269" r:id="rId13"/>
    <p:sldId id="278" r:id="rId14"/>
    <p:sldId id="272" r:id="rId15"/>
    <p:sldId id="270" r:id="rId16"/>
    <p:sldId id="271" r:id="rId17"/>
    <p:sldId id="276" r:id="rId18"/>
    <p:sldId id="273" r:id="rId19"/>
    <p:sldId id="274" r:id="rId20"/>
    <p:sldId id="275"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50" d="100"/>
          <a:sy n="50" d="100"/>
        </p:scale>
        <p:origin x="-571"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2FAE54-F37C-4311-9A75-D20D980AB625}" type="datetimeFigureOut">
              <a:rPr lang="en-US" smtClean="0"/>
              <a:pPr/>
              <a:t>8/26/2024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4AFBB7-8F46-4DCD-B804-7F9B666BDD8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94AFBB7-8F46-4DCD-B804-7F9B666BDD86}" type="slidenum">
              <a:rPr lang="en-US" smtClean="0"/>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94AFBB7-8F46-4DCD-B804-7F9B666BDD86}"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972817F2-5BBF-4133-A8A0-ACE2F595E7A0}" type="datetimeFigureOut">
              <a:rPr lang="en-US" smtClean="0"/>
              <a:pPr/>
              <a:t>8/26/2024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35F585AA-3432-406D-A1C4-D60E49BF8319}"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2817F2-5BBF-4133-A8A0-ACE2F595E7A0}" type="datetimeFigureOut">
              <a:rPr lang="en-US" smtClean="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585AA-3432-406D-A1C4-D60E49BF831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2817F2-5BBF-4133-A8A0-ACE2F595E7A0}" type="datetimeFigureOut">
              <a:rPr lang="en-US" smtClean="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585AA-3432-406D-A1C4-D60E49BF831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2817F2-5BBF-4133-A8A0-ACE2F595E7A0}" type="datetimeFigureOut">
              <a:rPr lang="en-US" smtClean="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585AA-3432-406D-A1C4-D60E49BF831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72817F2-5BBF-4133-A8A0-ACE2F595E7A0}" type="datetimeFigureOut">
              <a:rPr lang="en-US" smtClean="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35F585AA-3432-406D-A1C4-D60E49BF831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2817F2-5BBF-4133-A8A0-ACE2F595E7A0}" type="datetimeFigureOut">
              <a:rPr lang="en-US" smtClean="0"/>
              <a:pPr/>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585AA-3432-406D-A1C4-D60E49BF831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72817F2-5BBF-4133-A8A0-ACE2F595E7A0}" type="datetimeFigureOut">
              <a:rPr lang="en-US" smtClean="0"/>
              <a:pPr/>
              <a:t>8/26/2024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F585AA-3432-406D-A1C4-D60E49BF831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72817F2-5BBF-4133-A8A0-ACE2F595E7A0}" type="datetimeFigureOut">
              <a:rPr lang="en-US" smtClean="0"/>
              <a:pPr/>
              <a:t>8/26/2024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F585AA-3432-406D-A1C4-D60E49BF831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2817F2-5BBF-4133-A8A0-ACE2F595E7A0}" type="datetimeFigureOut">
              <a:rPr lang="en-US" smtClean="0"/>
              <a:pPr/>
              <a:t>8/26/2024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F585AA-3432-406D-A1C4-D60E49BF83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2817F2-5BBF-4133-A8A0-ACE2F595E7A0}" type="datetimeFigureOut">
              <a:rPr lang="en-US" smtClean="0"/>
              <a:pPr/>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585AA-3432-406D-A1C4-D60E49BF831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72817F2-5BBF-4133-A8A0-ACE2F595E7A0}" type="datetimeFigureOut">
              <a:rPr lang="en-US" smtClean="0"/>
              <a:pPr/>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585AA-3432-406D-A1C4-D60E49BF831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72817F2-5BBF-4133-A8A0-ACE2F595E7A0}" type="datetimeFigureOut">
              <a:rPr lang="en-US" smtClean="0"/>
              <a:pPr/>
              <a:t>8/26/2024</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35F585AA-3432-406D-A1C4-D60E49BF8319}"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r>
              <a:rPr lang="en-US" smtClean="0"/>
              <a:t>Brand Name</a:t>
            </a:r>
            <a:endParaRPr lang="en-US" dirty="0"/>
          </a:p>
        </p:txBody>
      </p:sp>
      <p:sp>
        <p:nvSpPr>
          <p:cNvPr id="4" name="Rectangle 3"/>
          <p:cNvSpPr/>
          <p:nvPr/>
        </p:nvSpPr>
        <p:spPr>
          <a:xfrm>
            <a:off x="2395731" y="2967335"/>
            <a:ext cx="184731" cy="92333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endParaRPr lang="en-US" sz="5400" b="1" dirty="0">
              <a:ln w="50800"/>
              <a:solidFill>
                <a:schemeClr val="bg1">
                  <a:shade val="50000"/>
                </a:schemeClr>
              </a:solidFill>
            </a:endParaRPr>
          </a:p>
        </p:txBody>
      </p:sp>
      <p:sp>
        <p:nvSpPr>
          <p:cNvPr id="6" name="Rectangle 5"/>
          <p:cNvSpPr/>
          <p:nvPr/>
        </p:nvSpPr>
        <p:spPr>
          <a:xfrm>
            <a:off x="838200" y="1905000"/>
            <a:ext cx="8077200" cy="1569660"/>
          </a:xfrm>
          <a:prstGeom prst="rect">
            <a:avLst/>
          </a:prstGeom>
          <a:noFill/>
        </p:spPr>
        <p:txBody>
          <a:bodyPr wrap="square" lIns="91440" tIns="45720" rIns="91440" bIns="45720">
            <a:spAutoFit/>
            <a:scene3d>
              <a:camera prst="perspectiveRelaxedModerately"/>
              <a:lightRig rig="threePt" dir="t"/>
            </a:scene3d>
            <a:sp3d extrusionH="57150">
              <a:bevelT w="69850" h="38100" prst="cross"/>
            </a:sp3d>
          </a:bodyPr>
          <a:lstStyle/>
          <a:p>
            <a:pPr algn="ctr"/>
            <a:r>
              <a:rPr lang="en-US" sz="9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babyhelper</a:t>
            </a:r>
            <a:endParaRPr lang="en-US" sz="9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endParaRPr>
          </a:p>
        </p:txBody>
      </p:sp>
      <p:sp>
        <p:nvSpPr>
          <p:cNvPr id="8" name="Subtitle 2"/>
          <p:cNvSpPr txBox="1">
            <a:spLocks/>
          </p:cNvSpPr>
          <p:nvPr/>
        </p:nvSpPr>
        <p:spPr>
          <a:xfrm>
            <a:off x="381000" y="3962400"/>
            <a:ext cx="8458200" cy="1219200"/>
          </a:xfrm>
          <a:prstGeom prst="rect">
            <a:avLst/>
          </a:prstGeom>
          <a:solidFill>
            <a:srgbClr val="FF66CC"/>
          </a:solidFill>
        </p:spPr>
        <p:txBody>
          <a:bodyPr vert="horz" anchor="b">
            <a:noAutofit/>
          </a:bodyPr>
          <a:lstStyle/>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US" sz="3200" u="sng" strike="noStrike" kern="1200" cap="none" spc="0" normalizeH="0" baseline="0" noProof="0" dirty="0" smtClean="0">
                <a:ln>
                  <a:noFill/>
                </a:ln>
                <a:solidFill>
                  <a:srgbClr val="0070C0"/>
                </a:solidFill>
                <a:effectLst/>
                <a:uLnTx/>
                <a:uFillTx/>
                <a:latin typeface="Aharoni" pitchFamily="2" charset="-79"/>
                <a:cs typeface="Aharoni" pitchFamily="2" charset="-79"/>
              </a:rPr>
              <a:t>Tagline</a:t>
            </a:r>
            <a:r>
              <a:rPr kumimoji="0" lang="en-US" sz="3200" b="1" i="1" u="sng" strike="noStrike" kern="1200" cap="none" spc="0" normalizeH="0" noProof="0" dirty="0" smtClean="0">
                <a:ln>
                  <a:noFill/>
                </a:ln>
                <a:solidFill>
                  <a:srgbClr val="0070C0"/>
                </a:solidFill>
                <a:effectLst/>
                <a:uLnTx/>
                <a:uFillTx/>
                <a:latin typeface="+mj-lt"/>
                <a:ea typeface="+mn-ea"/>
                <a:cs typeface="+mn-cs"/>
              </a:rPr>
              <a:t> : ‘Helping  You  Every step of the way’</a:t>
            </a:r>
            <a:endParaRPr kumimoji="0" lang="en-US" sz="3200" b="1" i="1" u="sng" strike="noStrike" kern="1200" cap="none" spc="0" normalizeH="0" baseline="0" noProof="0" dirty="0">
              <a:ln>
                <a:noFill/>
              </a:ln>
              <a:solidFill>
                <a:srgbClr val="0070C0"/>
              </a:solidFill>
              <a:effectLst/>
              <a:uLnTx/>
              <a:uFillTx/>
              <a:latin typeface="+mj-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86800" cy="6248400"/>
          </a:xfrm>
        </p:spPr>
        <p:txBody>
          <a:bodyPr>
            <a:normAutofit/>
          </a:bodyPr>
          <a:lstStyle/>
          <a:p>
            <a:r>
              <a:rPr lang="en-US" dirty="0" smtClean="0">
                <a:solidFill>
                  <a:srgbClr val="FF66CC"/>
                </a:solidFill>
                <a:latin typeface="Algerian" pitchFamily="82" charset="0"/>
              </a:rPr>
              <a:t>1. Smart Baby Monitors</a:t>
            </a:r>
            <a:r>
              <a:rPr lang="en-US" sz="2400" dirty="0" smtClean="0"/>
              <a:t>:*</a:t>
            </a:r>
            <a:r>
              <a:rPr lang="en-US" sz="2000" dirty="0" smtClean="0"/>
              <a:t>Gone are the days of traditional baby monitors that only allowed you to hear your baby's cries. Today's smart baby monitors offer a range of advanced features, including:</a:t>
            </a:r>
          </a:p>
          <a:p>
            <a:r>
              <a:rPr lang="en-US" sz="2000" dirty="0" smtClean="0"/>
              <a:t>* High-definition video streaming</a:t>
            </a:r>
          </a:p>
          <a:p>
            <a:r>
              <a:rPr lang="en-US" sz="2000" dirty="0" smtClean="0"/>
              <a:t>* Motion tracking</a:t>
            </a:r>
          </a:p>
          <a:p>
            <a:r>
              <a:rPr lang="en-US" sz="2000" dirty="0" smtClean="0"/>
              <a:t>* Temperature sensors</a:t>
            </a:r>
          </a:p>
          <a:p>
            <a:r>
              <a:rPr lang="en-US" sz="2000" dirty="0" smtClean="0"/>
              <a:t>* Two-way audio communication</a:t>
            </a:r>
          </a:p>
          <a:p>
            <a:r>
              <a:rPr lang="en-US" sz="2000" dirty="0" smtClean="0"/>
              <a:t>* Mobile app connectivity Our top pick is the Owlet Smart Sock</a:t>
            </a:r>
          </a:p>
          <a:p>
            <a:pPr>
              <a:buNone/>
            </a:pPr>
            <a:endParaRPr lang="en-US" sz="2400" dirty="0" smtClean="0"/>
          </a:p>
          <a:p>
            <a:pPr>
              <a:buNone/>
            </a:pPr>
            <a:endParaRPr lang="en-US" sz="2400" dirty="0" smtClean="0"/>
          </a:p>
        </p:txBody>
      </p:sp>
      <p:sp>
        <p:nvSpPr>
          <p:cNvPr id="4" name="Rectangle 3"/>
          <p:cNvSpPr/>
          <p:nvPr/>
        </p:nvSpPr>
        <p:spPr>
          <a:xfrm>
            <a:off x="381000" y="3657600"/>
            <a:ext cx="8382000" cy="2062103"/>
          </a:xfrm>
          <a:prstGeom prst="rect">
            <a:avLst/>
          </a:prstGeom>
        </p:spPr>
        <p:txBody>
          <a:bodyPr wrap="square">
            <a:spAutoFit/>
          </a:bodyPr>
          <a:lstStyle/>
          <a:p>
            <a:r>
              <a:rPr lang="en-US" sz="2800" dirty="0" smtClean="0">
                <a:latin typeface="Algerian" pitchFamily="82" charset="0"/>
                <a:cs typeface="Aharoni" pitchFamily="2" charset="-79"/>
              </a:rPr>
              <a:t>*</a:t>
            </a:r>
            <a:r>
              <a:rPr lang="en-US" sz="2800" dirty="0" smtClean="0">
                <a:solidFill>
                  <a:srgbClr val="FF66CC"/>
                </a:solidFill>
                <a:latin typeface="Algerian" pitchFamily="82" charset="0"/>
                <a:cs typeface="Aharoni" pitchFamily="2" charset="-79"/>
              </a:rPr>
              <a:t>2. Baby </a:t>
            </a:r>
            <a:r>
              <a:rPr lang="en-US" sz="2800" dirty="0" err="1" smtClean="0">
                <a:solidFill>
                  <a:srgbClr val="FF66CC"/>
                </a:solidFill>
                <a:latin typeface="Algerian" pitchFamily="82" charset="0"/>
                <a:cs typeface="Aharoni" pitchFamily="2" charset="-79"/>
              </a:rPr>
              <a:t>Wearables</a:t>
            </a:r>
            <a:r>
              <a:rPr lang="en-US" sz="2800" dirty="0" smtClean="0">
                <a:latin typeface="Algerian" pitchFamily="82" charset="0"/>
                <a:cs typeface="Aharoni" pitchFamily="2" charset="-79"/>
              </a:rPr>
              <a:t>:</a:t>
            </a:r>
          </a:p>
          <a:p>
            <a:endParaRPr lang="en-US" sz="2000" dirty="0" smtClean="0">
              <a:cs typeface="Aharoni" pitchFamily="2" charset="-79"/>
            </a:endParaRPr>
          </a:p>
          <a:p>
            <a:r>
              <a:rPr lang="en-US" sz="2000" dirty="0" smtClean="0">
                <a:cs typeface="Aharoni" pitchFamily="2" charset="-79"/>
              </a:rPr>
              <a:t> *Baby </a:t>
            </a:r>
            <a:r>
              <a:rPr lang="en-US" sz="2000" dirty="0" err="1" smtClean="0">
                <a:cs typeface="Aharoni" pitchFamily="2" charset="-79"/>
              </a:rPr>
              <a:t>wearables</a:t>
            </a:r>
            <a:r>
              <a:rPr lang="en-US" sz="2000" dirty="0" smtClean="0">
                <a:cs typeface="Aharoni" pitchFamily="2" charset="-79"/>
              </a:rPr>
              <a:t> have become increasingly popular, and for good reason. These devices provide valuable insights into your baby's health, comfort, and development. Some notable features include:* Heart rate monitoring* Sleep tracking* Temperature control* Feeding reminders</a:t>
            </a:r>
            <a:endParaRPr lang="en-US" sz="2000" dirty="0">
              <a:cs typeface="Aharoni" pitchFamily="2" charset="-79"/>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381000"/>
          </a:xfrm>
        </p:spPr>
        <p:txBody>
          <a:bodyPr>
            <a:normAutofit fontScale="90000"/>
          </a:bodyPr>
          <a:lstStyle/>
          <a:p>
            <a:endParaRPr lang="en-US" dirty="0"/>
          </a:p>
        </p:txBody>
      </p:sp>
      <p:sp>
        <p:nvSpPr>
          <p:cNvPr id="3" name="Content Placeholder 2"/>
          <p:cNvSpPr>
            <a:spLocks noGrp="1"/>
          </p:cNvSpPr>
          <p:nvPr>
            <p:ph idx="1"/>
          </p:nvPr>
        </p:nvSpPr>
        <p:spPr>
          <a:xfrm>
            <a:off x="304800" y="1219200"/>
            <a:ext cx="8686800" cy="5334000"/>
          </a:xfrm>
        </p:spPr>
        <p:txBody>
          <a:bodyPr>
            <a:normAutofit lnSpcReduction="10000"/>
          </a:bodyPr>
          <a:lstStyle/>
          <a:p>
            <a:r>
              <a:rPr lang="en-US" sz="2400" dirty="0" smtClean="0">
                <a:solidFill>
                  <a:srgbClr val="FF66CC"/>
                </a:solidFill>
                <a:latin typeface="Algerian" pitchFamily="82" charset="0"/>
              </a:rPr>
              <a:t>*3. Eco-Friendly Diapering Essentials:*</a:t>
            </a:r>
            <a:r>
              <a:rPr lang="en-US" sz="2400" dirty="0" smtClean="0"/>
              <a:t>As a parent, you want the best for your baby and the planet. Eco-friendly diapering essentials are a great way to reduce your carbon footprint while keeping your baby clean and comfortable. Look for products made from sustainable materials, such as:* Bamboo diapers* Biodegradable wipes* Reusable cloth diapers</a:t>
            </a:r>
          </a:p>
          <a:p>
            <a:r>
              <a:rPr lang="en-US" sz="2400" b="1" dirty="0" smtClean="0">
                <a:solidFill>
                  <a:srgbClr val="FF66CC"/>
                </a:solidFill>
                <a:latin typeface="Algerian" pitchFamily="82" charset="0"/>
              </a:rPr>
              <a:t>4. Baby Skincare:*</a:t>
            </a:r>
            <a:r>
              <a:rPr lang="en-US" sz="2400" dirty="0" smtClean="0"/>
              <a:t>Your baby's skin is delicate and requires special care. Harsh chemicals and artificial fragrances can irritate their skin, leading to discomfort and skin conditions. Opt for natural, organic skincare products that are</a:t>
            </a:r>
          </a:p>
          <a:p>
            <a:r>
              <a:rPr lang="en-US" sz="2400" dirty="0" smtClean="0"/>
              <a:t>:* Hypoallergenic</a:t>
            </a:r>
          </a:p>
          <a:p>
            <a:r>
              <a:rPr lang="en-US" sz="2400" dirty="0" smtClean="0"/>
              <a:t>* Fragrance-free</a:t>
            </a:r>
          </a:p>
          <a:p>
            <a:r>
              <a:rPr lang="en-US" sz="2400" dirty="0" smtClean="0"/>
              <a:t>* Gentle on sensitive skin</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533400"/>
            <a:ext cx="8686800" cy="5546725"/>
          </a:xfrm>
        </p:spPr>
        <p:txBody>
          <a:bodyPr>
            <a:normAutofit/>
          </a:bodyPr>
          <a:lstStyle/>
          <a:p>
            <a:r>
              <a:rPr lang="en-US" dirty="0" smtClean="0">
                <a:solidFill>
                  <a:srgbClr val="FF66CC"/>
                </a:solidFill>
                <a:latin typeface="Algerian" pitchFamily="82" charset="0"/>
              </a:rPr>
              <a:t>*5. Baby Gear for On-the-Go Parents</a:t>
            </a:r>
            <a:r>
              <a:rPr lang="en-US" dirty="0" smtClean="0">
                <a:solidFill>
                  <a:srgbClr val="FF66CC"/>
                </a:solidFill>
              </a:rPr>
              <a:t>:</a:t>
            </a:r>
          </a:p>
          <a:p>
            <a:r>
              <a:rPr lang="en-US" dirty="0" smtClean="0"/>
              <a:t>*</a:t>
            </a:r>
            <a:r>
              <a:rPr lang="en-US" sz="2400" dirty="0" smtClean="0"/>
              <a:t>As a parent, you're always on the move. Whether it's a trip to the park or a family vacation, you need baby gear that's portable, convenient, and safe. Some must-haves include:* Lightweight strollers* Compact baby carriers* Travel-friendly baby gear</a:t>
            </a:r>
          </a:p>
          <a:p>
            <a:r>
              <a:rPr lang="en-US" sz="2600" dirty="0" smtClean="0">
                <a:solidFill>
                  <a:srgbClr val="FF66CC"/>
                </a:solidFill>
                <a:latin typeface="Algerian" pitchFamily="82" charset="0"/>
              </a:rPr>
              <a:t>*Conclusion:*</a:t>
            </a:r>
            <a:r>
              <a:rPr lang="en-US" sz="2400" dirty="0" smtClean="0"/>
              <a:t>At BabyHelper.com, we're dedicated to helping you navigate the world of baby products. From smart baby monitors to eco-friendly diapering essentials, we've got you covered. Remember, every baby is unique, and what works for one family may not work for another. Take the time to research, read reviews, and trust your instincts when choosing the best products for your little one. Happy parenting!</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Keyword for brand the brand website</a:t>
            </a:r>
            <a:endParaRPr lang="en-US" dirty="0"/>
          </a:p>
        </p:txBody>
      </p:sp>
      <p:sp>
        <p:nvSpPr>
          <p:cNvPr id="3" name="Content Placeholder 2"/>
          <p:cNvSpPr>
            <a:spLocks noGrp="1"/>
          </p:cNvSpPr>
          <p:nvPr>
            <p:ph idx="1"/>
          </p:nvPr>
        </p:nvSpPr>
        <p:spPr>
          <a:xfrm>
            <a:off x="228600" y="1524000"/>
            <a:ext cx="4191000" cy="5029200"/>
          </a:xfrm>
        </p:spPr>
        <p:txBody>
          <a:bodyPr>
            <a:normAutofit fontScale="55000" lnSpcReduction="20000"/>
          </a:bodyPr>
          <a:lstStyle/>
          <a:p>
            <a:r>
              <a:rPr lang="en-US" dirty="0" smtClean="0"/>
              <a:t>Keyword Stats 2024-08-26 at 19_04_20</a:t>
            </a:r>
          </a:p>
          <a:p>
            <a:r>
              <a:rPr lang="en-US" dirty="0" smtClean="0"/>
              <a:t>August 1, 2023 - July 31, 2024</a:t>
            </a:r>
          </a:p>
          <a:p>
            <a:r>
              <a:rPr lang="en-US" dirty="0" smtClean="0"/>
              <a:t>Keyword</a:t>
            </a:r>
          </a:p>
          <a:p>
            <a:r>
              <a:rPr lang="en-US" dirty="0" smtClean="0"/>
              <a:t>best wipes for sensitive skin</a:t>
            </a:r>
          </a:p>
          <a:p>
            <a:r>
              <a:rPr lang="en-US" dirty="0" err="1" smtClean="0"/>
              <a:t>mustela</a:t>
            </a:r>
            <a:r>
              <a:rPr lang="en-US" dirty="0" smtClean="0"/>
              <a:t> gentle cleansing gel 500ml</a:t>
            </a:r>
          </a:p>
          <a:p>
            <a:r>
              <a:rPr lang="en-US" dirty="0" smtClean="0"/>
              <a:t>best wet wipes for sensitive skin</a:t>
            </a:r>
          </a:p>
          <a:p>
            <a:r>
              <a:rPr lang="en-US" dirty="0" smtClean="0"/>
              <a:t>best diaper wipes for sensitive skin</a:t>
            </a:r>
          </a:p>
          <a:p>
            <a:r>
              <a:rPr lang="en-US" dirty="0" smtClean="0"/>
              <a:t>best soap for newborn sensitive skin</a:t>
            </a:r>
          </a:p>
          <a:p>
            <a:r>
              <a:rPr lang="en-US" dirty="0" smtClean="0"/>
              <a:t>best diaper rash cream sensitive </a:t>
            </a:r>
            <a:r>
              <a:rPr lang="en-US" dirty="0" smtClean="0"/>
              <a:t>skin</a:t>
            </a:r>
            <a:endParaRPr lang="en-US" dirty="0" smtClean="0"/>
          </a:p>
          <a:p>
            <a:r>
              <a:rPr lang="en-US" dirty="0" smtClean="0"/>
              <a:t>best lotion for newborn sensitive skin</a:t>
            </a:r>
          </a:p>
          <a:p>
            <a:r>
              <a:rPr lang="en-US" dirty="0" smtClean="0"/>
              <a:t>best soap for infants with sensitive </a:t>
            </a:r>
            <a:r>
              <a:rPr lang="en-US" dirty="0" smtClean="0"/>
              <a:t>skin</a:t>
            </a:r>
            <a:endParaRPr lang="en-US" dirty="0" smtClean="0"/>
          </a:p>
          <a:p>
            <a:r>
              <a:rPr lang="en-US" dirty="0" smtClean="0"/>
              <a:t>best water wipes for sensitive skin</a:t>
            </a:r>
          </a:p>
          <a:p>
            <a:r>
              <a:rPr lang="en-US" dirty="0" err="1" smtClean="0"/>
              <a:t>cetaphil</a:t>
            </a:r>
            <a:r>
              <a:rPr lang="en-US" dirty="0" smtClean="0"/>
              <a:t> top to toe wash</a:t>
            </a:r>
          </a:p>
          <a:p>
            <a:r>
              <a:rPr lang="en-US" dirty="0" err="1" smtClean="0"/>
              <a:t>chicco</a:t>
            </a:r>
            <a:r>
              <a:rPr lang="en-US" dirty="0" smtClean="0"/>
              <a:t> top to toe wash</a:t>
            </a:r>
          </a:p>
          <a:p>
            <a:r>
              <a:rPr lang="en-US" dirty="0" smtClean="0"/>
              <a:t>best baby hygiene</a:t>
            </a:r>
          </a:p>
          <a:p>
            <a:r>
              <a:rPr lang="en-US" dirty="0" err="1" smtClean="0"/>
              <a:t>himalaya</a:t>
            </a:r>
            <a:r>
              <a:rPr lang="en-US" dirty="0" smtClean="0"/>
              <a:t> top to toe wash</a:t>
            </a:r>
          </a:p>
          <a:p>
            <a:r>
              <a:rPr lang="en-US" dirty="0" smtClean="0"/>
              <a:t>love boo very gentle top to toe wash</a:t>
            </a:r>
          </a:p>
          <a:p>
            <a:r>
              <a:rPr lang="en-US" dirty="0" smtClean="0"/>
              <a:t>top to toe wash newborn</a:t>
            </a:r>
          </a:p>
          <a:p>
            <a:r>
              <a:rPr lang="en-US" dirty="0" smtClean="0"/>
              <a:t>best gentle baby product</a:t>
            </a:r>
          </a:p>
          <a:p>
            <a:endParaRPr lang="en-US" dirty="0"/>
          </a:p>
        </p:txBody>
      </p:sp>
      <p:sp>
        <p:nvSpPr>
          <p:cNvPr id="4" name="Content Placeholder 2"/>
          <p:cNvSpPr txBox="1">
            <a:spLocks/>
          </p:cNvSpPr>
          <p:nvPr/>
        </p:nvSpPr>
        <p:spPr>
          <a:xfrm>
            <a:off x="4724400" y="1219200"/>
            <a:ext cx="2057400" cy="4953000"/>
          </a:xfrm>
          <a:prstGeom prst="rect">
            <a:avLst/>
          </a:prstGeom>
        </p:spPr>
        <p:txBody>
          <a:bodyPr vert="horz">
            <a:normAutofit fontScale="62500" lnSpcReduction="20000"/>
          </a:bodyPr>
          <a:lstStyle/>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r>
              <a:rPr lang="en-US" sz="2800" dirty="0" smtClean="0"/>
              <a:t>Average monthly search</a:t>
            </a:r>
          </a:p>
          <a:p>
            <a:endParaRPr lang="en-US" sz="2800" dirty="0" smtClean="0"/>
          </a:p>
          <a:p>
            <a:r>
              <a:rPr lang="en-US" sz="2800" dirty="0" smtClean="0"/>
              <a:t>500</a:t>
            </a:r>
          </a:p>
          <a:p>
            <a:r>
              <a:rPr lang="en-US" sz="2800" dirty="0" smtClean="0"/>
              <a:t>50</a:t>
            </a:r>
          </a:p>
          <a:p>
            <a:r>
              <a:rPr lang="en-US" sz="2800" dirty="0" smtClean="0"/>
              <a:t>50</a:t>
            </a:r>
          </a:p>
          <a:p>
            <a:r>
              <a:rPr lang="en-US" sz="2800" dirty="0" smtClean="0"/>
              <a:t>50</a:t>
            </a:r>
          </a:p>
          <a:p>
            <a:r>
              <a:rPr lang="en-US" sz="2800" dirty="0" smtClean="0"/>
              <a:t>500</a:t>
            </a:r>
          </a:p>
          <a:p>
            <a:r>
              <a:rPr lang="en-US" sz="2800" dirty="0" smtClean="0"/>
              <a:t>50</a:t>
            </a:r>
          </a:p>
          <a:p>
            <a:r>
              <a:rPr lang="en-US" sz="2800" dirty="0" smtClean="0"/>
              <a:t>50</a:t>
            </a:r>
          </a:p>
          <a:p>
            <a:r>
              <a:rPr lang="en-US" sz="2800" dirty="0" smtClean="0"/>
              <a:t>500</a:t>
            </a:r>
          </a:p>
          <a:p>
            <a:r>
              <a:rPr lang="en-US" sz="2800" dirty="0" smtClean="0"/>
              <a:t>50</a:t>
            </a:r>
          </a:p>
          <a:p>
            <a:r>
              <a:rPr lang="en-US" sz="2800" dirty="0" smtClean="0"/>
              <a:t>50</a:t>
            </a:r>
          </a:p>
          <a:p>
            <a:r>
              <a:rPr lang="en-US" sz="2800" dirty="0" smtClean="0"/>
              <a:t>50</a:t>
            </a:r>
          </a:p>
          <a:p>
            <a:r>
              <a:rPr lang="en-US" sz="2800" dirty="0" smtClean="0"/>
              <a:t> </a:t>
            </a:r>
            <a:endParaRPr lang="en-US" sz="2800" dirty="0" smtClean="0"/>
          </a:p>
          <a:p>
            <a:endParaRPr lang="en-US" sz="2800" dirty="0" smtClean="0"/>
          </a:p>
          <a:p>
            <a:r>
              <a:rPr lang="en-US" sz="2800" dirty="0" smtClean="0"/>
              <a:t>50</a:t>
            </a:r>
          </a:p>
          <a:p>
            <a:r>
              <a:rPr lang="en-US" sz="2800" dirty="0" smtClean="0"/>
              <a:t>50</a:t>
            </a:r>
          </a:p>
          <a:p>
            <a:r>
              <a:rPr lang="en-US" sz="2800" dirty="0" smtClean="0"/>
              <a:t>500</a:t>
            </a: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Rectangle 4"/>
          <p:cNvSpPr/>
          <p:nvPr/>
        </p:nvSpPr>
        <p:spPr>
          <a:xfrm>
            <a:off x="4419600" y="1447800"/>
            <a:ext cx="4572000" cy="646331"/>
          </a:xfrm>
          <a:prstGeom prst="rect">
            <a:avLst/>
          </a:prstGeom>
        </p:spPr>
        <p:txBody>
          <a:bodyPr wrap="square">
            <a:spAutoFit/>
          </a:bodyPr>
          <a:lstStyle/>
          <a:p>
            <a:endParaRPr lang="en-US" dirty="0" smtClean="0"/>
          </a:p>
          <a:p>
            <a:endParaRPr lang="en-US" dirty="0"/>
          </a:p>
        </p:txBody>
      </p:sp>
      <p:sp>
        <p:nvSpPr>
          <p:cNvPr id="7" name="Content Placeholder 2"/>
          <p:cNvSpPr txBox="1">
            <a:spLocks/>
          </p:cNvSpPr>
          <p:nvPr/>
        </p:nvSpPr>
        <p:spPr>
          <a:xfrm>
            <a:off x="7086600" y="1524000"/>
            <a:ext cx="2057400" cy="5105400"/>
          </a:xfrm>
          <a:prstGeom prst="rect">
            <a:avLst/>
          </a:prstGeom>
        </p:spPr>
        <p:txBody>
          <a:bodyPr vert="horz">
            <a:normAutofit/>
          </a:bodyPr>
          <a:lstStyle/>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tabLst/>
              <a:defRPr/>
            </a:pP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Compitition</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r>
              <a:rPr lang="en-US" sz="1600" dirty="0" smtClean="0"/>
              <a:t>High</a:t>
            </a:r>
            <a:endParaRPr lang="en-US" sz="1600" dirty="0" smtClean="0"/>
          </a:p>
          <a:p>
            <a:r>
              <a:rPr lang="en-US" sz="1600" dirty="0" smtClean="0"/>
              <a:t>High</a:t>
            </a:r>
          </a:p>
          <a:p>
            <a:r>
              <a:rPr lang="en-US" sz="1600" dirty="0" smtClean="0"/>
              <a:t>High</a:t>
            </a:r>
          </a:p>
          <a:p>
            <a:r>
              <a:rPr lang="en-US" sz="1600" dirty="0" smtClean="0"/>
              <a:t>Unknown</a:t>
            </a:r>
          </a:p>
          <a:p>
            <a:r>
              <a:rPr lang="en-US" sz="1600" dirty="0" smtClean="0"/>
              <a:t>High</a:t>
            </a:r>
          </a:p>
          <a:p>
            <a:r>
              <a:rPr lang="en-US" sz="1600" dirty="0" smtClean="0"/>
              <a:t>High</a:t>
            </a:r>
          </a:p>
          <a:p>
            <a:r>
              <a:rPr lang="en-US" sz="1600" dirty="0" smtClean="0"/>
              <a:t>High</a:t>
            </a:r>
          </a:p>
          <a:p>
            <a:r>
              <a:rPr lang="en-US" sz="1600" dirty="0" smtClean="0"/>
              <a:t>High</a:t>
            </a:r>
          </a:p>
          <a:p>
            <a:r>
              <a:rPr lang="en-US" sz="1600" dirty="0" smtClean="0"/>
              <a:t>Unknown</a:t>
            </a:r>
          </a:p>
          <a:p>
            <a:r>
              <a:rPr lang="en-US" sz="1600" dirty="0" smtClean="0"/>
              <a:t>High</a:t>
            </a:r>
          </a:p>
          <a:p>
            <a:r>
              <a:rPr lang="en-US" sz="1600" dirty="0" smtClean="0"/>
              <a:t>High</a:t>
            </a:r>
          </a:p>
          <a:p>
            <a:r>
              <a:rPr lang="en-US" sz="1600" dirty="0" smtClean="0"/>
              <a:t>Unknown</a:t>
            </a:r>
          </a:p>
          <a:p>
            <a:r>
              <a:rPr lang="en-US" sz="1600" dirty="0" smtClean="0"/>
              <a:t>High</a:t>
            </a:r>
          </a:p>
          <a:p>
            <a:r>
              <a:rPr lang="en-US" sz="1600" dirty="0" smtClean="0"/>
              <a:t>Unknown</a:t>
            </a:r>
          </a:p>
          <a:p>
            <a:r>
              <a:rPr lang="en-US" sz="1600" dirty="0" smtClean="0"/>
              <a:t>High</a:t>
            </a:r>
          </a:p>
          <a:p>
            <a:r>
              <a:rPr lang="en-US" sz="1600" dirty="0" smtClean="0"/>
              <a:t>Unknown</a:t>
            </a: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Types of Google Ads for Social Media Marketing</a:t>
            </a:r>
            <a:endParaRPr lang="en-US" dirty="0"/>
          </a:p>
        </p:txBody>
      </p:sp>
      <p:sp>
        <p:nvSpPr>
          <p:cNvPr id="3" name="Content Placeholder 2"/>
          <p:cNvSpPr>
            <a:spLocks noGrp="1"/>
          </p:cNvSpPr>
          <p:nvPr>
            <p:ph idx="1"/>
          </p:nvPr>
        </p:nvSpPr>
        <p:spPr/>
        <p:txBody>
          <a:bodyPr/>
          <a:lstStyle/>
          <a:p>
            <a:r>
              <a:rPr lang="en-US" sz="2400" dirty="0" smtClean="0"/>
              <a:t>Social media platforms have become a powerful marketing tool, and leveraging Google Ads can help businesses effectively reach their target audience. This presentation will guide you through the various types of Google Ads that can be used for social media marketing, along with best practices for selecting the right channels, creating engaging content, and optimizing your campaigns</a:t>
            </a:r>
          </a:p>
          <a:p>
            <a:endParaRPr lang="en-US" dirty="0"/>
          </a:p>
        </p:txBody>
      </p:sp>
      <p:pic>
        <p:nvPicPr>
          <p:cNvPr id="1026" name="Picture 2" descr="C:\Users\Suraj and Prince\Downloads\WhatsApp Image 2024-08-23 at 10.02.37.jpeg"/>
          <p:cNvPicPr>
            <a:picLocks noChangeAspect="1" noChangeArrowheads="1"/>
          </p:cNvPicPr>
          <p:nvPr/>
        </p:nvPicPr>
        <p:blipFill>
          <a:blip r:embed="rId2"/>
          <a:srcRect/>
          <a:stretch>
            <a:fillRect/>
          </a:stretch>
        </p:blipFill>
        <p:spPr bwMode="auto">
          <a:xfrm>
            <a:off x="3276600" y="3962400"/>
            <a:ext cx="5334000" cy="26670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Picking the Right Social Media Channels</a:t>
            </a:r>
            <a:endParaRPr lang="en-US" dirty="0"/>
          </a:p>
        </p:txBody>
      </p:sp>
      <p:sp>
        <p:nvSpPr>
          <p:cNvPr id="3" name="Content Placeholder 2"/>
          <p:cNvSpPr>
            <a:spLocks noGrp="1"/>
          </p:cNvSpPr>
          <p:nvPr>
            <p:ph idx="1"/>
          </p:nvPr>
        </p:nvSpPr>
        <p:spPr>
          <a:xfrm>
            <a:off x="304800" y="1554162"/>
            <a:ext cx="8686800" cy="4999038"/>
          </a:xfrm>
        </p:spPr>
        <p:txBody>
          <a:bodyPr>
            <a:normAutofit fontScale="92500" lnSpcReduction="10000"/>
          </a:bodyPr>
          <a:lstStyle/>
          <a:p>
            <a:r>
              <a:rPr lang="en-US" dirty="0" smtClean="0">
                <a:solidFill>
                  <a:srgbClr val="FF66CC"/>
                </a:solidFill>
                <a:latin typeface="Algerian" pitchFamily="82" charset="0"/>
              </a:rPr>
              <a:t>Audience Research:</a:t>
            </a:r>
          </a:p>
          <a:p>
            <a:r>
              <a:rPr lang="en-US" dirty="0" smtClean="0"/>
              <a:t>Understand your target audience's preferences and behaviors on different social media platforms to determine the best channels for your business.</a:t>
            </a:r>
          </a:p>
          <a:p>
            <a:r>
              <a:rPr lang="en-US" dirty="0" smtClean="0">
                <a:solidFill>
                  <a:srgbClr val="FF66CC"/>
                </a:solidFill>
                <a:latin typeface="Algerian" pitchFamily="82" charset="0"/>
              </a:rPr>
              <a:t>Platform Alignment:</a:t>
            </a:r>
          </a:p>
          <a:p>
            <a:r>
              <a:rPr lang="en-US" dirty="0" smtClean="0"/>
              <a:t>Match the features and capabilities of social media platforms to your marketing goals and the type of content you plan to create.</a:t>
            </a:r>
          </a:p>
          <a:p>
            <a:r>
              <a:rPr lang="en-US" dirty="0" smtClean="0">
                <a:solidFill>
                  <a:srgbClr val="FF66CC"/>
                </a:solidFill>
                <a:latin typeface="Algerian" pitchFamily="82" charset="0"/>
              </a:rPr>
              <a:t>Competitor Analysis:</a:t>
            </a:r>
          </a:p>
          <a:p>
            <a:r>
              <a:rPr lang="en-US" dirty="0" smtClean="0"/>
              <a:t>Examine your competitors' social media presence and strategies to identify opportunities and differentiate your approach.</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1143000"/>
          </a:xfrm>
        </p:spPr>
        <p:txBody>
          <a:bodyPr>
            <a:normAutofit fontScale="90000"/>
          </a:bodyPr>
          <a:lstStyle/>
          <a:p>
            <a:r>
              <a:rPr lang="en-US" dirty="0" smtClean="0"/>
              <a:t>Developing Social Media Post Ideas</a:t>
            </a:r>
            <a:br>
              <a:rPr lang="en-US" dirty="0" smtClean="0"/>
            </a:br>
            <a:r>
              <a:rPr lang="en-US" dirty="0" smtClean="0"/>
              <a:t> </a:t>
            </a:r>
            <a:br>
              <a:rPr lang="en-US" dirty="0" smtClean="0"/>
            </a:br>
            <a:endParaRPr lang="en-US" dirty="0"/>
          </a:p>
        </p:txBody>
      </p:sp>
      <p:sp>
        <p:nvSpPr>
          <p:cNvPr id="3" name="Content Placeholder 2"/>
          <p:cNvSpPr>
            <a:spLocks noGrp="1"/>
          </p:cNvSpPr>
          <p:nvPr>
            <p:ph idx="1"/>
          </p:nvPr>
        </p:nvSpPr>
        <p:spPr>
          <a:xfrm>
            <a:off x="304800" y="1295400"/>
            <a:ext cx="8686800" cy="5334000"/>
          </a:xfrm>
        </p:spPr>
        <p:txBody>
          <a:bodyPr>
            <a:normAutofit/>
          </a:bodyPr>
          <a:lstStyle/>
          <a:p>
            <a:r>
              <a:rPr lang="en-US" dirty="0" smtClean="0">
                <a:solidFill>
                  <a:srgbClr val="FF66CC"/>
                </a:solidFill>
                <a:latin typeface="Algerian" pitchFamily="82" charset="0"/>
              </a:rPr>
              <a:t>Evergreen Content:</a:t>
            </a:r>
          </a:p>
          <a:p>
            <a:r>
              <a:rPr lang="en-US" sz="2800" dirty="0" smtClean="0"/>
              <a:t>Create timeless, valuable content that resonates with your audience and can be repurposed across multiple platforms</a:t>
            </a:r>
            <a:r>
              <a:rPr lang="en-US" dirty="0" smtClean="0"/>
              <a:t>.</a:t>
            </a:r>
          </a:p>
          <a:p>
            <a:endParaRPr lang="en-US" dirty="0" smtClean="0"/>
          </a:p>
          <a:p>
            <a:endParaRPr lang="en-US" dirty="0"/>
          </a:p>
        </p:txBody>
      </p:sp>
      <p:pic>
        <p:nvPicPr>
          <p:cNvPr id="2050" name="Picture 2" descr="C:\Users\Suraj and Prince\Downloads\WhatsApp Image 2024-08-23 at 10.02.38.jpeg"/>
          <p:cNvPicPr>
            <a:picLocks noChangeAspect="1" noChangeArrowheads="1"/>
          </p:cNvPicPr>
          <p:nvPr/>
        </p:nvPicPr>
        <p:blipFill>
          <a:blip r:embed="rId2"/>
          <a:srcRect/>
          <a:stretch>
            <a:fillRect/>
          </a:stretch>
        </p:blipFill>
        <p:spPr bwMode="auto">
          <a:xfrm>
            <a:off x="533400" y="3657600"/>
            <a:ext cx="7848600" cy="29718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304800"/>
            <a:ext cx="8686800" cy="5775325"/>
          </a:xfrm>
        </p:spPr>
        <p:txBody>
          <a:bodyPr>
            <a:normAutofit fontScale="92500"/>
          </a:bodyPr>
          <a:lstStyle/>
          <a:p>
            <a:r>
              <a:rPr lang="en-US" dirty="0" smtClean="0">
                <a:solidFill>
                  <a:srgbClr val="FF66CC"/>
                </a:solidFill>
                <a:latin typeface="Algerian" pitchFamily="82" charset="0"/>
              </a:rPr>
              <a:t>Trending Topics:</a:t>
            </a:r>
          </a:p>
          <a:p>
            <a:r>
              <a:rPr lang="en-US" dirty="0" smtClean="0"/>
              <a:t>Stay up-to-date with current events and conversations in your industry to capitalize on relevant trends.</a:t>
            </a:r>
          </a:p>
          <a:p>
            <a:endParaRPr lang="en-US" dirty="0" smtClean="0"/>
          </a:p>
          <a:p>
            <a:r>
              <a:rPr lang="en-US" dirty="0" smtClean="0">
                <a:solidFill>
                  <a:srgbClr val="FF66CC"/>
                </a:solidFill>
                <a:latin typeface="Algerian" pitchFamily="82" charset="0"/>
              </a:rPr>
              <a:t>User-Generated Content:</a:t>
            </a:r>
          </a:p>
          <a:p>
            <a:r>
              <a:rPr lang="en-US" dirty="0" smtClean="0"/>
              <a:t>Encourage your audience to share their experiences and content, which can help build trust and engagement.</a:t>
            </a:r>
          </a:p>
          <a:p>
            <a:endParaRPr lang="en-US" dirty="0" smtClean="0"/>
          </a:p>
          <a:p>
            <a:r>
              <a:rPr lang="en-US" dirty="0" smtClean="0">
                <a:solidFill>
                  <a:srgbClr val="FF66CC"/>
                </a:solidFill>
                <a:latin typeface="Algerian" pitchFamily="82" charset="0"/>
              </a:rPr>
              <a:t>Seasonal Campaign :</a:t>
            </a:r>
          </a:p>
          <a:p>
            <a:r>
              <a:rPr lang="en-US" dirty="0" smtClean="0"/>
              <a:t>Develop content and campaigns that align with holidays, events, or seasonal shifts in your industry</a:t>
            </a:r>
          </a:p>
          <a:p>
            <a:endParaRPr lang="en-US"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Creating Engaging Content Copies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olidFill>
                  <a:srgbClr val="FF66CC"/>
                </a:solidFill>
                <a:latin typeface="Algerian" pitchFamily="82" charset="0"/>
              </a:rPr>
              <a:t>Compelling Headlines:</a:t>
            </a:r>
          </a:p>
          <a:p>
            <a:r>
              <a:rPr lang="en-US" dirty="0" smtClean="0"/>
              <a:t>Craft attention-grabbing headlines that compel your audience to read and engage with your content.</a:t>
            </a:r>
          </a:p>
          <a:p>
            <a:r>
              <a:rPr lang="en-US" dirty="0" smtClean="0">
                <a:solidFill>
                  <a:srgbClr val="FF66CC"/>
                </a:solidFill>
                <a:latin typeface="Algerian" pitchFamily="82" charset="0"/>
              </a:rPr>
              <a:t>Storytelling Approach:</a:t>
            </a:r>
          </a:p>
          <a:p>
            <a:r>
              <a:rPr lang="en-US" dirty="0" smtClean="0"/>
              <a:t>Use a narrative-driven approach to connect with your audience on an emotional level and make your content more memorable.</a:t>
            </a:r>
          </a:p>
          <a:p>
            <a:r>
              <a:rPr lang="en-US" dirty="0" smtClean="0">
                <a:solidFill>
                  <a:srgbClr val="FF66CC"/>
                </a:solidFill>
                <a:latin typeface="Algerian" pitchFamily="82" charset="0"/>
              </a:rPr>
              <a:t>Personalization:</a:t>
            </a:r>
          </a:p>
          <a:p>
            <a:r>
              <a:rPr lang="en-US" dirty="0" smtClean="0"/>
              <a:t>Tailor your content to speak directly to your target audience and address their specific pain points or interests.</a:t>
            </a:r>
          </a:p>
          <a:p>
            <a:r>
              <a:rPr lang="en-US" dirty="0" smtClean="0">
                <a:solidFill>
                  <a:srgbClr val="FF66CC"/>
                </a:solidFill>
                <a:latin typeface="Algerian" pitchFamily="82" charset="0"/>
              </a:rPr>
              <a:t>Concise and Clear:</a:t>
            </a:r>
          </a:p>
          <a:p>
            <a:r>
              <a:rPr lang="en-US" dirty="0" smtClean="0"/>
              <a:t>Keep your copy straightforward, easy to read, and free from jargon to ensure your message is understood</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Paid Social Media Marketing Approach</a:t>
            </a:r>
            <a:endParaRPr lang="en-US" dirty="0"/>
          </a:p>
        </p:txBody>
      </p:sp>
      <p:sp>
        <p:nvSpPr>
          <p:cNvPr id="3" name="Content Placeholder 2"/>
          <p:cNvSpPr>
            <a:spLocks noGrp="1"/>
          </p:cNvSpPr>
          <p:nvPr>
            <p:ph idx="1"/>
          </p:nvPr>
        </p:nvSpPr>
        <p:spPr>
          <a:xfrm>
            <a:off x="304800" y="1554162"/>
            <a:ext cx="6172200" cy="4525963"/>
          </a:xfrm>
        </p:spPr>
        <p:txBody>
          <a:bodyPr>
            <a:normAutofit/>
          </a:bodyPr>
          <a:lstStyle/>
          <a:p>
            <a:r>
              <a:rPr lang="en-US" sz="2000" dirty="0" smtClean="0">
                <a:solidFill>
                  <a:srgbClr val="FF66CC"/>
                </a:solidFill>
                <a:latin typeface="Algerian" pitchFamily="82" charset="0"/>
              </a:rPr>
              <a:t>Audience Targeting:</a:t>
            </a:r>
          </a:p>
          <a:p>
            <a:r>
              <a:rPr lang="en-US" sz="2000" dirty="0" smtClean="0"/>
              <a:t>Use detailed audience targeting options to reach the right people with your ads.</a:t>
            </a:r>
          </a:p>
          <a:p>
            <a:r>
              <a:rPr lang="en-US" sz="2000" dirty="0" smtClean="0">
                <a:solidFill>
                  <a:srgbClr val="FF66CC"/>
                </a:solidFill>
                <a:latin typeface="Algerian" pitchFamily="82" charset="0"/>
              </a:rPr>
              <a:t>Ad Formats:</a:t>
            </a:r>
          </a:p>
          <a:p>
            <a:r>
              <a:rPr lang="en-US" sz="2000" dirty="0" smtClean="0"/>
              <a:t>Leverage a variety of ad formats, such as image, video, and carousel ads, to capture attention.</a:t>
            </a:r>
          </a:p>
          <a:p>
            <a:r>
              <a:rPr lang="en-US" sz="2000" dirty="0" smtClean="0">
                <a:solidFill>
                  <a:srgbClr val="FF66CC"/>
                </a:solidFill>
                <a:latin typeface="Algerian" pitchFamily="82" charset="0"/>
              </a:rPr>
              <a:t>Bidding Strategies:</a:t>
            </a:r>
          </a:p>
          <a:p>
            <a:r>
              <a:rPr lang="en-US" sz="2000" dirty="0" smtClean="0"/>
              <a:t>Implement effective bidding strategies to optimize your ad spend and maximize campaign performance.</a:t>
            </a:r>
          </a:p>
          <a:p>
            <a:r>
              <a:rPr lang="en-US" sz="2000" dirty="0" smtClean="0">
                <a:solidFill>
                  <a:srgbClr val="FF66CC"/>
                </a:solidFill>
                <a:latin typeface="Algerian" pitchFamily="82" charset="0"/>
              </a:rPr>
              <a:t>Remarketing:</a:t>
            </a:r>
          </a:p>
          <a:p>
            <a:r>
              <a:rPr lang="en-US" sz="2000" dirty="0" smtClean="0"/>
              <a:t>Use remarketing to re-engage users who have already interacted with your brand or content</a:t>
            </a:r>
            <a:endParaRPr lang="en-US" sz="2000" dirty="0"/>
          </a:p>
        </p:txBody>
      </p:sp>
      <p:pic>
        <p:nvPicPr>
          <p:cNvPr id="4098" name="Picture 2" descr="C:\Users\Suraj and Prince\Downloads\WhatsApp Image 2024-08-23 at 10.02.37 (2).jpeg"/>
          <p:cNvPicPr>
            <a:picLocks noChangeAspect="1" noChangeArrowheads="1"/>
          </p:cNvPicPr>
          <p:nvPr/>
        </p:nvPicPr>
        <p:blipFill>
          <a:blip r:embed="rId2"/>
          <a:srcRect/>
          <a:stretch>
            <a:fillRect/>
          </a:stretch>
        </p:blipFill>
        <p:spPr bwMode="auto">
          <a:xfrm>
            <a:off x="6400800" y="1676400"/>
            <a:ext cx="2438400" cy="43434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solidFill>
                  <a:srgbClr val="C00000"/>
                </a:solidFill>
              </a:rPr>
              <a:t>Brand  logo</a:t>
            </a:r>
            <a:endParaRPr lang="en-US" b="1" i="1" u="sng" dirty="0">
              <a:solidFill>
                <a:srgbClr val="C00000"/>
              </a:solidFill>
            </a:endParaRPr>
          </a:p>
        </p:txBody>
      </p:sp>
      <p:pic>
        <p:nvPicPr>
          <p:cNvPr id="2050" name="Picture 2" descr="C:\Users\Suraj and Prince\Downloads\WhatsApp Image 2024-08-20 at 13.39.30.jpeg"/>
          <p:cNvPicPr>
            <a:picLocks noGrp="1" noChangeAspect="1" noChangeArrowheads="1"/>
          </p:cNvPicPr>
          <p:nvPr>
            <p:ph idx="1"/>
          </p:nvPr>
        </p:nvPicPr>
        <p:blipFill>
          <a:blip r:embed="rId2"/>
          <a:srcRect/>
          <a:stretch>
            <a:fillRect/>
          </a:stretch>
        </p:blipFill>
        <p:spPr bwMode="auto">
          <a:xfrm>
            <a:off x="381000" y="1143000"/>
            <a:ext cx="8077200" cy="5410200"/>
          </a:xfrm>
          <a:prstGeom prst="bevel">
            <a:avLst/>
          </a:prstGeom>
          <a:noFill/>
          <a:ln w="57150">
            <a:solidFill>
              <a:schemeClr val="tx1"/>
            </a:solid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Optimizing Social Media Campaigns</a:t>
            </a:r>
            <a:endParaRPr lang="en-US" dirty="0"/>
          </a:p>
        </p:txBody>
      </p:sp>
      <p:sp>
        <p:nvSpPr>
          <p:cNvPr id="3" name="Content Placeholder 2"/>
          <p:cNvSpPr>
            <a:spLocks noGrp="1"/>
          </p:cNvSpPr>
          <p:nvPr>
            <p:ph idx="1"/>
          </p:nvPr>
        </p:nvSpPr>
        <p:spPr>
          <a:xfrm>
            <a:off x="304800" y="1554162"/>
            <a:ext cx="5715000" cy="4999038"/>
          </a:xfrm>
        </p:spPr>
        <p:txBody>
          <a:bodyPr>
            <a:normAutofit/>
          </a:bodyPr>
          <a:lstStyle/>
          <a:p>
            <a:r>
              <a:rPr lang="en-US" sz="2000" dirty="0" smtClean="0">
                <a:solidFill>
                  <a:srgbClr val="FF66CC"/>
                </a:solidFill>
                <a:latin typeface="Algerian" pitchFamily="82" charset="0"/>
              </a:rPr>
              <a:t>A/B Testing:</a:t>
            </a:r>
          </a:p>
          <a:p>
            <a:r>
              <a:rPr lang="en-US" sz="2000" dirty="0" smtClean="0"/>
              <a:t>Continuously test different ad </a:t>
            </a:r>
            <a:r>
              <a:rPr lang="en-US" sz="2000" dirty="0" err="1" smtClean="0"/>
              <a:t>creatives</a:t>
            </a:r>
            <a:r>
              <a:rPr lang="en-US" sz="2000" dirty="0" smtClean="0"/>
              <a:t>, copy, and targeting to identify the most effective elements.</a:t>
            </a:r>
          </a:p>
          <a:p>
            <a:r>
              <a:rPr lang="en-US" sz="2000" dirty="0" smtClean="0">
                <a:solidFill>
                  <a:srgbClr val="FF66CC"/>
                </a:solidFill>
                <a:latin typeface="Algerian" pitchFamily="82" charset="0"/>
              </a:rPr>
              <a:t>Performance Tracking:</a:t>
            </a:r>
          </a:p>
          <a:p>
            <a:r>
              <a:rPr lang="en-US" sz="2000" dirty="0" smtClean="0"/>
              <a:t>Monitor key metrics, such as click-through rate, conversion rate, and cost-per-acquisition, to identify areas for improvement</a:t>
            </a:r>
          </a:p>
          <a:p>
            <a:r>
              <a:rPr lang="en-US" sz="2000" dirty="0" smtClean="0">
                <a:solidFill>
                  <a:srgbClr val="FF66CC"/>
                </a:solidFill>
                <a:latin typeface="Algerian" pitchFamily="82" charset="0"/>
              </a:rPr>
              <a:t>Audience Refinement:</a:t>
            </a:r>
          </a:p>
          <a:p>
            <a:r>
              <a:rPr lang="en-US" sz="2000" dirty="0" smtClean="0"/>
              <a:t>Adjust your audience targeting based on performance data to reach the most relevant users</a:t>
            </a:r>
            <a:endParaRPr lang="en-US" sz="2000" dirty="0"/>
          </a:p>
        </p:txBody>
      </p:sp>
      <p:pic>
        <p:nvPicPr>
          <p:cNvPr id="3074" name="Picture 2" descr="C:\Users\Suraj and Prince\Downloads\WhatsApp Image 2024-08-23 at 10.02.37 (1).jpeg"/>
          <p:cNvPicPr>
            <a:picLocks noChangeAspect="1" noChangeArrowheads="1"/>
          </p:cNvPicPr>
          <p:nvPr/>
        </p:nvPicPr>
        <p:blipFill>
          <a:blip r:embed="rId2"/>
          <a:srcRect/>
          <a:stretch>
            <a:fillRect/>
          </a:stretch>
        </p:blipFill>
        <p:spPr bwMode="auto">
          <a:xfrm>
            <a:off x="5791200" y="1676400"/>
            <a:ext cx="3200400" cy="39624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8229600" cy="2743200"/>
          </a:xfrm>
        </p:spPr>
        <p:txBody>
          <a:bodyPr/>
          <a:lstStyle/>
          <a:p>
            <a:r>
              <a:rPr lang="en-US" dirty="0" smtClean="0"/>
              <a:t>THANK YOU</a:t>
            </a:r>
            <a:endParaRPr lang="en-US" dirty="0"/>
          </a:p>
        </p:txBody>
      </p:sp>
      <p:sp>
        <p:nvSpPr>
          <p:cNvPr id="3" name="Content Placeholder 2"/>
          <p:cNvSpPr>
            <a:spLocks noGrp="1"/>
          </p:cNvSpPr>
          <p:nvPr>
            <p:ph idx="1"/>
          </p:nvPr>
        </p:nvSpPr>
        <p:spPr>
          <a:xfrm>
            <a:off x="457200" y="1600200"/>
            <a:ext cx="8229600" cy="4267200"/>
          </a:xfrm>
        </p:spPr>
        <p:txBody>
          <a:bodyPr>
            <a:normAutofit/>
          </a:bodyPr>
          <a:lstStyle/>
          <a:p>
            <a:endParaRPr lang="en-US"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001000" cy="1752600"/>
          </a:xfrm>
        </p:spPr>
        <p:txBody>
          <a:bodyPr>
            <a:normAutofit fontScale="90000"/>
          </a:bodyPr>
          <a:lstStyle/>
          <a:p>
            <a:pPr algn="ctr"/>
            <a:r>
              <a:rPr lang="en-US" b="1" dirty="0" smtClean="0"/>
              <a:t>1. Choosing the Right Audience for the Brand</a:t>
            </a:r>
            <a:br>
              <a:rPr lang="en-US" b="1" dirty="0" smtClean="0"/>
            </a:br>
            <a:endParaRPr lang="en-US" dirty="0"/>
          </a:p>
        </p:txBody>
      </p:sp>
      <p:sp>
        <p:nvSpPr>
          <p:cNvPr id="3" name="Content Placeholder 2"/>
          <p:cNvSpPr>
            <a:spLocks noGrp="1"/>
          </p:cNvSpPr>
          <p:nvPr>
            <p:ph idx="1"/>
          </p:nvPr>
        </p:nvSpPr>
        <p:spPr>
          <a:xfrm>
            <a:off x="304800" y="2438400"/>
            <a:ext cx="8686800" cy="3962400"/>
          </a:xfrm>
        </p:spPr>
        <p:txBody>
          <a:bodyPr>
            <a:normAutofit/>
          </a:bodyPr>
          <a:lstStyle/>
          <a:p>
            <a:pPr>
              <a:buNone/>
            </a:pPr>
            <a:endParaRPr lang="en-US" b="1" dirty="0" smtClean="0"/>
          </a:p>
          <a:p>
            <a:r>
              <a:rPr lang="en-US" b="1" dirty="0" smtClean="0"/>
              <a:t>a</a:t>
            </a:r>
            <a:r>
              <a:rPr lang="en-US" b="1" dirty="0" smtClean="0">
                <a:solidFill>
                  <a:srgbClr val="FF0000"/>
                </a:solidFill>
              </a:rPr>
              <a:t>. Age</a:t>
            </a:r>
            <a:r>
              <a:rPr lang="en-US" b="1" dirty="0" smtClean="0"/>
              <a:t>:</a:t>
            </a:r>
            <a:endParaRPr lang="en-US" dirty="0" smtClean="0"/>
          </a:p>
          <a:p>
            <a:r>
              <a:rPr lang="en-US" sz="2800" b="1" dirty="0" smtClean="0"/>
              <a:t>Primary Audience:</a:t>
            </a:r>
            <a:r>
              <a:rPr lang="en-US" sz="2800" dirty="0" smtClean="0"/>
              <a:t> Parents and caregivers of infants and toddlers (typically ages 0-3 years).</a:t>
            </a:r>
          </a:p>
          <a:p>
            <a:r>
              <a:rPr lang="en-US" sz="2800" b="1" dirty="0" smtClean="0"/>
              <a:t>Secondary Audience:</a:t>
            </a:r>
            <a:r>
              <a:rPr lang="en-US" sz="2800" dirty="0" smtClean="0"/>
              <a:t> Expecting parents (pregnant women), as they often start researching baby products before the baby arrives.</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52400"/>
          </a:xfrm>
        </p:spPr>
        <p:txBody>
          <a:bodyPr>
            <a:normAutofit fontScale="90000"/>
          </a:bodyPr>
          <a:lstStyle/>
          <a:p>
            <a:endParaRPr lang="en-US" dirty="0"/>
          </a:p>
        </p:txBody>
      </p:sp>
      <p:sp>
        <p:nvSpPr>
          <p:cNvPr id="3" name="Content Placeholder 2"/>
          <p:cNvSpPr>
            <a:spLocks noGrp="1"/>
          </p:cNvSpPr>
          <p:nvPr>
            <p:ph idx="1"/>
          </p:nvPr>
        </p:nvSpPr>
        <p:spPr>
          <a:xfrm>
            <a:off x="304800" y="609600"/>
            <a:ext cx="8686800" cy="5470525"/>
          </a:xfrm>
        </p:spPr>
        <p:txBody>
          <a:bodyPr>
            <a:noAutofit/>
          </a:bodyPr>
          <a:lstStyle/>
          <a:p>
            <a:r>
              <a:rPr lang="en-US" sz="2400" b="1" dirty="0" smtClean="0"/>
              <a:t>b. </a:t>
            </a:r>
            <a:r>
              <a:rPr lang="en-US" sz="2400" dirty="0" smtClean="0">
                <a:solidFill>
                  <a:srgbClr val="FF0000"/>
                </a:solidFill>
                <a:latin typeface="Aharoni" pitchFamily="2" charset="-79"/>
                <a:cs typeface="Aharoni" pitchFamily="2" charset="-79"/>
              </a:rPr>
              <a:t>Location:</a:t>
            </a:r>
          </a:p>
          <a:p>
            <a:r>
              <a:rPr lang="en-US" sz="2400" b="1" dirty="0" smtClean="0"/>
              <a:t>Urban vs. Rural:</a:t>
            </a:r>
            <a:r>
              <a:rPr lang="en-US" sz="2400" dirty="0" smtClean="0"/>
              <a:t> Consider focusing on urban areas where there is higher access to digital platforms and possibly more spending power.</a:t>
            </a:r>
          </a:p>
          <a:p>
            <a:r>
              <a:rPr lang="en-US" sz="2400" b="1" dirty="0" smtClean="0"/>
              <a:t>Regional Preferences:</a:t>
            </a:r>
            <a:r>
              <a:rPr lang="en-US" sz="2400" dirty="0" smtClean="0"/>
              <a:t> Adapt marketing strategies to regional preferences and needs. For example, certain products might be more popular in specific regions due to cultural preferences.</a:t>
            </a:r>
          </a:p>
          <a:p>
            <a:endParaRPr lang="en-US" sz="2400" dirty="0" smtClean="0"/>
          </a:p>
          <a:p>
            <a:r>
              <a:rPr lang="en-US" sz="2400" b="1" dirty="0" smtClean="0"/>
              <a:t>c. </a:t>
            </a:r>
            <a:r>
              <a:rPr lang="en-US" sz="2400" b="1" dirty="0" smtClean="0">
                <a:solidFill>
                  <a:srgbClr val="FF0000"/>
                </a:solidFill>
                <a:latin typeface="Bodoni MT Black" pitchFamily="18" charset="0"/>
              </a:rPr>
              <a:t>Gender:</a:t>
            </a:r>
          </a:p>
          <a:p>
            <a:r>
              <a:rPr lang="en-US" sz="2400" b="1" dirty="0" smtClean="0"/>
              <a:t>Parents (both mothers and fathers):</a:t>
            </a:r>
            <a:r>
              <a:rPr lang="en-US" sz="2400" dirty="0" smtClean="0"/>
              <a:t> Tailor marketing messages to appeal to both genders, but recognize that mothers might be the primary decision-makers for baby products.</a:t>
            </a:r>
          </a:p>
          <a:p>
            <a:r>
              <a:rPr lang="en-US" sz="2400" b="1" dirty="0" smtClean="0"/>
              <a:t>Caregivers:</a:t>
            </a:r>
            <a:r>
              <a:rPr lang="en-US" sz="2400" dirty="0" smtClean="0"/>
              <a:t> Include grandparents and other caregivers who might purchase baby products.</a:t>
            </a:r>
          </a:p>
          <a:p>
            <a:pPr>
              <a:buNone/>
            </a:pPr>
            <a:r>
              <a:rPr lang="en-US" sz="2400" dirty="0" smtClean="0"/>
              <a:t> </a:t>
            </a:r>
          </a:p>
          <a:p>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52400" y="457200"/>
            <a:ext cx="8686800" cy="152400"/>
          </a:xfrm>
        </p:spPr>
        <p:txBody>
          <a:bodyPr>
            <a:normAutofit fontScale="90000"/>
          </a:bodyPr>
          <a:lstStyle/>
          <a:p>
            <a:endParaRPr lang="en-US" dirty="0"/>
          </a:p>
        </p:txBody>
      </p:sp>
      <p:sp>
        <p:nvSpPr>
          <p:cNvPr id="3" name="Content Placeholder 2"/>
          <p:cNvSpPr>
            <a:spLocks noGrp="1"/>
          </p:cNvSpPr>
          <p:nvPr>
            <p:ph idx="1"/>
          </p:nvPr>
        </p:nvSpPr>
        <p:spPr>
          <a:xfrm>
            <a:off x="304800" y="457200"/>
            <a:ext cx="8686800" cy="5943600"/>
          </a:xfrm>
        </p:spPr>
        <p:txBody>
          <a:bodyPr>
            <a:normAutofit fontScale="85000" lnSpcReduction="20000"/>
          </a:bodyPr>
          <a:lstStyle/>
          <a:p>
            <a:r>
              <a:rPr lang="en-US" b="1" dirty="0" smtClean="0"/>
              <a:t>d. </a:t>
            </a:r>
            <a:r>
              <a:rPr lang="en-US" b="1" dirty="0" smtClean="0">
                <a:solidFill>
                  <a:srgbClr val="FF0000"/>
                </a:solidFill>
                <a:latin typeface="Bodoni MT Black" pitchFamily="18" charset="0"/>
              </a:rPr>
              <a:t>Online Behaviors</a:t>
            </a:r>
            <a:r>
              <a:rPr lang="en-US" b="1" dirty="0" smtClean="0"/>
              <a:t>:</a:t>
            </a:r>
            <a:endParaRPr lang="en-US" dirty="0" smtClean="0"/>
          </a:p>
          <a:p>
            <a:r>
              <a:rPr lang="en-US" b="1" dirty="0" smtClean="0"/>
              <a:t>Social Media:</a:t>
            </a:r>
            <a:r>
              <a:rPr lang="en-US" dirty="0" smtClean="0"/>
              <a:t> Track which platforms parents use most frequently (e.g., </a:t>
            </a:r>
            <a:r>
              <a:rPr lang="en-US" dirty="0" err="1" smtClean="0"/>
              <a:t>Facebook</a:t>
            </a:r>
            <a:r>
              <a:rPr lang="en-US" dirty="0" smtClean="0"/>
              <a:t>, </a:t>
            </a:r>
            <a:r>
              <a:rPr lang="en-US" dirty="0" err="1" smtClean="0"/>
              <a:t>Instagram</a:t>
            </a:r>
            <a:r>
              <a:rPr lang="en-US" dirty="0" smtClean="0"/>
              <a:t>, </a:t>
            </a:r>
            <a:r>
              <a:rPr lang="en-US" dirty="0" err="1" smtClean="0"/>
              <a:t>Pinterest</a:t>
            </a:r>
            <a:r>
              <a:rPr lang="en-US" dirty="0" smtClean="0"/>
              <a:t>).</a:t>
            </a:r>
          </a:p>
          <a:p>
            <a:r>
              <a:rPr lang="en-US" b="1" dirty="0" smtClean="0"/>
              <a:t>Search Behavior:</a:t>
            </a:r>
            <a:r>
              <a:rPr lang="en-US" dirty="0" smtClean="0"/>
              <a:t> Analyze common search terms related to baby care, such as "organic baby lotion," "gentle baby soap," etc.</a:t>
            </a:r>
          </a:p>
          <a:p>
            <a:r>
              <a:rPr lang="en-US" b="1" dirty="0" smtClean="0"/>
              <a:t>Content Consumption:</a:t>
            </a:r>
            <a:r>
              <a:rPr lang="en-US" dirty="0" smtClean="0"/>
              <a:t> Identify the type of content they engage with (e.g., parenting tips, product reviews, DIY tips).</a:t>
            </a:r>
          </a:p>
          <a:p>
            <a:r>
              <a:rPr lang="en-US" b="1" dirty="0" smtClean="0"/>
              <a:t>e. Buying Habits Online:</a:t>
            </a:r>
            <a:endParaRPr lang="en-US" dirty="0" smtClean="0"/>
          </a:p>
          <a:p>
            <a:r>
              <a:rPr lang="en-US" b="1" dirty="0" smtClean="0"/>
              <a:t>Purchase Frequency:</a:t>
            </a:r>
            <a:r>
              <a:rPr lang="en-US" dirty="0" smtClean="0"/>
              <a:t> Determine how often parents buy baby products online.</a:t>
            </a:r>
          </a:p>
          <a:p>
            <a:r>
              <a:rPr lang="en-US" b="1" dirty="0" smtClean="0"/>
              <a:t>Preferred Channels:</a:t>
            </a:r>
            <a:r>
              <a:rPr lang="en-US" dirty="0" smtClean="0"/>
              <a:t> Identify whether they prefer buying directly from brand websites, e-commerce platforms like Amazon, or other retail sites.</a:t>
            </a:r>
          </a:p>
          <a:p>
            <a:r>
              <a:rPr lang="en-US" b="1" dirty="0" smtClean="0"/>
              <a:t>Price Sensitivity:</a:t>
            </a:r>
            <a:r>
              <a:rPr lang="en-US" dirty="0" smtClean="0"/>
              <a:t> Analyze how price-sensitive your audience is and how often they look for discounts or promotions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1066800"/>
          </a:xfrm>
        </p:spPr>
        <p:txBody>
          <a:bodyPr>
            <a:normAutofit fontScale="90000"/>
          </a:bodyPr>
          <a:lstStyle/>
          <a:p>
            <a:pPr algn="ctr"/>
            <a:r>
              <a:rPr lang="en-US" b="1" dirty="0" smtClean="0"/>
              <a:t>2</a:t>
            </a:r>
            <a:r>
              <a:rPr lang="en-US" sz="4000" b="1" dirty="0" smtClean="0"/>
              <a:t>. Competitor Analysis</a:t>
            </a:r>
            <a:br>
              <a:rPr lang="en-US" sz="4000" b="1" dirty="0" smtClean="0"/>
            </a:br>
            <a:endParaRPr lang="en-US" sz="4000" dirty="0"/>
          </a:p>
        </p:txBody>
      </p:sp>
      <p:sp>
        <p:nvSpPr>
          <p:cNvPr id="3" name="Content Placeholder 2"/>
          <p:cNvSpPr>
            <a:spLocks noGrp="1"/>
          </p:cNvSpPr>
          <p:nvPr>
            <p:ph idx="1"/>
          </p:nvPr>
        </p:nvSpPr>
        <p:spPr>
          <a:xfrm>
            <a:off x="304800" y="1371600"/>
            <a:ext cx="8686800" cy="5029200"/>
          </a:xfrm>
        </p:spPr>
        <p:txBody>
          <a:bodyPr>
            <a:normAutofit fontScale="77500" lnSpcReduction="20000"/>
          </a:bodyPr>
          <a:lstStyle/>
          <a:p>
            <a:pPr>
              <a:buNone/>
            </a:pPr>
            <a:endParaRPr lang="en-US" b="1" dirty="0" smtClean="0"/>
          </a:p>
          <a:p>
            <a:r>
              <a:rPr lang="en-US" b="1" dirty="0" smtClean="0"/>
              <a:t>a. </a:t>
            </a:r>
            <a:r>
              <a:rPr lang="en-US" sz="3400" b="1" dirty="0" smtClean="0">
                <a:solidFill>
                  <a:srgbClr val="FF0000"/>
                </a:solidFill>
              </a:rPr>
              <a:t>Direct Competitors</a:t>
            </a:r>
            <a:r>
              <a:rPr lang="en-US" b="1" dirty="0" smtClean="0"/>
              <a:t>:</a:t>
            </a:r>
            <a:endParaRPr lang="en-US" dirty="0" smtClean="0"/>
          </a:p>
          <a:p>
            <a:r>
              <a:rPr lang="en-US" b="1" dirty="0" smtClean="0"/>
              <a:t>Examples:</a:t>
            </a:r>
            <a:r>
              <a:rPr lang="en-US" dirty="0" smtClean="0"/>
              <a:t> Johnson’s Baby, </a:t>
            </a:r>
            <a:r>
              <a:rPr lang="en-US" dirty="0" err="1" smtClean="0"/>
              <a:t>Chicco</a:t>
            </a:r>
            <a:r>
              <a:rPr lang="en-US" dirty="0" smtClean="0"/>
              <a:t>, </a:t>
            </a:r>
            <a:r>
              <a:rPr lang="en-US" dirty="0" err="1" smtClean="0"/>
              <a:t>Aveeno</a:t>
            </a:r>
            <a:r>
              <a:rPr lang="en-US" dirty="0" smtClean="0"/>
              <a:t> Baby</a:t>
            </a:r>
          </a:p>
          <a:p>
            <a:r>
              <a:rPr lang="en-US" b="1" dirty="0" smtClean="0"/>
              <a:t>Products:</a:t>
            </a:r>
            <a:r>
              <a:rPr lang="en-US" dirty="0" smtClean="0"/>
              <a:t> Compare product lines, including types (e.g., lotions, shampoos, wipes), ingredients, and formulations.</a:t>
            </a:r>
          </a:p>
          <a:p>
            <a:r>
              <a:rPr lang="en-US" b="1" dirty="0" smtClean="0"/>
              <a:t>Costing:</a:t>
            </a:r>
            <a:r>
              <a:rPr lang="en-US" dirty="0" smtClean="0"/>
              <a:t> Assess pricing strategies. Are they premium, mid-range, or budget-friendly?</a:t>
            </a:r>
          </a:p>
          <a:p>
            <a:r>
              <a:rPr lang="en-US" b="1" dirty="0" smtClean="0"/>
              <a:t>USPs (Unique Selling Points):</a:t>
            </a:r>
            <a:r>
              <a:rPr lang="en-US" dirty="0" smtClean="0"/>
              <a:t> Identify what sets them apart (e.g., hypoallergenic formulas, eco-friendly packaging).</a:t>
            </a:r>
          </a:p>
          <a:p>
            <a:r>
              <a:rPr lang="en-US" b="1" dirty="0" smtClean="0"/>
              <a:t>Strengths:</a:t>
            </a:r>
            <a:endParaRPr lang="en-US" dirty="0" smtClean="0"/>
          </a:p>
          <a:p>
            <a:pPr lvl="1"/>
            <a:r>
              <a:rPr lang="en-US" dirty="0" smtClean="0"/>
              <a:t>Established reputation and trust</a:t>
            </a:r>
          </a:p>
          <a:p>
            <a:pPr lvl="1"/>
            <a:r>
              <a:rPr lang="en-US" dirty="0" smtClean="0"/>
              <a:t>Extensive product range and availability</a:t>
            </a:r>
          </a:p>
          <a:p>
            <a:r>
              <a:rPr lang="en-US" b="1" dirty="0" smtClean="0"/>
              <a:t>Weaknesses:</a:t>
            </a:r>
            <a:endParaRPr lang="en-US" dirty="0" smtClean="0"/>
          </a:p>
          <a:p>
            <a:pPr lvl="1"/>
            <a:r>
              <a:rPr lang="en-US" dirty="0" smtClean="0"/>
              <a:t>Potentially higher pricing</a:t>
            </a:r>
          </a:p>
          <a:p>
            <a:pPr lvl="1"/>
            <a:r>
              <a:rPr lang="en-US" dirty="0" smtClean="0"/>
              <a:t>Generic or less personalized marketing</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59723"/>
            <a:ext cx="8686800" cy="1011877"/>
          </a:xfrm>
        </p:spPr>
        <p:txBody>
          <a:bodyPr/>
          <a:lstStyle/>
          <a:p>
            <a:endParaRPr lang="en-US" sz="2000"/>
          </a:p>
        </p:txBody>
      </p:sp>
      <p:sp>
        <p:nvSpPr>
          <p:cNvPr id="3" name="Content Placeholder 2"/>
          <p:cNvSpPr>
            <a:spLocks noGrp="1"/>
          </p:cNvSpPr>
          <p:nvPr>
            <p:ph idx="1"/>
          </p:nvPr>
        </p:nvSpPr>
        <p:spPr>
          <a:xfrm>
            <a:off x="304800" y="228600"/>
            <a:ext cx="8686800" cy="6328061"/>
          </a:xfrm>
        </p:spPr>
        <p:txBody>
          <a:bodyPr>
            <a:noAutofit/>
          </a:bodyPr>
          <a:lstStyle/>
          <a:p>
            <a:r>
              <a:rPr lang="en-US" sz="2000" b="1" dirty="0" smtClean="0"/>
              <a:t>b</a:t>
            </a:r>
            <a:r>
              <a:rPr lang="en-US" sz="2000" b="1" dirty="0" smtClean="0">
                <a:solidFill>
                  <a:srgbClr val="FF0000"/>
                </a:solidFill>
                <a:latin typeface="Bodoni MT Black" pitchFamily="18" charset="0"/>
              </a:rPr>
              <a:t>. Indirect Competitors</a:t>
            </a:r>
            <a:r>
              <a:rPr lang="en-US" sz="2000" b="1" dirty="0" smtClean="0"/>
              <a:t>:</a:t>
            </a:r>
            <a:endParaRPr lang="en-US" sz="2000" dirty="0" smtClean="0"/>
          </a:p>
          <a:p>
            <a:r>
              <a:rPr lang="en-US" sz="2000" b="1" dirty="0" smtClean="0"/>
              <a:t>Examples:</a:t>
            </a:r>
            <a:r>
              <a:rPr lang="en-US" sz="2000" dirty="0" smtClean="0"/>
              <a:t> General skincare brands that offer baby lines, local or boutique baby care brands.</a:t>
            </a:r>
          </a:p>
          <a:p>
            <a:r>
              <a:rPr lang="en-US" sz="2000" b="1" dirty="0" smtClean="0"/>
              <a:t>Products:</a:t>
            </a:r>
            <a:r>
              <a:rPr lang="en-US" sz="2000" dirty="0" smtClean="0"/>
              <a:t> Compare if they offer baby products or alternative solutions (e.g., natural/organic brands).</a:t>
            </a:r>
          </a:p>
          <a:p>
            <a:r>
              <a:rPr lang="en-US" sz="2000" b="1" dirty="0" smtClean="0"/>
              <a:t>Costing:</a:t>
            </a:r>
            <a:r>
              <a:rPr lang="en-US" sz="2000" dirty="0" smtClean="0"/>
              <a:t> Look at their pricing structures to understand their positioning.</a:t>
            </a:r>
          </a:p>
          <a:p>
            <a:r>
              <a:rPr lang="en-US" sz="2000" b="1" dirty="0" smtClean="0"/>
              <a:t>USPs:</a:t>
            </a:r>
            <a:endParaRPr lang="en-US" sz="2000" dirty="0" smtClean="0"/>
          </a:p>
          <a:p>
            <a:pPr lvl="1"/>
            <a:r>
              <a:rPr lang="en-US" sz="2000" dirty="0" smtClean="0"/>
              <a:t>Niche market focus</a:t>
            </a:r>
          </a:p>
          <a:p>
            <a:pPr lvl="1"/>
            <a:r>
              <a:rPr lang="en-US" sz="2000" dirty="0" smtClean="0"/>
              <a:t>Specialized ingredients or formulations</a:t>
            </a:r>
          </a:p>
          <a:p>
            <a:r>
              <a:rPr lang="en-US" sz="2000" b="1" dirty="0" smtClean="0"/>
              <a:t>Strengths:</a:t>
            </a:r>
            <a:endParaRPr lang="en-US" sz="2000" dirty="0" smtClean="0"/>
          </a:p>
          <a:p>
            <a:pPr lvl="1"/>
            <a:r>
              <a:rPr lang="en-US" sz="2000" dirty="0" smtClean="0"/>
              <a:t>Unique product offerings or formulations</a:t>
            </a:r>
          </a:p>
          <a:p>
            <a:pPr lvl="1"/>
            <a:r>
              <a:rPr lang="en-US" sz="2000" dirty="0" smtClean="0"/>
              <a:t>Strong brand loyalty or community presence</a:t>
            </a:r>
          </a:p>
          <a:p>
            <a:r>
              <a:rPr lang="en-US" sz="2000" b="1" dirty="0" smtClean="0"/>
              <a:t>Weaknesses:</a:t>
            </a:r>
            <a:endParaRPr lang="en-US" sz="2000" dirty="0" smtClean="0"/>
          </a:p>
          <a:p>
            <a:pPr lvl="1"/>
            <a:r>
              <a:rPr lang="en-US" sz="2000" dirty="0" smtClean="0"/>
              <a:t>Limited product range</a:t>
            </a:r>
          </a:p>
          <a:p>
            <a:pPr lvl="1"/>
            <a:r>
              <a:rPr lang="en-US" sz="2000" dirty="0" smtClean="0"/>
              <a:t>Potentially less widespread distribution</a:t>
            </a:r>
          </a:p>
          <a:p>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228600"/>
            <a:ext cx="8686800" cy="6629400"/>
          </a:xfrm>
        </p:spPr>
        <p:txBody>
          <a:bodyPr>
            <a:normAutofit lnSpcReduction="10000"/>
          </a:bodyPr>
          <a:lstStyle/>
          <a:p>
            <a:r>
              <a:rPr lang="en-US" sz="2400" b="1" dirty="0" smtClean="0"/>
              <a:t>c</a:t>
            </a:r>
            <a:r>
              <a:rPr lang="en-US" sz="2400" b="1" dirty="0" smtClean="0">
                <a:solidFill>
                  <a:srgbClr val="FF0000"/>
                </a:solidFill>
                <a:latin typeface="Bodoni MT Black" pitchFamily="18" charset="0"/>
              </a:rPr>
              <a:t>. What They Are Doing Right</a:t>
            </a:r>
            <a:r>
              <a:rPr lang="en-US" sz="2400" b="1" dirty="0" smtClean="0"/>
              <a:t>:</a:t>
            </a:r>
            <a:endParaRPr lang="en-US" sz="2400" dirty="0" smtClean="0"/>
          </a:p>
          <a:p>
            <a:r>
              <a:rPr lang="en-US" sz="2400" b="1" dirty="0" smtClean="0"/>
              <a:t>Effective Marketing:</a:t>
            </a:r>
            <a:r>
              <a:rPr lang="en-US" sz="2400" dirty="0" smtClean="0"/>
              <a:t> Strong social media presence, engaging content, and well-executed advertising campaigns.</a:t>
            </a:r>
          </a:p>
          <a:p>
            <a:r>
              <a:rPr lang="en-US" sz="2400" b="1" dirty="0" smtClean="0"/>
              <a:t>Customer Trust:</a:t>
            </a:r>
            <a:r>
              <a:rPr lang="en-US" sz="2400" dirty="0" smtClean="0"/>
              <a:t> Building brand loyalty through consistent product quality and positive customer experiences.</a:t>
            </a:r>
          </a:p>
          <a:p>
            <a:r>
              <a:rPr lang="en-US" sz="2400" b="1" dirty="0" smtClean="0"/>
              <a:t>Innovation:</a:t>
            </a:r>
            <a:r>
              <a:rPr lang="en-US" sz="2400" dirty="0" smtClean="0"/>
              <a:t> Offering new and unique products that meet emerging consumer needs</a:t>
            </a:r>
          </a:p>
          <a:p>
            <a:r>
              <a:rPr lang="en-US" sz="2400" dirty="0" smtClean="0"/>
              <a:t>.</a:t>
            </a:r>
          </a:p>
          <a:p>
            <a:r>
              <a:rPr lang="en-US" sz="2400" b="1" dirty="0" smtClean="0"/>
              <a:t>d. </a:t>
            </a:r>
            <a:r>
              <a:rPr lang="en-US" sz="2400" b="1" dirty="0" smtClean="0">
                <a:solidFill>
                  <a:srgbClr val="FF0000"/>
                </a:solidFill>
                <a:latin typeface="Bodoni MT Black" pitchFamily="18" charset="0"/>
              </a:rPr>
              <a:t>What They Are Lagging:</a:t>
            </a:r>
          </a:p>
          <a:p>
            <a:r>
              <a:rPr lang="en-US" sz="2400" b="1" dirty="0" smtClean="0"/>
              <a:t>Product Variety:</a:t>
            </a:r>
            <a:r>
              <a:rPr lang="en-US" sz="2400" dirty="0" smtClean="0"/>
              <a:t> Limited range of products or failure to adapt to new trends.</a:t>
            </a:r>
          </a:p>
          <a:p>
            <a:r>
              <a:rPr lang="en-US" sz="2400" b="1" dirty="0" smtClean="0"/>
              <a:t>Pricing:</a:t>
            </a:r>
            <a:r>
              <a:rPr lang="en-US" sz="2400" dirty="0" smtClean="0"/>
              <a:t> Overpricing or lack of competitive pricing strategies.</a:t>
            </a:r>
          </a:p>
          <a:p>
            <a:r>
              <a:rPr lang="en-US" sz="2400" b="1" dirty="0" smtClean="0"/>
              <a:t>Online Presence:</a:t>
            </a:r>
            <a:r>
              <a:rPr lang="en-US" sz="2400" dirty="0" smtClean="0"/>
              <a:t> Weak or inconsistent digital marketing efforts and customer engagement.</a:t>
            </a:r>
          </a:p>
          <a:p>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800" b="1" cap="none" dirty="0" smtClean="0">
                <a:ln>
                  <a:solidFill>
                    <a:srgbClr val="FF0000"/>
                  </a:solidFill>
                </a:ln>
                <a:solidFill>
                  <a:srgbClr val="00B0F0"/>
                </a:solidFill>
                <a:effectLst/>
                <a:latin typeface="Algerian" pitchFamily="82" charset="0"/>
              </a:rPr>
              <a:t>BLOG</a:t>
            </a:r>
            <a:endParaRPr lang="en-US" sz="4800" b="1" cap="none" dirty="0">
              <a:ln>
                <a:solidFill>
                  <a:srgbClr val="FF0000"/>
                </a:solidFill>
              </a:ln>
              <a:solidFill>
                <a:srgbClr val="00B0F0"/>
              </a:solidFill>
              <a:effectLst/>
              <a:latin typeface="Algerian" pitchFamily="82" charset="0"/>
            </a:endParaRPr>
          </a:p>
        </p:txBody>
      </p:sp>
      <p:sp>
        <p:nvSpPr>
          <p:cNvPr id="3" name="Content Placeholder 2"/>
          <p:cNvSpPr>
            <a:spLocks noGrp="1"/>
          </p:cNvSpPr>
          <p:nvPr>
            <p:ph idx="1"/>
          </p:nvPr>
        </p:nvSpPr>
        <p:spPr>
          <a:xfrm>
            <a:off x="304800" y="1371600"/>
            <a:ext cx="8686800" cy="5257800"/>
          </a:xfrm>
        </p:spPr>
        <p:txBody>
          <a:bodyPr>
            <a:normAutofit/>
          </a:bodyPr>
          <a:lstStyle/>
          <a:p>
            <a:r>
              <a:rPr lang="en-US" dirty="0" smtClean="0"/>
              <a:t>*</a:t>
            </a:r>
            <a:r>
              <a:rPr lang="en-US" dirty="0" smtClean="0">
                <a:solidFill>
                  <a:srgbClr val="FF66CC"/>
                </a:solidFill>
                <a:latin typeface="Algerian" pitchFamily="82" charset="0"/>
              </a:rPr>
              <a:t>Title</a:t>
            </a:r>
            <a:r>
              <a:rPr lang="en-US" sz="2600" dirty="0" smtClean="0">
                <a:solidFill>
                  <a:srgbClr val="FF66CC"/>
                </a:solidFill>
                <a:latin typeface="Algerian" pitchFamily="82" charset="0"/>
              </a:rPr>
              <a:t>:</a:t>
            </a:r>
            <a:r>
              <a:rPr lang="en-US" sz="2600" dirty="0" smtClean="0"/>
              <a:t>* and essential baby products that will make your parenting journey easier, safer, and more </a:t>
            </a:r>
            <a:r>
              <a:rPr lang="en-US" sz="2600" dirty="0" err="1" smtClean="0"/>
              <a:t>enjoyable"Revolutionizing</a:t>
            </a:r>
            <a:r>
              <a:rPr lang="en-US" sz="2600" dirty="0" smtClean="0"/>
              <a:t> Parenting: Discover the Ultimate Baby Products for a Stress-Free Journey</a:t>
            </a:r>
            <a:r>
              <a:rPr lang="en-US" sz="2800" dirty="0" smtClean="0"/>
              <a:t>“</a:t>
            </a:r>
          </a:p>
          <a:p>
            <a:endParaRPr lang="en-US" sz="2800" dirty="0" smtClean="0"/>
          </a:p>
          <a:p>
            <a:r>
              <a:rPr lang="en-US" sz="2800" dirty="0" smtClean="0"/>
              <a:t>*</a:t>
            </a:r>
            <a:r>
              <a:rPr lang="en-US" sz="2800" dirty="0" smtClean="0">
                <a:solidFill>
                  <a:srgbClr val="FF66CC"/>
                </a:solidFill>
                <a:latin typeface="Algerian" pitchFamily="82" charset="0"/>
              </a:rPr>
              <a:t>Introduction</a:t>
            </a:r>
            <a:r>
              <a:rPr lang="en-US" sz="2400" dirty="0" smtClean="0"/>
              <a:t>:* As a new parent, navigating the world of baby products can be overwhelming. With so many options available, it's challenging to know what's best for your little one. At BabyHelper.com, we understand the importance of making informed decisions when it comes to your baby's care. In this blog, we'll explore some of the most innovative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1034</TotalTime>
  <Words>1648</Words>
  <Application>Microsoft Office PowerPoint</Application>
  <PresentationFormat>On-screen Show (4:3)</PresentationFormat>
  <Paragraphs>186</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Apex</vt:lpstr>
      <vt:lpstr>Slide 1</vt:lpstr>
      <vt:lpstr>Brand  logo</vt:lpstr>
      <vt:lpstr>1. Choosing the Right Audience for the Brand </vt:lpstr>
      <vt:lpstr>Slide 4</vt:lpstr>
      <vt:lpstr>Slide 5</vt:lpstr>
      <vt:lpstr>2. Competitor Analysis </vt:lpstr>
      <vt:lpstr>Slide 7</vt:lpstr>
      <vt:lpstr>Slide 8</vt:lpstr>
      <vt:lpstr>BLOG</vt:lpstr>
      <vt:lpstr>Slide 10</vt:lpstr>
      <vt:lpstr>Slide 11</vt:lpstr>
      <vt:lpstr>Slide 12</vt:lpstr>
      <vt:lpstr>Keyword for brand the brand website</vt:lpstr>
      <vt:lpstr>: Types of Google Ads for Social Media Marketing</vt:lpstr>
      <vt:lpstr>: Picking the Right Social Media Channels</vt:lpstr>
      <vt:lpstr>Developing Social Media Post Ideas   </vt:lpstr>
      <vt:lpstr>Slide 17</vt:lpstr>
      <vt:lpstr>: Creating Engaging Content Copies</vt:lpstr>
      <vt:lpstr>Paid Social Media Marketing Approach</vt:lpstr>
      <vt:lpstr>Optimizing Social Media Campaigns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Suraj and Prince</dc:creator>
  <cp:lastModifiedBy>Suraj and Prince</cp:lastModifiedBy>
  <cp:revision>43</cp:revision>
  <dcterms:created xsi:type="dcterms:W3CDTF">2024-08-20T08:11:58Z</dcterms:created>
  <dcterms:modified xsi:type="dcterms:W3CDTF">2024-08-26T14:22:04Z</dcterms:modified>
</cp:coreProperties>
</file>