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 id="2147484104" r:id="rId2"/>
  </p:sldMasterIdLst>
  <p:sldIdLst>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C022F-23A9-44C8-B440-B180FE7E1E01}" v="430" dt="2022-02-24T18:24:02.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6719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4982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1333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7935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0082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7730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69494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5378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886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90129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6607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838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5625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6965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8416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2/24/2022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52982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2360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9300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19456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525782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5347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2626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1207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7645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1528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7141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4887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4506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8211644"/>
      </p:ext>
    </p:extLst>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2/24/2022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751277698"/>
      </p:ext>
    </p:extLst>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53C2-9C48-4B0A-A182-16B0A91EBC7F}"/>
              </a:ext>
            </a:extLst>
          </p:cNvPr>
          <p:cNvSpPr>
            <a:spLocks noGrp="1"/>
          </p:cNvSpPr>
          <p:nvPr>
            <p:ph type="ctrTitle"/>
          </p:nvPr>
        </p:nvSpPr>
        <p:spPr>
          <a:xfrm>
            <a:off x="810001" y="277925"/>
            <a:ext cx="10572000" cy="2971051"/>
          </a:xfrm>
        </p:spPr>
        <p:txBody>
          <a:bodyPr/>
          <a:lstStyle/>
          <a:p>
            <a:pPr algn="ctr"/>
            <a:r>
              <a:rPr lang="en-US" dirty="0">
                <a:ea typeface="+mj-lt"/>
                <a:cs typeface="+mj-lt"/>
              </a:rPr>
              <a:t>SALES ACCOUNT MANAGEMENT [SAM] SYSTEM</a:t>
            </a:r>
            <a:endParaRPr lang="en-US" dirty="0"/>
          </a:p>
        </p:txBody>
      </p:sp>
      <p:sp>
        <p:nvSpPr>
          <p:cNvPr id="3" name="Subtitle 2">
            <a:extLst>
              <a:ext uri="{FF2B5EF4-FFF2-40B4-BE49-F238E27FC236}">
                <a16:creationId xmlns:a16="http://schemas.microsoft.com/office/drawing/2014/main" id="{695CA48B-F5B4-47FD-92A0-24C266A22373}"/>
              </a:ext>
            </a:extLst>
          </p:cNvPr>
          <p:cNvSpPr>
            <a:spLocks noGrp="1"/>
          </p:cNvSpPr>
          <p:nvPr>
            <p:ph type="subTitle" idx="1"/>
          </p:nvPr>
        </p:nvSpPr>
        <p:spPr>
          <a:xfrm>
            <a:off x="779521" y="5097967"/>
            <a:ext cx="10572000" cy="1494630"/>
          </a:xfrm>
        </p:spPr>
        <p:txBody>
          <a:bodyPr vert="horz" lIns="91440" tIns="45720" rIns="91440" bIns="45720" rtlCol="0" anchor="t">
            <a:noAutofit/>
          </a:bodyPr>
          <a:lstStyle/>
          <a:p>
            <a:r>
              <a:rPr lang="en-US" sz="2400"/>
              <a:t>By</a:t>
            </a:r>
            <a:endParaRPr lang="en-US"/>
          </a:p>
          <a:p>
            <a:r>
              <a:rPr lang="en-US" sz="2400"/>
              <a:t>Anand Varun and</a:t>
            </a:r>
          </a:p>
          <a:p>
            <a:r>
              <a:rPr lang="en-US" sz="2400"/>
              <a:t>Gohil Kushal</a:t>
            </a:r>
          </a:p>
        </p:txBody>
      </p:sp>
    </p:spTree>
    <p:extLst>
      <p:ext uri="{BB962C8B-B14F-4D97-AF65-F5344CB8AC3E}">
        <p14:creationId xmlns:p14="http://schemas.microsoft.com/office/powerpoint/2010/main" val="3161731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seq concurrent="1" nextAc="seek">
              <p:cTn id="3" dur="indefinite" nodeType="mainSeq"/>
              <p:prevCondLst>
                <p:cond evt="onPrev" delay="0">
                  <p:tgtEl>
                    <p:sldTgt/>
                  </p:tgtEl>
                </p:cond>
              </p:prevCondLst>
              <p:nextCondLst>
                <p:cond evt="onNext" delay="0">
                  <p:tgtEl>
                    <p:sldTgt/>
                  </p:tgtEl>
                </p:cond>
              </p:nextCondLst>
            </p:seq>
            <p:seq concurrent="1" nextAc="seek">
              <p:cTn id="4"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PROPOSED SYSTEM</a:t>
            </a:r>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As Mentioned Already the System – End User Before, This Is Just To Emphasize It More Clearly, Our System Target the Owners or Sole Traders Who Mostly Unable To Manage Their Inventory Whole Manually, And As Business Expands This Issue Get More Complex, So To Make Them to Focus on Growth and Expansion of Business to Give Our Country’s Economy Strength to Be ‘VISHWA GURU ‘Again! </a:t>
            </a:r>
            <a:endParaRPr lang="en-US"/>
          </a:p>
        </p:txBody>
      </p:sp>
    </p:spTree>
    <p:extLst>
      <p:ext uri="{BB962C8B-B14F-4D97-AF65-F5344CB8AC3E}">
        <p14:creationId xmlns:p14="http://schemas.microsoft.com/office/powerpoint/2010/main" val="39118717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FEASIBILITY STUDY </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TECHNICAL FEASIBILITY:</a:t>
            </a:r>
          </a:p>
          <a:p>
            <a:r>
              <a:rPr lang="en-US" sz="2000" dirty="0">
                <a:ea typeface="+mn-lt"/>
                <a:cs typeface="+mn-lt"/>
              </a:rPr>
              <a:t>Technical Aspect Is The Most Important Part In The System Development. As The System Is Web Based, HTML CSS JS Used To Develop the Interface And PHP for the Functions with the Database. For The Database Aspect, MSQL Will Be Used Which Will Link The System Interface With The Data Storage. The Exposure Gain in ‘Business System Development’ Subject Through Course Curriculum Has Given Us the Credibility to Develop the Program as Specified . Moreover, Online Tutorial on System Development Also Vastly Available On The Internet Which Will Helps Us in Development Stage</a:t>
            </a:r>
            <a:endParaRPr lang="en-US"/>
          </a:p>
        </p:txBody>
      </p:sp>
    </p:spTree>
    <p:extLst>
      <p:ext uri="{BB962C8B-B14F-4D97-AF65-F5344CB8AC3E}">
        <p14:creationId xmlns:p14="http://schemas.microsoft.com/office/powerpoint/2010/main" val="39457223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FEASIBILITY STUDY </a:t>
            </a:r>
            <a:endParaRPr lang="en-US">
              <a:ea typeface="+mj-lt"/>
              <a:cs typeface="+mj-lt"/>
            </a:endParaRPr>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ECONOMICAL FEASIBILITY: </a:t>
            </a:r>
          </a:p>
          <a:p>
            <a:r>
              <a:rPr lang="en-US" sz="2000" dirty="0">
                <a:ea typeface="+mn-lt"/>
                <a:cs typeface="+mn-lt"/>
              </a:rPr>
              <a:t>Basic Analysis Has Been Done In Investigating the Economical Feasibilities Of The Project. The Financial Analysis Demonstrates That the New System Will Reveals A Positive Economic Feasibility. In Term of Software Designing and License It Can Be Found On Open Source in the Internet Thus, Owner Does Not Need To Purchase The Software From The Vendor. New System Will Be Requiring Extra Cost on the Hardware Implementation Part. In Term of Special Staff Training, The New System Will Not Need Any Extra Cost. Normally, Newly Develop System Will Need For Special Training for the User, However In This Case the System the Handling Part Is Very Easy And Eliminate The Need For Training. Besides, a Friendly Interface Makes Staff Work With Less Stress. </a:t>
            </a:r>
            <a:endParaRPr lang="en-US" dirty="0"/>
          </a:p>
        </p:txBody>
      </p:sp>
    </p:spTree>
    <p:extLst>
      <p:ext uri="{BB962C8B-B14F-4D97-AF65-F5344CB8AC3E}">
        <p14:creationId xmlns:p14="http://schemas.microsoft.com/office/powerpoint/2010/main" val="83199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FEASIBILITY STUDY </a:t>
            </a:r>
            <a:endParaRPr lang="en-US">
              <a:ea typeface="+mj-lt"/>
              <a:cs typeface="+mj-lt"/>
            </a:endParaRPr>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OPERATIONAL FEASIBILITY: </a:t>
            </a:r>
          </a:p>
          <a:p>
            <a:r>
              <a:rPr lang="en-US" sz="2000" dirty="0">
                <a:ea typeface="+mn-lt"/>
                <a:cs typeface="+mn-lt"/>
              </a:rPr>
              <a:t>The Risk of Familiarity with the Application Is Medium Because the Users/Staff Never Used To Computerized System. Thus, There Is a Need for Brief Introduction On Handing the System In Order To Implement the System. Besides, As Most Of The Staffs in the Store Are Not IT Literate, the To-Be System Will Be User-Friendly And Easy To Operate.</a:t>
            </a:r>
            <a:endParaRPr lang="en-US" dirty="0">
              <a:ea typeface="+mn-lt"/>
              <a:cs typeface="+mn-lt"/>
            </a:endParaRPr>
          </a:p>
        </p:txBody>
      </p:sp>
    </p:spTree>
    <p:extLst>
      <p:ext uri="{BB962C8B-B14F-4D97-AF65-F5344CB8AC3E}">
        <p14:creationId xmlns:p14="http://schemas.microsoft.com/office/powerpoint/2010/main" val="239411986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FACT FINDING TECHNIQUE</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QUESTIONARIES: </a:t>
            </a:r>
          </a:p>
          <a:p>
            <a:r>
              <a:rPr lang="en-US" sz="2000" dirty="0">
                <a:ea typeface="+mn-lt"/>
                <a:cs typeface="+mn-lt"/>
              </a:rPr>
              <a:t>We Have Designed A Questionary With Some Basics Questions Regarding To Solve Our Facts About How Exactly The Retail Market Is Work, How They Manage Inventory Manually Etc.</a:t>
            </a:r>
            <a:endParaRPr lang="en-US" dirty="0">
              <a:ea typeface="+mn-lt"/>
              <a:cs typeface="+mn-lt"/>
            </a:endParaRPr>
          </a:p>
          <a:p>
            <a:endParaRPr lang="en-US">
              <a:ea typeface="+mn-lt"/>
              <a:cs typeface="+mn-lt"/>
            </a:endParaRPr>
          </a:p>
          <a:p>
            <a:r>
              <a:rPr lang="en-US" dirty="0">
                <a:ea typeface="+mn-lt"/>
                <a:cs typeface="+mn-lt"/>
              </a:rPr>
              <a:t>GROUND LEVEL ANALYSIS:</a:t>
            </a:r>
          </a:p>
          <a:p>
            <a:r>
              <a:rPr lang="en-US" dirty="0">
                <a:ea typeface="+mn-lt"/>
                <a:cs typeface="+mn-lt"/>
              </a:rPr>
              <a:t>Although Have Experienced Issue Of ‘Stock Is Not Available ‘, We Go At Local Businesses To Help Us Analyze Their Daily Routine Business Activities, This Make Us To Find Where We Can Use Hit The Stroke Theory In Manual Inventory System. </a:t>
            </a:r>
          </a:p>
        </p:txBody>
      </p:sp>
    </p:spTree>
    <p:extLst>
      <p:ext uri="{BB962C8B-B14F-4D97-AF65-F5344CB8AC3E}">
        <p14:creationId xmlns:p14="http://schemas.microsoft.com/office/powerpoint/2010/main" val="13043291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FACT FINDING TECHNIQUE</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MEETING WITH END USER: </a:t>
            </a:r>
          </a:p>
          <a:p>
            <a:endParaRPr lang="en-US" sz="2000" dirty="0">
              <a:ea typeface="+mn-lt"/>
              <a:cs typeface="+mn-lt"/>
            </a:endParaRPr>
          </a:p>
          <a:p>
            <a:r>
              <a:rPr lang="en-US" sz="2000" dirty="0">
                <a:ea typeface="+mn-lt"/>
                <a:cs typeface="+mn-lt"/>
              </a:rPr>
              <a:t>As Most Of The End User Directly Relate To Our System, We Decides To Meet Them And Go At Deep To Solve The System Issue. They Told Us, Their Market Affect As Consumer Get Dissatisfied Due To Lack Of Products Consumer Want From Them.</a:t>
            </a:r>
          </a:p>
        </p:txBody>
      </p:sp>
    </p:spTree>
    <p:extLst>
      <p:ext uri="{BB962C8B-B14F-4D97-AF65-F5344CB8AC3E}">
        <p14:creationId xmlns:p14="http://schemas.microsoft.com/office/powerpoint/2010/main" val="80377222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SOFTWARE &amp; HARDWARE REQUIREMENT</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Processor: Intel Pentium</a:t>
            </a:r>
          </a:p>
          <a:p>
            <a:r>
              <a:rPr lang="en-US" sz="2000" dirty="0">
                <a:ea typeface="+mn-lt"/>
                <a:cs typeface="+mn-lt"/>
              </a:rPr>
              <a:t>RAM: 2 GB + [8 GB Preferred For Large Scaled Business] </a:t>
            </a:r>
          </a:p>
          <a:p>
            <a:r>
              <a:rPr lang="en-US" sz="2000" dirty="0">
                <a:ea typeface="+mn-lt"/>
                <a:cs typeface="+mn-lt"/>
              </a:rPr>
              <a:t>Hard Disk: 10 GB +</a:t>
            </a:r>
          </a:p>
          <a:p>
            <a:r>
              <a:rPr lang="en-US" sz="2000" dirty="0">
                <a:ea typeface="+mn-lt"/>
                <a:cs typeface="+mn-lt"/>
              </a:rPr>
              <a:t>Operating System: Windows, Mac, Linux, UNIX, Raspberry Pi, </a:t>
            </a:r>
            <a:r>
              <a:rPr lang="en-US" sz="2000" dirty="0" err="1">
                <a:ea typeface="+mn-lt"/>
                <a:cs typeface="+mn-lt"/>
              </a:rPr>
              <a:t>Etc</a:t>
            </a:r>
          </a:p>
          <a:p>
            <a:r>
              <a:rPr lang="en-US" sz="2000" dirty="0">
                <a:ea typeface="+mn-lt"/>
                <a:cs typeface="+mn-lt"/>
              </a:rPr>
              <a:t>Front-End Tech Used: HTML, CSS, JavaScript </a:t>
            </a:r>
          </a:p>
          <a:p>
            <a:r>
              <a:rPr lang="en-US" sz="2000" dirty="0">
                <a:ea typeface="+mn-lt"/>
                <a:cs typeface="+mn-lt"/>
              </a:rPr>
              <a:t>Back-End Support: PHP, MySQL</a:t>
            </a:r>
          </a:p>
        </p:txBody>
      </p:sp>
    </p:spTree>
    <p:extLst>
      <p:ext uri="{BB962C8B-B14F-4D97-AF65-F5344CB8AC3E}">
        <p14:creationId xmlns:p14="http://schemas.microsoft.com/office/powerpoint/2010/main" val="3425903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ANALYSIS </a:t>
            </a:r>
            <a:r>
              <a:rPr lang="en-US" dirty="0" err="1">
                <a:ea typeface="+mj-lt"/>
                <a:cs typeface="+mj-lt"/>
              </a:rPr>
              <a:t>ANALYSIS</a:t>
            </a:r>
            <a:r>
              <a:rPr lang="en-US" dirty="0">
                <a:ea typeface="+mj-lt"/>
                <a:cs typeface="+mj-lt"/>
              </a:rPr>
              <a:t> &amp; DESIGN</a:t>
            </a:r>
            <a:endParaRPr lang="en-US" dirty="0"/>
          </a:p>
        </p:txBody>
      </p:sp>
      <p:pic>
        <p:nvPicPr>
          <p:cNvPr id="4" name="Picture 4" descr="Diagram&#10;&#10;Description automatically generated">
            <a:extLst>
              <a:ext uri="{FF2B5EF4-FFF2-40B4-BE49-F238E27FC236}">
                <a16:creationId xmlns:a16="http://schemas.microsoft.com/office/drawing/2014/main" id="{0EA7C758-43AF-4A74-BA15-95DF6546A4F1}"/>
              </a:ext>
            </a:extLst>
          </p:cNvPr>
          <p:cNvPicPr>
            <a:picLocks noChangeAspect="1"/>
          </p:cNvPicPr>
          <p:nvPr/>
        </p:nvPicPr>
        <p:blipFill>
          <a:blip r:embed="rId2"/>
          <a:stretch>
            <a:fillRect/>
          </a:stretch>
        </p:blipFill>
        <p:spPr>
          <a:xfrm>
            <a:off x="-45155" y="1908338"/>
            <a:ext cx="12197642" cy="4889877"/>
          </a:xfrm>
          <a:prstGeom prst="rect">
            <a:avLst/>
          </a:prstGeom>
        </p:spPr>
      </p:pic>
    </p:spTree>
    <p:extLst>
      <p:ext uri="{BB962C8B-B14F-4D97-AF65-F5344CB8AC3E}">
        <p14:creationId xmlns:p14="http://schemas.microsoft.com/office/powerpoint/2010/main" val="12380716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ANALYSIS </a:t>
            </a:r>
            <a:r>
              <a:rPr lang="en-US" dirty="0" err="1">
                <a:ea typeface="+mj-lt"/>
                <a:cs typeface="+mj-lt"/>
              </a:rPr>
              <a:t>ANALYSIS</a:t>
            </a:r>
            <a:r>
              <a:rPr lang="en-US" dirty="0">
                <a:ea typeface="+mj-lt"/>
                <a:cs typeface="+mj-lt"/>
              </a:rPr>
              <a:t> &amp; DESIGN</a:t>
            </a:r>
            <a:endParaRPr lang="en-US" dirty="0"/>
          </a:p>
        </p:txBody>
      </p:sp>
      <p:pic>
        <p:nvPicPr>
          <p:cNvPr id="3" name="Picture 4" descr="Diagram&#10;&#10;Description automatically generated">
            <a:extLst>
              <a:ext uri="{FF2B5EF4-FFF2-40B4-BE49-F238E27FC236}">
                <a16:creationId xmlns:a16="http://schemas.microsoft.com/office/drawing/2014/main" id="{DA10E2A2-0084-467A-9283-4594B64FDB54}"/>
              </a:ext>
            </a:extLst>
          </p:cNvPr>
          <p:cNvPicPr>
            <a:picLocks noChangeAspect="1"/>
          </p:cNvPicPr>
          <p:nvPr/>
        </p:nvPicPr>
        <p:blipFill>
          <a:blip r:embed="rId2"/>
          <a:stretch>
            <a:fillRect/>
          </a:stretch>
        </p:blipFill>
        <p:spPr>
          <a:xfrm>
            <a:off x="-45156" y="1920598"/>
            <a:ext cx="12239977" cy="4935914"/>
          </a:xfrm>
          <a:prstGeom prst="rect">
            <a:avLst/>
          </a:prstGeom>
        </p:spPr>
      </p:pic>
    </p:spTree>
    <p:extLst>
      <p:ext uri="{BB962C8B-B14F-4D97-AF65-F5344CB8AC3E}">
        <p14:creationId xmlns:p14="http://schemas.microsoft.com/office/powerpoint/2010/main" val="278747949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DATA DICTIONARY</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E7D575F9-CC50-4E08-8DE8-44EA7C852D0C}"/>
              </a:ext>
            </a:extLst>
          </p:cNvPr>
          <p:cNvPicPr>
            <a:picLocks noChangeAspect="1"/>
          </p:cNvPicPr>
          <p:nvPr/>
        </p:nvPicPr>
        <p:blipFill>
          <a:blip r:embed="rId2"/>
          <a:stretch>
            <a:fillRect/>
          </a:stretch>
        </p:blipFill>
        <p:spPr>
          <a:xfrm>
            <a:off x="180622" y="1987763"/>
            <a:ext cx="11844866" cy="2078141"/>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0F9347E0-076F-485D-9AC4-CEDD4554F4FC}"/>
              </a:ext>
            </a:extLst>
          </p:cNvPr>
          <p:cNvPicPr>
            <a:picLocks noChangeAspect="1"/>
          </p:cNvPicPr>
          <p:nvPr/>
        </p:nvPicPr>
        <p:blipFill>
          <a:blip r:embed="rId3"/>
          <a:stretch>
            <a:fillRect/>
          </a:stretch>
        </p:blipFill>
        <p:spPr>
          <a:xfrm>
            <a:off x="181154" y="4276750"/>
            <a:ext cx="11844067" cy="2128875"/>
          </a:xfrm>
          <a:prstGeom prst="rect">
            <a:avLst/>
          </a:prstGeom>
        </p:spPr>
      </p:pic>
    </p:spTree>
    <p:extLst>
      <p:ext uri="{BB962C8B-B14F-4D97-AF65-F5344CB8AC3E}">
        <p14:creationId xmlns:p14="http://schemas.microsoft.com/office/powerpoint/2010/main" val="20452473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4C65-2B66-4364-9AB5-D10DEA49700A}"/>
              </a:ext>
            </a:extLst>
          </p:cNvPr>
          <p:cNvSpPr>
            <a:spLocks noGrp="1"/>
          </p:cNvSpPr>
          <p:nvPr>
            <p:ph type="title"/>
          </p:nvPr>
        </p:nvSpPr>
        <p:spPr/>
        <p:txBody>
          <a:bodyPr/>
          <a:lstStyle/>
          <a:p>
            <a:pPr algn="ctr"/>
            <a:r>
              <a:rPr lang="en-US"/>
              <a:t>Index</a:t>
            </a:r>
          </a:p>
        </p:txBody>
      </p:sp>
      <p:sp>
        <p:nvSpPr>
          <p:cNvPr id="3" name="Content Placeholder 2">
            <a:extLst>
              <a:ext uri="{FF2B5EF4-FFF2-40B4-BE49-F238E27FC236}">
                <a16:creationId xmlns:a16="http://schemas.microsoft.com/office/drawing/2014/main" id="{3ABC03A5-5859-472B-985B-94D7A8AA68D5}"/>
              </a:ext>
            </a:extLst>
          </p:cNvPr>
          <p:cNvSpPr>
            <a:spLocks noGrp="1"/>
          </p:cNvSpPr>
          <p:nvPr>
            <p:ph idx="1"/>
          </p:nvPr>
        </p:nvSpPr>
        <p:spPr>
          <a:xfrm>
            <a:off x="747592" y="2709967"/>
            <a:ext cx="10554574" cy="3636511"/>
          </a:xfrm>
        </p:spPr>
        <p:txBody>
          <a:bodyPr vert="horz" lIns="91440" tIns="45720" rIns="91440" bIns="45720" rtlCol="0" anchor="ctr">
            <a:noAutofit/>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Introduction</a:t>
            </a:r>
          </a:p>
          <a:p>
            <a:r>
              <a:rPr lang="en-US" sz="1200" dirty="0">
                <a:ea typeface="+mn-lt"/>
                <a:cs typeface="+mn-lt"/>
              </a:rPr>
              <a:t>Company Profile </a:t>
            </a:r>
          </a:p>
          <a:p>
            <a:r>
              <a:rPr lang="en-US" sz="1200" dirty="0">
                <a:ea typeface="+mn-lt"/>
                <a:cs typeface="+mn-lt"/>
              </a:rPr>
              <a:t>Scope of system</a:t>
            </a:r>
            <a:endParaRPr lang="en-US" sz="1200" dirty="0"/>
          </a:p>
          <a:p>
            <a:r>
              <a:rPr lang="en-US" sz="1200" dirty="0">
                <a:ea typeface="+mn-lt"/>
                <a:cs typeface="+mn-lt"/>
              </a:rPr>
              <a:t>Need for system &amp; existing system</a:t>
            </a:r>
            <a:endParaRPr lang="en-US" sz="1200" dirty="0"/>
          </a:p>
          <a:p>
            <a:r>
              <a:rPr lang="en-US" sz="1200" dirty="0">
                <a:ea typeface="+mn-lt"/>
                <a:cs typeface="+mn-lt"/>
              </a:rPr>
              <a:t>Objective of system </a:t>
            </a:r>
            <a:endParaRPr lang="en-US" sz="1200" dirty="0"/>
          </a:p>
          <a:p>
            <a:r>
              <a:rPr lang="en-US" sz="1200" dirty="0">
                <a:ea typeface="+mn-lt"/>
                <a:cs typeface="+mn-lt"/>
              </a:rPr>
              <a:t>Proposed system</a:t>
            </a:r>
            <a:endParaRPr lang="en-US" sz="1200" dirty="0"/>
          </a:p>
          <a:p>
            <a:r>
              <a:rPr lang="en-US" sz="1200" dirty="0">
                <a:ea typeface="+mn-lt"/>
                <a:cs typeface="+mn-lt"/>
              </a:rPr>
              <a:t>Feasibility study</a:t>
            </a:r>
          </a:p>
          <a:p>
            <a:r>
              <a:rPr lang="en-US" sz="1200" dirty="0">
                <a:ea typeface="+mn-lt"/>
                <a:cs typeface="+mn-lt"/>
              </a:rPr>
              <a:t>Fact Finding Technique</a:t>
            </a:r>
            <a:endParaRPr lang="en-US" sz="1200" dirty="0"/>
          </a:p>
          <a:p>
            <a:r>
              <a:rPr lang="en-US" sz="1200" dirty="0">
                <a:ea typeface="+mn-lt"/>
                <a:cs typeface="+mn-lt"/>
              </a:rPr>
              <a:t>Software/Hardware Requirement</a:t>
            </a:r>
            <a:endParaRPr lang="en-US" sz="1200" dirty="0"/>
          </a:p>
          <a:p>
            <a:r>
              <a:rPr lang="en-US" sz="1200" dirty="0">
                <a:ea typeface="+mn-lt"/>
                <a:cs typeface="+mn-lt"/>
              </a:rPr>
              <a:t>Data Dictionary / Table Specification </a:t>
            </a:r>
            <a:endParaRPr lang="en-US" sz="1200" dirty="0"/>
          </a:p>
          <a:p>
            <a:r>
              <a:rPr lang="en-US" sz="1200" dirty="0">
                <a:ea typeface="+mn-lt"/>
                <a:cs typeface="+mn-lt"/>
              </a:rPr>
              <a:t>Screenshot</a:t>
            </a:r>
            <a:endParaRPr lang="en-US" sz="1200" dirty="0"/>
          </a:p>
          <a:p>
            <a:r>
              <a:rPr lang="en-US" sz="1200" dirty="0">
                <a:ea typeface="+mn-lt"/>
                <a:cs typeface="+mn-lt"/>
              </a:rPr>
              <a:t>Advantage of system </a:t>
            </a:r>
            <a:endParaRPr lang="en-US" sz="1200" dirty="0"/>
          </a:p>
          <a:p>
            <a:r>
              <a:rPr lang="en-US" sz="1200" dirty="0">
                <a:ea typeface="+mn-lt"/>
                <a:cs typeface="+mn-lt"/>
              </a:rPr>
              <a:t>Limitation of system</a:t>
            </a:r>
            <a:endParaRPr lang="en-US" sz="1200" dirty="0"/>
          </a:p>
          <a:p>
            <a:r>
              <a:rPr lang="en-US" sz="1200" dirty="0">
                <a:ea typeface="+mn-lt"/>
                <a:cs typeface="+mn-lt"/>
              </a:rPr>
              <a:t>Future Enhancement</a:t>
            </a:r>
            <a:endParaRPr lang="en-US" sz="1200" dirty="0"/>
          </a:p>
          <a:p>
            <a:r>
              <a:rPr lang="en-US" sz="1200" dirty="0">
                <a:ea typeface="+mn-lt"/>
                <a:cs typeface="+mn-lt"/>
              </a:rPr>
              <a:t>Report</a:t>
            </a:r>
            <a:endParaRPr lang="en-US" sz="1200" dirty="0"/>
          </a:p>
          <a:p>
            <a:r>
              <a:rPr lang="en-US" sz="1200" dirty="0">
                <a:ea typeface="+mn-lt"/>
                <a:cs typeface="+mn-lt"/>
              </a:rPr>
              <a:t>Bibliography &amp; References</a:t>
            </a:r>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377961058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DATA DICTIONARY</a:t>
            </a:r>
            <a:endParaRPr lang="en-US" dirty="0"/>
          </a:p>
        </p:txBody>
      </p:sp>
      <p:pic>
        <p:nvPicPr>
          <p:cNvPr id="3" name="Picture 5" descr="Graphical user interface, application&#10;&#10;Description automatically generated">
            <a:extLst>
              <a:ext uri="{FF2B5EF4-FFF2-40B4-BE49-F238E27FC236}">
                <a16:creationId xmlns:a16="http://schemas.microsoft.com/office/drawing/2014/main" id="{DADA6B0C-94A6-4F27-AC12-64670E6C02CD}"/>
              </a:ext>
            </a:extLst>
          </p:cNvPr>
          <p:cNvPicPr>
            <a:picLocks noChangeAspect="1"/>
          </p:cNvPicPr>
          <p:nvPr/>
        </p:nvPicPr>
        <p:blipFill>
          <a:blip r:embed="rId2"/>
          <a:stretch>
            <a:fillRect/>
          </a:stretch>
        </p:blipFill>
        <p:spPr>
          <a:xfrm>
            <a:off x="237068" y="2471635"/>
            <a:ext cx="11731978" cy="3622174"/>
          </a:xfrm>
          <a:prstGeom prst="rect">
            <a:avLst/>
          </a:prstGeom>
        </p:spPr>
      </p:pic>
    </p:spTree>
    <p:extLst>
      <p:ext uri="{BB962C8B-B14F-4D97-AF65-F5344CB8AC3E}">
        <p14:creationId xmlns:p14="http://schemas.microsoft.com/office/powerpoint/2010/main" val="108226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DATA DICTIONARY</a:t>
            </a:r>
            <a:endParaRPr lang="en-US" dirty="0"/>
          </a:p>
        </p:txBody>
      </p:sp>
      <p:pic>
        <p:nvPicPr>
          <p:cNvPr id="4" name="Picture 4" descr="Table&#10;&#10;Description automatically generated">
            <a:extLst>
              <a:ext uri="{FF2B5EF4-FFF2-40B4-BE49-F238E27FC236}">
                <a16:creationId xmlns:a16="http://schemas.microsoft.com/office/drawing/2014/main" id="{A97CFD4A-CD51-48E3-9F30-30015EBF426F}"/>
              </a:ext>
            </a:extLst>
          </p:cNvPr>
          <p:cNvPicPr>
            <a:picLocks noChangeAspect="1"/>
          </p:cNvPicPr>
          <p:nvPr/>
        </p:nvPicPr>
        <p:blipFill>
          <a:blip r:embed="rId2"/>
          <a:stretch>
            <a:fillRect/>
          </a:stretch>
        </p:blipFill>
        <p:spPr>
          <a:xfrm>
            <a:off x="1295134" y="1946197"/>
            <a:ext cx="9615311" cy="4860222"/>
          </a:xfrm>
          <a:prstGeom prst="rect">
            <a:avLst/>
          </a:prstGeom>
        </p:spPr>
      </p:pic>
    </p:spTree>
    <p:extLst>
      <p:ext uri="{BB962C8B-B14F-4D97-AF65-F5344CB8AC3E}">
        <p14:creationId xmlns:p14="http://schemas.microsoft.com/office/powerpoint/2010/main" val="164153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490D72D9-223C-41DA-B53B-459FC9F98E26}"/>
              </a:ext>
            </a:extLst>
          </p:cNvPr>
          <p:cNvPicPr>
            <a:picLocks noChangeAspect="1"/>
          </p:cNvPicPr>
          <p:nvPr/>
        </p:nvPicPr>
        <p:blipFill rotWithShape="1">
          <a:blip r:embed="rId2"/>
          <a:srcRect t="8163"/>
          <a:stretch/>
        </p:blipFill>
        <p:spPr>
          <a:xfrm>
            <a:off x="20" y="10"/>
            <a:ext cx="12191980" cy="6857990"/>
          </a:xfrm>
          <a:prstGeom prst="rect">
            <a:avLst/>
          </a:prstGeom>
        </p:spPr>
      </p:pic>
    </p:spTree>
    <p:extLst>
      <p:ext uri="{BB962C8B-B14F-4D97-AF65-F5344CB8AC3E}">
        <p14:creationId xmlns:p14="http://schemas.microsoft.com/office/powerpoint/2010/main" val="3440239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3" descr="Graphical user interface&#10;&#10;Description automatically generated">
            <a:extLst>
              <a:ext uri="{FF2B5EF4-FFF2-40B4-BE49-F238E27FC236}">
                <a16:creationId xmlns:a16="http://schemas.microsoft.com/office/drawing/2014/main" id="{838767DE-10E6-488C-9AC1-8F896E7EDBE9}"/>
              </a:ext>
            </a:extLst>
          </p:cNvPr>
          <p:cNvPicPr>
            <a:picLocks noChangeAspect="1"/>
          </p:cNvPicPr>
          <p:nvPr/>
        </p:nvPicPr>
        <p:blipFill rotWithShape="1">
          <a:blip r:embed="rId2"/>
          <a:srcRect t="5462"/>
          <a:stretch/>
        </p:blipFill>
        <p:spPr>
          <a:xfrm>
            <a:off x="20" y="10"/>
            <a:ext cx="12191980" cy="6857990"/>
          </a:xfrm>
          <a:prstGeom prst="rect">
            <a:avLst/>
          </a:prstGeom>
        </p:spPr>
      </p:pic>
    </p:spTree>
    <p:extLst>
      <p:ext uri="{BB962C8B-B14F-4D97-AF65-F5344CB8AC3E}">
        <p14:creationId xmlns:p14="http://schemas.microsoft.com/office/powerpoint/2010/main" val="67766425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ECA47CF7-1BC4-40C4-83E5-E6C02B3702EE}"/>
              </a:ext>
            </a:extLst>
          </p:cNvPr>
          <p:cNvPicPr>
            <a:picLocks noChangeAspect="1"/>
          </p:cNvPicPr>
          <p:nvPr/>
        </p:nvPicPr>
        <p:blipFill>
          <a:blip r:embed="rId2"/>
          <a:stretch>
            <a:fillRect/>
          </a:stretch>
        </p:blipFill>
        <p:spPr>
          <a:xfrm>
            <a:off x="-5751" y="684039"/>
            <a:ext cx="12203501" cy="5317392"/>
          </a:xfrm>
          <a:prstGeom prst="rect">
            <a:avLst/>
          </a:prstGeom>
        </p:spPr>
      </p:pic>
    </p:spTree>
    <p:extLst>
      <p:ext uri="{BB962C8B-B14F-4D97-AF65-F5344CB8AC3E}">
        <p14:creationId xmlns:p14="http://schemas.microsoft.com/office/powerpoint/2010/main" val="22407877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3" descr="Graphical user interface&#10;&#10;Description automatically generated">
            <a:extLst>
              <a:ext uri="{FF2B5EF4-FFF2-40B4-BE49-F238E27FC236}">
                <a16:creationId xmlns:a16="http://schemas.microsoft.com/office/drawing/2014/main" id="{4589719B-8816-4277-975B-8AC685D931BA}"/>
              </a:ext>
            </a:extLst>
          </p:cNvPr>
          <p:cNvPicPr>
            <a:picLocks noChangeAspect="1"/>
          </p:cNvPicPr>
          <p:nvPr/>
        </p:nvPicPr>
        <p:blipFill rotWithShape="1">
          <a:blip r:embed="rId2"/>
          <a:srcRect t="218" b="4845"/>
          <a:stretch/>
        </p:blipFill>
        <p:spPr>
          <a:xfrm>
            <a:off x="20" y="10"/>
            <a:ext cx="12191980" cy="6857990"/>
          </a:xfrm>
          <a:prstGeom prst="rect">
            <a:avLst/>
          </a:prstGeom>
        </p:spPr>
      </p:pic>
    </p:spTree>
    <p:extLst>
      <p:ext uri="{BB962C8B-B14F-4D97-AF65-F5344CB8AC3E}">
        <p14:creationId xmlns:p14="http://schemas.microsoft.com/office/powerpoint/2010/main" val="241336048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3" descr="Graphical user interface, application&#10;&#10;Description automatically generated">
            <a:extLst>
              <a:ext uri="{FF2B5EF4-FFF2-40B4-BE49-F238E27FC236}">
                <a16:creationId xmlns:a16="http://schemas.microsoft.com/office/drawing/2014/main" id="{1D8E96B7-098E-40B2-982F-2B0FAE47F681}"/>
              </a:ext>
            </a:extLst>
          </p:cNvPr>
          <p:cNvPicPr>
            <a:picLocks noChangeAspect="1"/>
          </p:cNvPicPr>
          <p:nvPr/>
        </p:nvPicPr>
        <p:blipFill rotWithShape="1">
          <a:blip r:embed="rId2"/>
          <a:srcRect t="11026" b="391"/>
          <a:stretch/>
        </p:blipFill>
        <p:spPr>
          <a:xfrm>
            <a:off x="20" y="10"/>
            <a:ext cx="12191980" cy="6857990"/>
          </a:xfrm>
          <a:prstGeom prst="rect">
            <a:avLst/>
          </a:prstGeom>
        </p:spPr>
      </p:pic>
    </p:spTree>
    <p:extLst>
      <p:ext uri="{BB962C8B-B14F-4D97-AF65-F5344CB8AC3E}">
        <p14:creationId xmlns:p14="http://schemas.microsoft.com/office/powerpoint/2010/main" val="31751675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3" descr="A picture containing text&#10;&#10;Description automatically generated">
            <a:extLst>
              <a:ext uri="{FF2B5EF4-FFF2-40B4-BE49-F238E27FC236}">
                <a16:creationId xmlns:a16="http://schemas.microsoft.com/office/drawing/2014/main" id="{6A8C0F5A-EAE3-4E53-990C-EAE1941C0087}"/>
              </a:ext>
            </a:extLst>
          </p:cNvPr>
          <p:cNvPicPr>
            <a:picLocks noChangeAspect="1"/>
          </p:cNvPicPr>
          <p:nvPr/>
        </p:nvPicPr>
        <p:blipFill>
          <a:blip r:embed="rId2"/>
          <a:stretch>
            <a:fillRect/>
          </a:stretch>
        </p:blipFill>
        <p:spPr>
          <a:xfrm>
            <a:off x="435156" y="866105"/>
            <a:ext cx="5488742" cy="1711963"/>
          </a:xfrm>
          <a:prstGeom prst="rect">
            <a:avLst/>
          </a:prstGeom>
        </p:spPr>
      </p:pic>
      <p:pic>
        <p:nvPicPr>
          <p:cNvPr id="4" name="Picture 4" descr="Text&#10;&#10;Description automatically generated">
            <a:extLst>
              <a:ext uri="{FF2B5EF4-FFF2-40B4-BE49-F238E27FC236}">
                <a16:creationId xmlns:a16="http://schemas.microsoft.com/office/drawing/2014/main" id="{084743A0-D275-437B-B1FE-CC5C357144E4}"/>
              </a:ext>
            </a:extLst>
          </p:cNvPr>
          <p:cNvPicPr>
            <a:picLocks noChangeAspect="1"/>
          </p:cNvPicPr>
          <p:nvPr/>
        </p:nvPicPr>
        <p:blipFill>
          <a:blip r:embed="rId3"/>
          <a:stretch>
            <a:fillRect/>
          </a:stretch>
        </p:blipFill>
        <p:spPr>
          <a:xfrm>
            <a:off x="6193554" y="862266"/>
            <a:ext cx="5604027" cy="1705532"/>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DA8A1429-7584-473F-9A62-CF98DC27D75D}"/>
              </a:ext>
            </a:extLst>
          </p:cNvPr>
          <p:cNvPicPr>
            <a:picLocks noChangeAspect="1"/>
          </p:cNvPicPr>
          <p:nvPr/>
        </p:nvPicPr>
        <p:blipFill>
          <a:blip r:embed="rId4"/>
          <a:stretch>
            <a:fillRect/>
          </a:stretch>
        </p:blipFill>
        <p:spPr>
          <a:xfrm>
            <a:off x="2740325" y="4126105"/>
            <a:ext cx="6380671" cy="1970092"/>
          </a:xfrm>
          <a:prstGeom prst="rect">
            <a:avLst/>
          </a:prstGeom>
        </p:spPr>
      </p:pic>
    </p:spTree>
    <p:extLst>
      <p:ext uri="{BB962C8B-B14F-4D97-AF65-F5344CB8AC3E}">
        <p14:creationId xmlns:p14="http://schemas.microsoft.com/office/powerpoint/2010/main" val="244543294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ADVANTAGES &amp; LIMITATIONS</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Sales Management Increases Profitability: Activities Such As Forecasting, Controlling and Managing Inventory Increase Sales and Productivity of the Store Resulting In Greater Profitability. Besides, Accuracy Improvements On The Inventory Level Will Result In Reduction Of Fixing Costly Mistakes. </a:t>
            </a:r>
            <a:endParaRPr lang="en-US">
              <a:ea typeface="+mn-lt"/>
              <a:cs typeface="+mn-lt"/>
            </a:endParaRPr>
          </a:p>
          <a:p>
            <a:r>
              <a:rPr lang="en-US" sz="2000" dirty="0">
                <a:ea typeface="+mn-lt"/>
                <a:cs typeface="+mn-lt"/>
              </a:rPr>
              <a:t>Sales Management Improves Cash Flow: Purchasing The Correct Inventory In The Right Amount To Meet Customer Demand And At The Same Time Eliminating Slow Moving, Obsolete Inventory Leads To Better Cash Flow And Eventually To Higher Profits.</a:t>
            </a:r>
            <a:endParaRPr lang="en-US" sz="2000" dirty="0"/>
          </a:p>
        </p:txBody>
      </p:sp>
    </p:spTree>
    <p:extLst>
      <p:ext uri="{BB962C8B-B14F-4D97-AF65-F5344CB8AC3E}">
        <p14:creationId xmlns:p14="http://schemas.microsoft.com/office/powerpoint/2010/main" val="4035198487"/>
      </p:ext>
    </p:extLst>
  </p:cSld>
  <p:clrMapOvr>
    <a:masterClrMapping/>
  </p:clrMapOvr>
  <p:transition spd="slow">
    <p:comb/>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ADVANTAGES &amp; LIMITATIONS</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Sales Management Improves Decision-Making: Real-Time Business Intelligence Across All Areas Of The Store Is Possible With Rapid, Accurate Data Collection. Not Only That, Issues And Events Integrated With The System Enables To Proactively Identify And Solve The Issues</a:t>
            </a:r>
          </a:p>
          <a:p>
            <a:r>
              <a:rPr lang="en-US" sz="2000" dirty="0">
                <a:ea typeface="+mn-lt"/>
                <a:cs typeface="+mn-lt"/>
              </a:rPr>
              <a:t>Sales Management Increases Customer Satisfaction: Anticipating In Seasonal Promotion And Changing Marketing Conditions By Having The Right Products In Stock For Customers </a:t>
            </a:r>
            <a:endParaRPr lang="en-US" sz="2000" dirty="0"/>
          </a:p>
        </p:txBody>
      </p:sp>
    </p:spTree>
    <p:extLst>
      <p:ext uri="{BB962C8B-B14F-4D97-AF65-F5344CB8AC3E}">
        <p14:creationId xmlns:p14="http://schemas.microsoft.com/office/powerpoint/2010/main" val="311677187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a:t>Introduction</a:t>
            </a:r>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The retail industry is one of the industries that is growing at in fast pace Where the number of retail business keep on increasing from time to time to meet The demand from consumers of specified areas. There are different types of retail shops available for a consumer to choose ranging from hypermarket to mini market according to their convenience. Most of the shops can be found in Residential areas, streets, or shopping malls. </a:t>
            </a:r>
            <a:endParaRPr lang="en-US">
              <a:ea typeface="+mn-lt"/>
              <a:cs typeface="+mn-lt"/>
            </a:endParaRPr>
          </a:p>
          <a:p>
            <a:r>
              <a:rPr lang="en-US" sz="2000" dirty="0">
                <a:ea typeface="+mn-lt"/>
                <a:cs typeface="+mn-lt"/>
              </a:rPr>
              <a:t>A retail store sells a wide range of goods and services from wholesalers or suppliers To end-user. Thus, the nature of the retail business required good management of inventory levels to meet the demand of the customers. The traditional way retailer keeps their sales details is in spreadsheets which Are not effective anymore when the size of the shop gets bigger.</a:t>
            </a:r>
            <a:endParaRPr lang="en-US" sz="2000" dirty="0"/>
          </a:p>
        </p:txBody>
      </p:sp>
    </p:spTree>
    <p:extLst>
      <p:ext uri="{BB962C8B-B14F-4D97-AF65-F5344CB8AC3E}">
        <p14:creationId xmlns:p14="http://schemas.microsoft.com/office/powerpoint/2010/main" val="279487634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LIMITATION OF SYSTEM</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As No one can be perfect 100%, we too have some limitations those are targets of our future enhancements. </a:t>
            </a:r>
            <a:endParaRPr lang="en-US" sz="2000">
              <a:ea typeface="+mn-lt"/>
              <a:cs typeface="+mn-lt"/>
            </a:endParaRPr>
          </a:p>
          <a:p>
            <a:r>
              <a:rPr lang="en-US" sz="2000" dirty="0">
                <a:ea typeface="+mn-lt"/>
                <a:cs typeface="+mn-lt"/>
              </a:rPr>
              <a:t>First, we encountered initial level limit is the reports are not yet available for the admin as this panel is under construction!! </a:t>
            </a:r>
            <a:endParaRPr lang="en-US">
              <a:ea typeface="+mn-lt"/>
              <a:cs typeface="+mn-lt"/>
            </a:endParaRPr>
          </a:p>
          <a:p>
            <a:r>
              <a:rPr lang="en-US" sz="2000" dirty="0">
                <a:ea typeface="+mn-lt"/>
                <a:cs typeface="+mn-lt"/>
              </a:rPr>
              <a:t>Another one is, we have to use API of payment gateway, so User’s consumer satisfaction for his consumers will grow with 30 – 40 %. </a:t>
            </a:r>
            <a:endParaRPr lang="en-US">
              <a:ea typeface="+mn-lt"/>
              <a:cs typeface="+mn-lt"/>
            </a:endParaRPr>
          </a:p>
          <a:p>
            <a:r>
              <a:rPr lang="en-US" sz="2000" dirty="0">
                <a:ea typeface="+mn-lt"/>
                <a:cs typeface="+mn-lt"/>
              </a:rPr>
              <a:t>Are some of points we encountered during the manual testing, so as AGILE methodology, our Next Inception Model will be to overcome this drawbacks. </a:t>
            </a:r>
            <a:endParaRPr lang="en-US" dirty="0">
              <a:ea typeface="+mn-lt"/>
              <a:cs typeface="+mn-lt"/>
            </a:endParaRPr>
          </a:p>
          <a:p>
            <a:r>
              <a:rPr lang="en-US" sz="2000" dirty="0">
                <a:ea typeface="+mn-lt"/>
                <a:cs typeface="+mn-lt"/>
              </a:rPr>
              <a:t> Updates of new version will be soon available on our consumer federal panel</a:t>
            </a:r>
            <a:endParaRPr lang="en-US"/>
          </a:p>
        </p:txBody>
      </p:sp>
    </p:spTree>
    <p:extLst>
      <p:ext uri="{BB962C8B-B14F-4D97-AF65-F5344CB8AC3E}">
        <p14:creationId xmlns:p14="http://schemas.microsoft.com/office/powerpoint/2010/main" val="362357119"/>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FUTURE ENHANCEMENT</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Admin Dashboard Panel. </a:t>
            </a:r>
            <a:endParaRPr lang="en-US" sz="2000">
              <a:ea typeface="+mn-lt"/>
              <a:cs typeface="+mn-lt"/>
            </a:endParaRPr>
          </a:p>
          <a:p>
            <a:r>
              <a:rPr lang="en-US" sz="2000" dirty="0">
                <a:ea typeface="+mn-lt"/>
                <a:cs typeface="+mn-lt"/>
              </a:rPr>
              <a:t>Payment Gateway</a:t>
            </a:r>
          </a:p>
          <a:p>
            <a:r>
              <a:rPr lang="en-US" sz="2000" dirty="0">
                <a:ea typeface="+mn-lt"/>
                <a:cs typeface="+mn-lt"/>
              </a:rPr>
              <a:t>Cloud Server Service [CSC]</a:t>
            </a:r>
          </a:p>
          <a:p>
            <a:r>
              <a:rPr lang="en-US" sz="2000" dirty="0">
                <a:ea typeface="+mn-lt"/>
                <a:cs typeface="+mn-lt"/>
              </a:rPr>
              <a:t>UI / UX Updates As Per Feedbacks</a:t>
            </a:r>
          </a:p>
          <a:p>
            <a:r>
              <a:rPr lang="en-US" sz="2000" dirty="0">
                <a:ea typeface="+mn-lt"/>
                <a:cs typeface="+mn-lt"/>
              </a:rPr>
              <a:t>AI &amp; ML for Stock Predictions</a:t>
            </a:r>
          </a:p>
        </p:txBody>
      </p:sp>
    </p:spTree>
    <p:extLst>
      <p:ext uri="{BB962C8B-B14F-4D97-AF65-F5344CB8AC3E}">
        <p14:creationId xmlns:p14="http://schemas.microsoft.com/office/powerpoint/2010/main" val="1317007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CONCLUSION</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In summary, the project works is relevancy to the objectives set. The project is designed based on preliminary study that had been carried on with </a:t>
            </a:r>
            <a:r>
              <a:rPr lang="en-US" sz="2000" dirty="0" err="1">
                <a:ea typeface="+mn-lt"/>
                <a:cs typeface="+mn-lt"/>
              </a:rPr>
              <a:t>Rahmath</a:t>
            </a:r>
            <a:r>
              <a:rPr lang="en-US" sz="2000" dirty="0">
                <a:ea typeface="+mn-lt"/>
                <a:cs typeface="+mn-lt"/>
              </a:rPr>
              <a:t> Store. Thus activities of developing the system which is planning and analysis is based on the result retrieved from the interview on observation. Not only that, as this would be the first computerized system that will be used by the store, the functions only focused on solving major problem which is inventory management problem. The interfaces design is also categorized as user friendly due to lack of IT background of the workers which means the system can be handle by people not even from IT background. Due to time constraints, it is not possible for the developer to implement many functions in the system, thus the developer have few future works suggestion for continuation. </a:t>
            </a:r>
            <a:endParaRPr lang="en-US" sz="2000">
              <a:ea typeface="+mn-lt"/>
              <a:cs typeface="+mn-lt"/>
            </a:endParaRPr>
          </a:p>
        </p:txBody>
      </p:sp>
    </p:spTree>
    <p:extLst>
      <p:ext uri="{BB962C8B-B14F-4D97-AF65-F5344CB8AC3E}">
        <p14:creationId xmlns:p14="http://schemas.microsoft.com/office/powerpoint/2010/main" val="442841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a:xfrm>
            <a:off x="640667" y="658855"/>
            <a:ext cx="10571998" cy="970450"/>
          </a:xfrm>
        </p:spPr>
        <p:txBody>
          <a:bodyPr/>
          <a:lstStyle/>
          <a:p>
            <a:pPr algn="ctr"/>
            <a:r>
              <a:rPr lang="en-US" dirty="0">
                <a:ea typeface="+mj-lt"/>
                <a:cs typeface="+mj-lt"/>
              </a:rPr>
              <a:t>BIBLIOGRAPHY &amp; BIBLIOGRAPHY &amp; REFERENCES </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In summary, the project works is relevancy to the objectives set. The project is designed based on preliminary study that had been carried on with </a:t>
            </a:r>
            <a:r>
              <a:rPr lang="en-US" sz="2000" dirty="0" err="1">
                <a:ea typeface="+mn-lt"/>
                <a:cs typeface="+mn-lt"/>
              </a:rPr>
              <a:t>Rahmath</a:t>
            </a:r>
            <a:r>
              <a:rPr lang="en-US" sz="2000" dirty="0">
                <a:ea typeface="+mn-lt"/>
                <a:cs typeface="+mn-lt"/>
              </a:rPr>
              <a:t> Store. Thus activities of developing the system which is planning and analysis is based on the result retrieved from the interview on observation. Not only that, as this would be the first computerized system that will be used by the store, the functions only focused on solving major problem which is inventory management problem. The interfaces design is also categorized as user friendly due to lack of IT background of the workers which means the system can be handle by people not even from IT background. Due to time constraints, it is not possible for the developer to implement many functions in the system, thus the developer have few future works suggestion for continuation. </a:t>
            </a:r>
            <a:endParaRPr lang="en-US" sz="2000">
              <a:ea typeface="+mn-lt"/>
              <a:cs typeface="+mn-lt"/>
            </a:endParaRPr>
          </a:p>
        </p:txBody>
      </p:sp>
    </p:spTree>
    <p:extLst>
      <p:ext uri="{BB962C8B-B14F-4D97-AF65-F5344CB8AC3E}">
        <p14:creationId xmlns:p14="http://schemas.microsoft.com/office/powerpoint/2010/main" val="99229546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325C-2538-49D0-82BF-9D54B5E06057}"/>
              </a:ext>
            </a:extLst>
          </p:cNvPr>
          <p:cNvSpPr>
            <a:spLocks noGrp="1"/>
          </p:cNvSpPr>
          <p:nvPr>
            <p:ph type="ctrTitle"/>
          </p:nvPr>
        </p:nvSpPr>
        <p:spPr>
          <a:xfrm>
            <a:off x="71814" y="-348695"/>
            <a:ext cx="12048373" cy="4828425"/>
          </a:xfrm>
        </p:spPr>
        <p:txBody>
          <a:bodyPr/>
          <a:lstStyle/>
          <a:p>
            <a:pPr algn="ctr"/>
            <a:r>
              <a:rPr lang="en-US" dirty="0">
                <a:latin typeface="Comic Sans MS"/>
                <a:ea typeface="+mj-lt"/>
                <a:cs typeface="+mj-lt"/>
              </a:rPr>
              <a:t>Thank You</a:t>
            </a:r>
            <a:br>
              <a:rPr lang="en-US" dirty="0">
                <a:ea typeface="+mj-lt"/>
                <a:cs typeface="+mj-lt"/>
              </a:rPr>
            </a:br>
            <a:br>
              <a:rPr lang="en-US" dirty="0"/>
            </a:br>
            <a:endParaRPr lang="en-US" dirty="0"/>
          </a:p>
        </p:txBody>
      </p:sp>
      <p:pic>
        <p:nvPicPr>
          <p:cNvPr id="4" name="Picture 4" descr="Graphical user interface&#10;&#10;Description automatically generated">
            <a:extLst>
              <a:ext uri="{FF2B5EF4-FFF2-40B4-BE49-F238E27FC236}">
                <a16:creationId xmlns:a16="http://schemas.microsoft.com/office/drawing/2014/main" id="{DBA77649-0252-457C-A334-35CD1C37F7F6}"/>
              </a:ext>
            </a:extLst>
          </p:cNvPr>
          <p:cNvPicPr>
            <a:picLocks noChangeAspect="1"/>
          </p:cNvPicPr>
          <p:nvPr/>
        </p:nvPicPr>
        <p:blipFill>
          <a:blip r:embed="rId2"/>
          <a:stretch>
            <a:fillRect/>
          </a:stretch>
        </p:blipFill>
        <p:spPr>
          <a:xfrm>
            <a:off x="-68826" y="5767"/>
            <a:ext cx="12260133" cy="6857986"/>
          </a:xfrm>
          <a:prstGeom prst="rect">
            <a:avLst/>
          </a:prstGeom>
        </p:spPr>
      </p:pic>
    </p:spTree>
    <p:extLst>
      <p:ext uri="{BB962C8B-B14F-4D97-AF65-F5344CB8AC3E}">
        <p14:creationId xmlns:p14="http://schemas.microsoft.com/office/powerpoint/2010/main" val="40800243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COMPANY PROFILE</a:t>
            </a:r>
            <a:endParaRPr lang="en-US" dirty="0"/>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Our company was introduced in the year 2009 entitled to “Sales &amp; Marketing Solutions ltd.” </a:t>
            </a:r>
            <a:r>
              <a:rPr lang="en-US" sz="2000" dirty="0" err="1">
                <a:ea typeface="+mn-lt"/>
                <a:cs typeface="+mn-lt"/>
              </a:rPr>
              <a:t>Initialy</a:t>
            </a:r>
            <a:r>
              <a:rPr lang="en-US" sz="2000" dirty="0">
                <a:ea typeface="+mn-lt"/>
                <a:cs typeface="+mn-lt"/>
              </a:rPr>
              <a:t> based in Gurgaon Haryana . now with efforts of all supporters , we are now a pan </a:t>
            </a:r>
            <a:r>
              <a:rPr lang="en-US" sz="2000" dirty="0" err="1">
                <a:ea typeface="+mn-lt"/>
                <a:cs typeface="+mn-lt"/>
              </a:rPr>
              <a:t>india</a:t>
            </a:r>
            <a:r>
              <a:rPr lang="en-US" sz="2000" dirty="0">
                <a:ea typeface="+mn-lt"/>
                <a:cs typeface="+mn-lt"/>
              </a:rPr>
              <a:t> networked company . an Information Technology Enabled Services organization concentrated on executing Lead Generation and white paper syndication programs by utilizing Innovation to drive beneficial income development for our clients over the globe. We are gifted and experienced experts who are knowledgeable with the test of giving financially savvy Deals and Advertising QUALIFIED Leads. We have enthusiasm for building, adjusting, and overseeing groups crosswise over differing and complex associations and utilize this energy to make the best lead gen campaigns. </a:t>
            </a:r>
            <a:endParaRPr lang="en-US">
              <a:ea typeface="+mn-lt"/>
              <a:cs typeface="+mn-lt"/>
            </a:endParaRPr>
          </a:p>
        </p:txBody>
      </p:sp>
    </p:spTree>
    <p:extLst>
      <p:ext uri="{BB962C8B-B14F-4D97-AF65-F5344CB8AC3E}">
        <p14:creationId xmlns:p14="http://schemas.microsoft.com/office/powerpoint/2010/main" val="1216286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SCOPE OF SYSTEM </a:t>
            </a:r>
            <a:endParaRPr lang="en-US"/>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Within the boundary of the project, The System aims in having the following aspects: </a:t>
            </a:r>
            <a:endParaRPr lang="en-US" dirty="0">
              <a:ea typeface="+mn-lt"/>
              <a:cs typeface="+mn-lt"/>
            </a:endParaRPr>
          </a:p>
          <a:p>
            <a:r>
              <a:rPr lang="en-US" sz="2000" dirty="0">
                <a:ea typeface="+mn-lt"/>
                <a:cs typeface="+mn-lt"/>
              </a:rPr>
              <a:t>SYSTEM - BOUNDARY: To Overcome Various Issue Mentioned In Introduction Of Desktop-Based Application, We Here Make One Changes To Put The Data On Server, It Can Be Remote Anywhere, Recently “Cloud Servers” Can Be Used Which Make Our End User A Cost Efficient Deal. </a:t>
            </a:r>
            <a:endParaRPr lang="en-US">
              <a:ea typeface="+mn-lt"/>
              <a:cs typeface="+mn-lt"/>
            </a:endParaRPr>
          </a:p>
          <a:p>
            <a:r>
              <a:rPr lang="en-US" sz="2000" dirty="0">
                <a:ea typeface="+mn-lt"/>
                <a:cs typeface="+mn-lt"/>
              </a:rPr>
              <a:t>SYSTEM - END USER: The End User Of The System Is The Admin Of Shop Instead Of The Consumer Of The Shop, Where In General System Is The End User. </a:t>
            </a:r>
            <a:endParaRPr lang="en-US">
              <a:ea typeface="+mn-lt"/>
              <a:cs typeface="+mn-lt"/>
            </a:endParaRPr>
          </a:p>
        </p:txBody>
      </p:sp>
    </p:spTree>
    <p:extLst>
      <p:ext uri="{BB962C8B-B14F-4D97-AF65-F5344CB8AC3E}">
        <p14:creationId xmlns:p14="http://schemas.microsoft.com/office/powerpoint/2010/main" val="13628575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SCOPE OF SYSTEM </a:t>
            </a:r>
            <a:endParaRPr lang="en-US"/>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DATABASE: This Contains 2 Tables Where One Table Will Contain User Registration Data And The Second Will Contain User Input Data. </a:t>
            </a:r>
            <a:endParaRPr lang="en-US" dirty="0">
              <a:ea typeface="+mn-lt"/>
              <a:cs typeface="+mn-lt"/>
            </a:endParaRPr>
          </a:p>
          <a:p>
            <a:r>
              <a:rPr lang="en-US" sz="2000" dirty="0">
                <a:ea typeface="+mn-lt"/>
                <a:cs typeface="+mn-lt"/>
              </a:rPr>
              <a:t>LOGIN / SIGNUP: Here Is The Twist In Our System, The User Of System Is The Admin Of The Shop Who Maintaining The Inventory. He Is Authorized To Register Himself Or Subordinate And Manage The System. </a:t>
            </a:r>
            <a:endParaRPr lang="en-US" dirty="0" err="1">
              <a:ea typeface="+mn-lt"/>
              <a:cs typeface="+mn-lt"/>
            </a:endParaRPr>
          </a:p>
          <a:p>
            <a:r>
              <a:rPr lang="en-US" sz="2000" dirty="0">
                <a:ea typeface="+mn-lt"/>
                <a:cs typeface="+mn-lt"/>
              </a:rPr>
              <a:t>HOW IS THIS BUILD? Make Sure To Glance Over The Documentation, To Get Answers To The Queries Like Duration Of The Overall Project, What Technology Used, How The Analysis Done And </a:t>
            </a:r>
            <a:r>
              <a:rPr lang="en-US" sz="2000" dirty="0" err="1">
                <a:ea typeface="+mn-lt"/>
                <a:cs typeface="+mn-lt"/>
              </a:rPr>
              <a:t>Etc</a:t>
            </a:r>
            <a:endParaRPr lang="en-US">
              <a:ea typeface="+mn-lt"/>
              <a:cs typeface="+mn-lt"/>
            </a:endParaRPr>
          </a:p>
        </p:txBody>
      </p:sp>
    </p:spTree>
    <p:extLst>
      <p:ext uri="{BB962C8B-B14F-4D97-AF65-F5344CB8AC3E}">
        <p14:creationId xmlns:p14="http://schemas.microsoft.com/office/powerpoint/2010/main" val="41644178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NEED &amp; EXISTING SYSTEM </a:t>
            </a:r>
            <a:endParaRPr lang="en-US"/>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EXISTING SYSTEM:</a:t>
            </a:r>
            <a:endParaRPr lang="en-US" dirty="0"/>
          </a:p>
          <a:p>
            <a:r>
              <a:rPr lang="en-US" sz="2000" dirty="0">
                <a:ea typeface="+mn-lt"/>
                <a:cs typeface="+mn-lt"/>
              </a:rPr>
              <a:t> There Are Hundreds of ERP Software Already In Market Providing Facility of Inventory &amp; Sales Management Like TALLY ERP9, EASYSHOP, RETAILWARE 5.0, MARG 9+, </a:t>
            </a:r>
            <a:r>
              <a:rPr lang="en-US" sz="2000" dirty="0" err="1">
                <a:ea typeface="+mn-lt"/>
                <a:cs typeface="+mn-lt"/>
              </a:rPr>
              <a:t>etc</a:t>
            </a:r>
            <a:r>
              <a:rPr lang="en-US" sz="2000" dirty="0">
                <a:ea typeface="+mn-lt"/>
                <a:cs typeface="+mn-lt"/>
              </a:rPr>
              <a:t> BUT, They are not a specialized in this facility, From Personal Experience to Handling This Software, They Provide Other Facilities Like Accounts Management, Retail Counter Billing Etc. So Cause Of, Not Focused, There Are Some Functional Bugs in Them, We try to conceptualize this bug into a new solution to the Inventory management</a:t>
            </a:r>
            <a:endParaRPr lang="en-US"/>
          </a:p>
        </p:txBody>
      </p:sp>
    </p:spTree>
    <p:extLst>
      <p:ext uri="{BB962C8B-B14F-4D97-AF65-F5344CB8AC3E}">
        <p14:creationId xmlns:p14="http://schemas.microsoft.com/office/powerpoint/2010/main" val="18386298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NEED &amp; EXISTING SYSTEM </a:t>
            </a:r>
            <a:endParaRPr lang="en-US"/>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WHY WE NEED THIS? : </a:t>
            </a:r>
            <a:endParaRPr lang="en-US" sz="2000">
              <a:ea typeface="+mn-lt"/>
              <a:cs typeface="+mn-lt"/>
            </a:endParaRPr>
          </a:p>
          <a:p>
            <a:r>
              <a:rPr lang="en-US" sz="2000" dirty="0">
                <a:ea typeface="+mn-lt"/>
                <a:cs typeface="+mn-lt"/>
              </a:rPr>
              <a:t>As We Will Further Explained More Details of Our System’s Objective.  </a:t>
            </a:r>
            <a:endParaRPr lang="en-US">
              <a:ea typeface="+mn-lt"/>
              <a:cs typeface="+mn-lt"/>
            </a:endParaRPr>
          </a:p>
          <a:p>
            <a:r>
              <a:rPr lang="en-US" sz="2000" dirty="0">
                <a:ea typeface="+mn-lt"/>
                <a:cs typeface="+mn-lt"/>
              </a:rPr>
              <a:t>We Need This System To Manage An Inventory And Sales Simultaneously In A Synchronous Manner. </a:t>
            </a:r>
            <a:endParaRPr lang="en-US">
              <a:ea typeface="+mn-lt"/>
              <a:cs typeface="+mn-lt"/>
            </a:endParaRPr>
          </a:p>
          <a:p>
            <a:r>
              <a:rPr lang="en-US" sz="2000" dirty="0">
                <a:ea typeface="+mn-lt"/>
                <a:cs typeface="+mn-lt"/>
              </a:rPr>
              <a:t>To Overcome The Drawbacks Of Existing System Till The Date. </a:t>
            </a:r>
            <a:endParaRPr lang="en-US">
              <a:ea typeface="+mn-lt"/>
              <a:cs typeface="+mn-lt"/>
            </a:endParaRPr>
          </a:p>
          <a:p>
            <a:r>
              <a:rPr lang="en-US" sz="2000" dirty="0">
                <a:ea typeface="+mn-lt"/>
                <a:cs typeface="+mn-lt"/>
              </a:rPr>
              <a:t>And As The Concept WEB Is Building In Various Other Industries, So We Try To Create A WEB Based Retail Industry Software. </a:t>
            </a:r>
            <a:endParaRPr lang="en-US">
              <a:ea typeface="+mn-lt"/>
              <a:cs typeface="+mn-lt"/>
            </a:endParaRPr>
          </a:p>
        </p:txBody>
      </p:sp>
    </p:spTree>
    <p:extLst>
      <p:ext uri="{BB962C8B-B14F-4D97-AF65-F5344CB8AC3E}">
        <p14:creationId xmlns:p14="http://schemas.microsoft.com/office/powerpoint/2010/main" val="50618326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306-1E66-46F4-8159-E0EF28C4376E}"/>
              </a:ext>
            </a:extLst>
          </p:cNvPr>
          <p:cNvSpPr>
            <a:spLocks noGrp="1"/>
          </p:cNvSpPr>
          <p:nvPr>
            <p:ph type="title"/>
          </p:nvPr>
        </p:nvSpPr>
        <p:spPr/>
        <p:txBody>
          <a:bodyPr/>
          <a:lstStyle/>
          <a:p>
            <a:pPr algn="ctr"/>
            <a:r>
              <a:rPr lang="en-US" dirty="0">
                <a:ea typeface="+mj-lt"/>
                <a:cs typeface="+mj-lt"/>
              </a:rPr>
              <a:t>OBJECTIVE OF SYSTEM</a:t>
            </a:r>
          </a:p>
        </p:txBody>
      </p:sp>
      <p:sp>
        <p:nvSpPr>
          <p:cNvPr id="3" name="Content Placeholder 2">
            <a:extLst>
              <a:ext uri="{FF2B5EF4-FFF2-40B4-BE49-F238E27FC236}">
                <a16:creationId xmlns:a16="http://schemas.microsoft.com/office/drawing/2014/main" id="{75E4ED5E-2AFF-4B8A-B1CA-689AEA28AB0D}"/>
              </a:ext>
            </a:extLst>
          </p:cNvPr>
          <p:cNvSpPr>
            <a:spLocks noGrp="1"/>
          </p:cNvSpPr>
          <p:nvPr>
            <p:ph idx="1"/>
          </p:nvPr>
        </p:nvSpPr>
        <p:spPr>
          <a:xfrm>
            <a:off x="806806" y="2508037"/>
            <a:ext cx="10554574" cy="3636511"/>
          </a:xfrm>
        </p:spPr>
        <p:txBody>
          <a:bodyPr vert="horz" lIns="91440" tIns="45720" rIns="91440" bIns="45720" rtlCol="0" anchor="ctr">
            <a:noAutofit/>
          </a:bodyPr>
          <a:lstStyle/>
          <a:p>
            <a:r>
              <a:rPr lang="en-US" sz="2000" dirty="0">
                <a:ea typeface="+mn-lt"/>
                <a:cs typeface="+mn-lt"/>
              </a:rPr>
              <a:t> To Provide A Function To Manage Goods In The Store More Efficiently. Basic Functions Such As ‘Add’, ‘Delete’, And ‘Update’ For Data Management Will Be Made Available. </a:t>
            </a:r>
            <a:endParaRPr lang="en-US"/>
          </a:p>
          <a:p>
            <a:r>
              <a:rPr lang="en-US" sz="2000" dirty="0">
                <a:ea typeface="+mn-lt"/>
                <a:cs typeface="+mn-lt"/>
              </a:rPr>
              <a:t>To Provide A Function To Add A Customer In The Database So That Next Time Customer Comes To Shop Again We Can Get His Previous Data. </a:t>
            </a:r>
            <a:endParaRPr lang="en-US" dirty="0">
              <a:ea typeface="+mn-lt"/>
              <a:cs typeface="+mn-lt"/>
            </a:endParaRPr>
          </a:p>
          <a:p>
            <a:r>
              <a:rPr lang="en-US" sz="2000" dirty="0">
                <a:ea typeface="+mn-lt"/>
                <a:cs typeface="+mn-lt"/>
              </a:rPr>
              <a:t>To Provide A Function To Add A Product In The Database So That Users Can Select The Product From The Dropdown And It Will Easy For Us To Get The Report.</a:t>
            </a:r>
            <a:endParaRPr lang="en-US"/>
          </a:p>
        </p:txBody>
      </p:sp>
    </p:spTree>
    <p:extLst>
      <p:ext uri="{BB962C8B-B14F-4D97-AF65-F5344CB8AC3E}">
        <p14:creationId xmlns:p14="http://schemas.microsoft.com/office/powerpoint/2010/main" val="2162799161"/>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Quotable</vt:lpstr>
      <vt:lpstr>Quotable</vt:lpstr>
      <vt:lpstr>SALES ACCOUNT MANAGEMENT [SAM] SYSTEM</vt:lpstr>
      <vt:lpstr>Index</vt:lpstr>
      <vt:lpstr>Introduction</vt:lpstr>
      <vt:lpstr>COMPANY PROFILE</vt:lpstr>
      <vt:lpstr>SCOPE OF SYSTEM </vt:lpstr>
      <vt:lpstr>SCOPE OF SYSTEM </vt:lpstr>
      <vt:lpstr>NEED &amp; EXISTING SYSTEM </vt:lpstr>
      <vt:lpstr>NEED &amp; EXISTING SYSTEM </vt:lpstr>
      <vt:lpstr>OBJECTIVE OF SYSTEM</vt:lpstr>
      <vt:lpstr>PROPOSED SYSTEM</vt:lpstr>
      <vt:lpstr>FEASIBILITY STUDY </vt:lpstr>
      <vt:lpstr>FEASIBILITY STUDY </vt:lpstr>
      <vt:lpstr>FEASIBILITY STUDY </vt:lpstr>
      <vt:lpstr>FACT FINDING TECHNIQUE</vt:lpstr>
      <vt:lpstr>FACT FINDING TECHNIQUE</vt:lpstr>
      <vt:lpstr>SOFTWARE &amp; HARDWARE REQUIREMENT</vt:lpstr>
      <vt:lpstr>ANALYSIS ANALYSIS &amp; DESIGN</vt:lpstr>
      <vt:lpstr>ANALYSIS ANALYSIS &amp; DESIGN</vt:lpstr>
      <vt:lpstr>DATA DICTIONARY</vt:lpstr>
      <vt:lpstr>DATA DICTIONARY</vt:lpstr>
      <vt:lpstr>DATA DICTIONARY</vt:lpstr>
      <vt:lpstr>PowerPoint Presentation</vt:lpstr>
      <vt:lpstr>PowerPoint Presentation</vt:lpstr>
      <vt:lpstr>PowerPoint Presentation</vt:lpstr>
      <vt:lpstr>PowerPoint Presentation</vt:lpstr>
      <vt:lpstr>PowerPoint Presentation</vt:lpstr>
      <vt:lpstr>PowerPoint Presentation</vt:lpstr>
      <vt:lpstr>ADVANTAGES &amp; LIMITATIONS</vt:lpstr>
      <vt:lpstr>ADVANTAGES &amp; LIMITATIONS</vt:lpstr>
      <vt:lpstr>LIMITATION OF SYSTEM</vt:lpstr>
      <vt:lpstr>FUTURE ENHANCEMENT</vt:lpstr>
      <vt:lpstr>CONCLUSION</vt:lpstr>
      <vt:lpstr>BIBLIOGRAPHY &amp; BIBLIOGRAPHY &amp; 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255</cp:revision>
  <dcterms:created xsi:type="dcterms:W3CDTF">2013-07-15T20:26:40Z</dcterms:created>
  <dcterms:modified xsi:type="dcterms:W3CDTF">2022-02-24T18:24:29Z</dcterms:modified>
</cp:coreProperties>
</file>