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57" r:id="rId4"/>
    <p:sldId id="258" r:id="rId5"/>
    <p:sldId id="259" r:id="rId6"/>
    <p:sldId id="260" r:id="rId7"/>
    <p:sldId id="264" r:id="rId8"/>
    <p:sldId id="261" r:id="rId9"/>
    <p:sldId id="262" r:id="rId10"/>
    <p:sldId id="269" r:id="rId11"/>
    <p:sldId id="263" r:id="rId12"/>
    <p:sldId id="270" r:id="rId13"/>
    <p:sldId id="276" r:id="rId14"/>
    <p:sldId id="278" r:id="rId15"/>
    <p:sldId id="279" r:id="rId16"/>
    <p:sldId id="282" r:id="rId17"/>
    <p:sldId id="280" r:id="rId18"/>
    <p:sldId id="281" r:id="rId19"/>
    <p:sldId id="271" r:id="rId20"/>
    <p:sldId id="272" r:id="rId21"/>
    <p:sldId id="274" r:id="rId22"/>
    <p:sldId id="275" r:id="rId23"/>
    <p:sldId id="277"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CB36C-93A4-48E2-BC77-D47B62F8CE0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E9604-F6ED-4F82-BC31-6ED9EB88F56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8E9D53-7811-4D4F-AE11-0580AE3B452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58E9D53-7811-4D4F-AE11-0580AE3B452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58E9D53-7811-4D4F-AE11-0580AE3B452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endParaRPr lang="en-US" smtClean="0"/>
          </a:p>
        </p:txBody>
      </p:sp>
      <p:sp>
        <p:nvSpPr>
          <p:cNvPr id="2" name="Date Placeholder 1"/>
          <p:cNvSpPr>
            <a:spLocks noGrp="1"/>
          </p:cNvSpPr>
          <p:nvPr>
            <p:ph type="dt" sz="half" idx="10"/>
          </p:nvPr>
        </p:nvSpPr>
        <p:spPr/>
        <p:txBody>
          <a:bodyPr/>
          <a:lstStyle/>
          <a:p>
            <a:fld id="{358E9D53-7811-4D4F-AE11-0580AE3B452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58E9D53-7811-4D4F-AE11-0580AE3B452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58E9D53-7811-4D4F-AE11-0580AE3B452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58E9D53-7811-4D4F-AE11-0580AE3B452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58E9D53-7811-4D4F-AE11-0580AE3B452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58E9D53-7811-4D4F-AE11-0580AE3B452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58E9D53-7811-4D4F-AE11-0580AE3B452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358E9D53-7811-4D4F-AE11-0580AE3B452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8E9D53-7811-4D4F-AE11-0580AE3B452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E9D53-7811-4D4F-AE11-0580AE3B452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58E9D53-7811-4D4F-AE11-0580AE3B452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CB48EF-E1FD-4E14-8D6F-9F6F4A15E0C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3885810" y="6041362"/>
            <a:ext cx="976879" cy="365125"/>
          </a:xfrm>
        </p:spPr>
        <p:txBody>
          <a:bodyPr/>
          <a:lstStyle/>
          <a:p>
            <a:fld id="{358E9D53-7811-4D4F-AE11-0580AE3B452D}" type="datetimeFigureOut">
              <a:rPr lang="en-IN" smtClean="0"/>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5CB48EF-E1FD-4E14-8D6F-9F6F4A15E0C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58E9D53-7811-4D4F-AE11-0580AE3B452D}" type="datetimeFigureOut">
              <a:rPr lang="en-IN" smtClean="0"/>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5CB48EF-E1FD-4E14-8D6F-9F6F4A15E0CB}"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630" y="1351280"/>
            <a:ext cx="3604261" cy="22715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4688630" y="1261555"/>
            <a:ext cx="5416951" cy="2361235"/>
          </a:xfrm>
        </p:spPr>
        <p:txBody>
          <a:bodyPr>
            <a:normAutofit fontScale="90000"/>
          </a:bodyPr>
          <a:lstStyle/>
          <a:p>
            <a:r>
              <a:rPr lang="en-US" dirty="0" smtClean="0">
                <a:latin typeface="Times New Roman" panose="02020603050405020304" pitchFamily="18" charset="0"/>
                <a:cs typeface="Times New Roman" panose="02020603050405020304" pitchFamily="18" charset="0"/>
              </a:rPr>
              <a:t>Diabetic </a:t>
            </a:r>
            <a:r>
              <a:rPr lang="en-US" dirty="0" smtClean="0">
                <a:solidFill>
                  <a:schemeClr val="accent1">
                    <a:lumMod val="40000"/>
                    <a:lumOff val="60000"/>
                  </a:schemeClr>
                </a:solidFill>
                <a:latin typeface="Times New Roman" panose="02020603050405020304" pitchFamily="18" charset="0"/>
                <a:cs typeface="Times New Roman" panose="02020603050405020304" pitchFamily="18" charset="0"/>
              </a:rPr>
              <a:t>Retinopathy</a:t>
            </a:r>
            <a:r>
              <a:rPr lang="en-US" dirty="0" smtClean="0">
                <a:latin typeface="Times New Roman" panose="02020603050405020304" pitchFamily="18" charset="0"/>
                <a:cs typeface="Times New Roman" panose="02020603050405020304" pitchFamily="18" charset="0"/>
              </a:rPr>
              <a:t> </a:t>
            </a:r>
            <a:r>
              <a:rPr lang="en-US" dirty="0" smtClean="0">
                <a:solidFill>
                  <a:schemeClr val="accent1">
                    <a:lumMod val="40000"/>
                    <a:lumOff val="60000"/>
                  </a:schemeClr>
                </a:solidFill>
                <a:latin typeface="Times New Roman" panose="02020603050405020304" pitchFamily="18" charset="0"/>
                <a:cs typeface="Times New Roman" panose="02020603050405020304" pitchFamily="18" charset="0"/>
              </a:rPr>
              <a:t>Detection</a:t>
            </a:r>
            <a:endParaRPr lang="en-IN"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88131" y="5343427"/>
            <a:ext cx="4455370" cy="1231106"/>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Under the guidance of,</a:t>
            </a:r>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600" dirty="0" err="1" smtClean="0">
                <a:latin typeface="Times New Roman" panose="02020603050405020304" pitchFamily="18" charset="0"/>
                <a:cs typeface="Times New Roman" panose="02020603050405020304" pitchFamily="18" charset="0"/>
              </a:rPr>
              <a:t>Prof.</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Narasimhayya</a:t>
            </a:r>
            <a:r>
              <a:rPr lang="en-IN" sz="2600" dirty="0" smtClean="0">
                <a:latin typeface="Times New Roman" panose="02020603050405020304" pitchFamily="18" charset="0"/>
                <a:cs typeface="Times New Roman" panose="02020603050405020304" pitchFamily="18" charset="0"/>
              </a:rPr>
              <a:t> B E</a:t>
            </a:r>
            <a:endParaRPr lang="en-IN" sz="2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8130" y="498590"/>
            <a:ext cx="4000500" cy="3124200"/>
          </a:xfrm>
          <a:prstGeom prst="rect">
            <a:avLst/>
          </a:prstGeom>
        </p:spPr>
      </p:pic>
      <p:sp>
        <p:nvSpPr>
          <p:cNvPr id="6" name="TextBox 5"/>
          <p:cNvSpPr txBox="1"/>
          <p:nvPr/>
        </p:nvSpPr>
        <p:spPr>
          <a:xfrm>
            <a:off x="7970060" y="4883290"/>
            <a:ext cx="2135521" cy="923330"/>
          </a:xfrm>
          <a:prstGeom prst="rect">
            <a:avLst/>
          </a:prstGeom>
          <a:noFill/>
        </p:spPr>
        <p:txBody>
          <a:bodyPr wrap="none" rtlCol="0">
            <a:spAutoFit/>
          </a:bodyPr>
          <a:lstStyle/>
          <a:p>
            <a:pPr algn="r"/>
            <a:r>
              <a:rPr lang="en-US" dirty="0" smtClean="0">
                <a:latin typeface="Times New Roman" panose="02020603050405020304" pitchFamily="18" charset="0"/>
                <a:cs typeface="Times New Roman" panose="02020603050405020304" pitchFamily="18" charset="0"/>
              </a:rPr>
              <a:t>Arvind </a:t>
            </a:r>
            <a:r>
              <a:rPr lang="en-US" dirty="0" err="1">
                <a:latin typeface="Times New Roman" panose="02020603050405020304" pitchFamily="18" charset="0"/>
                <a:cs typeface="Times New Roman" panose="02020603050405020304" pitchFamily="18" charset="0"/>
              </a:rPr>
              <a:t>Rathore</a:t>
            </a:r>
            <a:r>
              <a:rPr lang="en-US" dirty="0">
                <a:latin typeface="Times New Roman" panose="02020603050405020304" pitchFamily="18" charset="0"/>
                <a:cs typeface="Times New Roman" panose="02020603050405020304" pitchFamily="18" charset="0"/>
              </a:rPr>
              <a:t> V</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(20BTRCA008)</a:t>
            </a:r>
            <a:endParaRPr lang="en-US" dirty="0">
              <a:latin typeface="Times New Roman" panose="02020603050405020304" pitchFamily="18" charset="0"/>
              <a:cs typeface="Times New Roman" panose="02020603050405020304" pitchFamily="18" charset="0"/>
            </a:endParaRPr>
          </a:p>
          <a:p>
            <a:endParaRPr lang="en-IN" dirty="0"/>
          </a:p>
        </p:txBody>
      </p:sp>
      <p:sp>
        <p:nvSpPr>
          <p:cNvPr id="9" name="TextBox 8"/>
          <p:cNvSpPr txBox="1"/>
          <p:nvPr/>
        </p:nvSpPr>
        <p:spPr>
          <a:xfrm>
            <a:off x="7970060" y="4883290"/>
            <a:ext cx="3828635" cy="1477328"/>
          </a:xfrm>
          <a:prstGeom prst="rect">
            <a:avLst/>
          </a:prstGeom>
          <a:noFill/>
        </p:spPr>
        <p:txBody>
          <a:bodyPr wrap="square" rtlCol="0">
            <a:spAutoFit/>
          </a:bodyPr>
          <a:lstStyle/>
          <a:p>
            <a:pPr algn="r"/>
            <a:r>
              <a:rPr lang="en-US" dirty="0" smtClean="0">
                <a:latin typeface="Times New Roman" panose="02020603050405020304" pitchFamily="18" charset="0"/>
                <a:cs typeface="Times New Roman" panose="02020603050405020304" pitchFamily="18" charset="0"/>
              </a:rPr>
              <a:t>Sai </a:t>
            </a:r>
            <a:r>
              <a:rPr lang="en-US" dirty="0" err="1" smtClean="0">
                <a:latin typeface="Times New Roman" panose="02020603050405020304" pitchFamily="18" charset="0"/>
                <a:cs typeface="Times New Roman" panose="02020603050405020304" pitchFamily="18" charset="0"/>
              </a:rPr>
              <a:t>Ruthvik</a:t>
            </a:r>
            <a:r>
              <a:rPr lang="en-US" dirty="0" smtClean="0">
                <a:latin typeface="Times New Roman" panose="02020603050405020304" pitchFamily="18" charset="0"/>
                <a:cs typeface="Times New Roman" panose="02020603050405020304" pitchFamily="18" charset="0"/>
              </a:rPr>
              <a:t> M </a:t>
            </a: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(20BTRCA029)</a:t>
            </a: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Sreenivasan R S</a:t>
            </a: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       (20BTRCA045</a:t>
            </a:r>
            <a:r>
              <a:rPr lang="en-US" dirty="0" smtClean="0"/>
              <a:t>)</a:t>
            </a:r>
            <a:endParaRPr lang="en-IN" dirty="0" smtClean="0"/>
          </a:p>
          <a:p>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4607" y="392695"/>
            <a:ext cx="10996247" cy="58370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Architecture</a:t>
            </a:r>
            <a:endParaRPr lang="en-US"/>
          </a:p>
        </p:txBody>
      </p:sp>
      <p:sp>
        <p:nvSpPr>
          <p:cNvPr id="3" name="Content Placeholder 2"/>
          <p:cNvSpPr>
            <a:spLocks noGrp="1"/>
          </p:cNvSpPr>
          <p:nvPr>
            <p:ph idx="1"/>
          </p:nvPr>
        </p:nvSpPr>
        <p:spPr>
          <a:xfrm>
            <a:off x="66675" y="2029460"/>
            <a:ext cx="7245350" cy="4827905"/>
          </a:xfrm>
        </p:spPr>
        <p:txBody>
          <a:bodyPr>
            <a:normAutofit fontScale="77500" lnSpcReduction="10000"/>
          </a:bodyPr>
          <a:lstStyle/>
          <a:p>
            <a:r>
              <a:rPr lang="en-US"/>
              <a:t>1. Leveraging Different EfficientNet-V2 Variants: The system aims to utilize three variants of the EfficientNet-V2 model - effnetv2_b0, effnetv2_b1, and effnetv2_s - each offering unique characteristics and performance trade-offs.</a:t>
            </a:r>
            <a:endParaRPr lang="en-US"/>
          </a:p>
          <a:p>
            <a:endParaRPr lang="en-US"/>
          </a:p>
          <a:p>
            <a:r>
              <a:rPr lang="en-US"/>
              <a:t>2. Stacking Ensemble Approach: Individual models process input images independently and generate predictions. These predictions are then combined at a higher level, typically through a meta-learner or averaging mechanism, to produce the final ensemble prediction.</a:t>
            </a:r>
            <a:endParaRPr lang="en-US"/>
          </a:p>
          <a:p>
            <a:endParaRPr lang="en-US"/>
          </a:p>
          <a:p>
            <a:r>
              <a:rPr lang="en-US"/>
              <a:t>3. Exploiting Complementary Strengths: Each model variant captures different aspects of the input data due to variations in depth, width, and resolution. By combining models of varying scales, the ensemble can capture a broader range of features and patterns, enhancing robustness and generalization capability.</a:t>
            </a:r>
            <a:endParaRPr lang="en-US"/>
          </a:p>
          <a:p>
            <a:endParaRPr lang="en-US"/>
          </a:p>
          <a:p>
            <a:r>
              <a:rPr lang="en-US"/>
              <a:t>4. Superior Performance and Robustness: The proposed system offers a powerful solution for image classification tasks by leveraging the strengths of multiple model variants. The combination of effnetv2_b0, effnetv2_b1, and effnetv2_s in a stacking ensemble enhances performance and robustness, making the classifier capable of handling diverse input data scenarios.</a:t>
            </a:r>
            <a:endParaRPr lang="en-US"/>
          </a:p>
        </p:txBody>
      </p:sp>
      <p:pic>
        <p:nvPicPr>
          <p:cNvPr id="4" name="Picture 3" descr="flowchart -colored"/>
          <p:cNvPicPr>
            <a:picLocks noChangeAspect="1"/>
          </p:cNvPicPr>
          <p:nvPr/>
        </p:nvPicPr>
        <p:blipFill>
          <a:blip r:embed="rId1"/>
          <a:stretch>
            <a:fillRect/>
          </a:stretch>
        </p:blipFill>
        <p:spPr>
          <a:xfrm>
            <a:off x="8333740" y="2113915"/>
            <a:ext cx="3300730" cy="4607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 Metrics</a:t>
            </a:r>
            <a:endParaRPr lang="en-US"/>
          </a:p>
        </p:txBody>
      </p:sp>
      <p:sp>
        <p:nvSpPr>
          <p:cNvPr id="3" name="Content Placeholder 2"/>
          <p:cNvSpPr>
            <a:spLocks noGrp="1"/>
          </p:cNvSpPr>
          <p:nvPr>
            <p:ph idx="1"/>
          </p:nvPr>
        </p:nvSpPr>
        <p:spPr>
          <a:xfrm>
            <a:off x="163830" y="1750060"/>
            <a:ext cx="7439025" cy="2364105"/>
          </a:xfrm>
        </p:spPr>
        <p:txBody>
          <a:bodyPr>
            <a:normAutofit/>
          </a:bodyPr>
          <a:lstStyle/>
          <a:p>
            <a:pPr marL="0" indent="0">
              <a:buNone/>
            </a:pPr>
            <a:r>
              <a:rPr lang="en-US"/>
              <a:t>This study employs different evaluation metrics to observe and analyze the performance of the model. Namely, they are Precision, Recall, F1 Score and Accuracy. The formula relating to the same has been given below in equations 1, 2 and 3. </a:t>
            </a:r>
            <a:endParaRPr lang="en-US"/>
          </a:p>
        </p:txBody>
      </p:sp>
      <p:pic>
        <p:nvPicPr>
          <p:cNvPr id="4" name="Picture 3"/>
          <p:cNvPicPr>
            <a:picLocks noChangeAspect="1"/>
          </p:cNvPicPr>
          <p:nvPr/>
        </p:nvPicPr>
        <p:blipFill>
          <a:blip r:embed="rId1"/>
          <a:stretch>
            <a:fillRect/>
          </a:stretch>
        </p:blipFill>
        <p:spPr>
          <a:xfrm>
            <a:off x="1208405" y="3976370"/>
            <a:ext cx="8618220" cy="2590800"/>
          </a:xfrm>
          <a:prstGeom prst="rect">
            <a:avLst/>
          </a:prstGeom>
        </p:spPr>
      </p:pic>
      <p:sp>
        <p:nvSpPr>
          <p:cNvPr id="5" name="Rectangles 4"/>
          <p:cNvSpPr/>
          <p:nvPr/>
        </p:nvSpPr>
        <p:spPr>
          <a:xfrm>
            <a:off x="4407535" y="6017895"/>
            <a:ext cx="356870" cy="24066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0"/>
            <a:ext cx="10571998" cy="970450"/>
          </a:xfrm>
        </p:spPr>
        <p:txBody>
          <a:bodyPr/>
          <a:lstStyle/>
          <a:p>
            <a:r>
              <a:rPr lang="en-IN" dirty="0" smtClean="0"/>
              <a:t>Implementation</a:t>
            </a:r>
            <a:endParaRPr lang="en-IN" dirty="0"/>
          </a:p>
        </p:txBody>
      </p:sp>
      <p:sp>
        <p:nvSpPr>
          <p:cNvPr id="3" name="Content Placeholder 2"/>
          <p:cNvSpPr>
            <a:spLocks noGrp="1"/>
          </p:cNvSpPr>
          <p:nvPr>
            <p:ph idx="1"/>
          </p:nvPr>
        </p:nvSpPr>
        <p:spPr>
          <a:xfrm>
            <a:off x="818712" y="2222287"/>
            <a:ext cx="4844151" cy="4242681"/>
          </a:xfrm>
        </p:spPr>
        <p:txBody>
          <a:bodyPr>
            <a:normAutofit fontScale="92500" lnSpcReduction="20000"/>
          </a:bodyPr>
          <a:lstStyle/>
          <a:p>
            <a:r>
              <a:rPr lang="en-US" dirty="0"/>
              <a:t>Python 3 is the latest major version of the Python programming language, emphasizing code readability and simplicity. In the context of machine learning, Python 3 is the preferred version due to its extensive ecosystem of libraries and frameworks, such as </a:t>
            </a:r>
            <a:r>
              <a:rPr lang="en-US" dirty="0" err="1"/>
              <a:t>NumPy</a:t>
            </a:r>
            <a:r>
              <a:rPr lang="en-US" dirty="0"/>
              <a:t>, Pandas, </a:t>
            </a:r>
            <a:r>
              <a:rPr lang="en-US" dirty="0" err="1"/>
              <a:t>Scikit</a:t>
            </a:r>
            <a:r>
              <a:rPr lang="en-US" dirty="0"/>
              <a:t>-learn, </a:t>
            </a:r>
            <a:r>
              <a:rPr lang="en-US" dirty="0" err="1"/>
              <a:t>TensorFlow</a:t>
            </a:r>
            <a:r>
              <a:rPr lang="en-US" dirty="0"/>
              <a:t>, and </a:t>
            </a:r>
            <a:r>
              <a:rPr lang="en-US" dirty="0" err="1"/>
              <a:t>PyTorch</a:t>
            </a:r>
            <a:r>
              <a:rPr lang="en-US" dirty="0"/>
              <a:t>. </a:t>
            </a:r>
            <a:endParaRPr lang="en-US" dirty="0" smtClean="0"/>
          </a:p>
          <a:p>
            <a:r>
              <a:rPr lang="en-US" dirty="0" err="1"/>
              <a:t>TensorFlow</a:t>
            </a:r>
            <a:r>
              <a:rPr lang="en-US" dirty="0"/>
              <a:t> is an open-source machine learning framework developed by Google. It facilitates the creation and training of deep learning models through a flexible, high-level API. </a:t>
            </a:r>
            <a:r>
              <a:rPr lang="en-US" dirty="0" err="1"/>
              <a:t>TensorFlow</a:t>
            </a:r>
            <a:r>
              <a:rPr lang="en-US" dirty="0"/>
              <a:t> allows developers to build and deploy machine learning applications, leveraging computational graphs for efficient processing on CPUs or GPUs. </a:t>
            </a:r>
            <a:endParaRPr lang="en-IN" dirty="0"/>
          </a:p>
        </p:txBody>
      </p:sp>
      <p:sp>
        <p:nvSpPr>
          <p:cNvPr id="4" name="TextBox 3"/>
          <p:cNvSpPr txBox="1"/>
          <p:nvPr/>
        </p:nvSpPr>
        <p:spPr>
          <a:xfrm>
            <a:off x="2895882" y="1319369"/>
            <a:ext cx="6977751" cy="553998"/>
          </a:xfrm>
          <a:prstGeom prst="rect">
            <a:avLst/>
          </a:prstGeom>
          <a:noFill/>
        </p:spPr>
        <p:txBody>
          <a:bodyPr wrap="square" rtlCol="0">
            <a:spAutoFit/>
          </a:bodyPr>
          <a:lstStyle/>
          <a:p>
            <a:r>
              <a:rPr lang="en-IN" sz="3000" dirty="0" smtClean="0">
                <a:latin typeface="Times New Roman" panose="02020603050405020304" pitchFamily="18" charset="0"/>
                <a:cs typeface="Times New Roman" panose="02020603050405020304" pitchFamily="18" charset="0"/>
              </a:rPr>
              <a:t>Software and Hardware Requirements</a:t>
            </a:r>
            <a:endParaRPr lang="en-IN" sz="3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673362" y="2453054"/>
            <a:ext cx="4717348" cy="5078313"/>
          </a:xfrm>
          <a:prstGeom prst="rect">
            <a:avLst/>
          </a:prstGeom>
          <a:noFill/>
        </p:spPr>
        <p:txBody>
          <a:bodyPr wrap="square" rtlCol="0">
            <a:spAutoFit/>
          </a:bodyPr>
          <a:lstStyle/>
          <a:p>
            <a:r>
              <a:rPr lang="en-US" dirty="0"/>
              <a:t>The following set of experiments have been conducted A100 </a:t>
            </a:r>
            <a:r>
              <a:rPr lang="en-US" dirty="0" smtClean="0"/>
              <a:t>GPU or V100 GPI </a:t>
            </a:r>
            <a:r>
              <a:rPr lang="en-US" dirty="0"/>
              <a:t>provided by the Google </a:t>
            </a:r>
            <a:r>
              <a:rPr lang="en-US" dirty="0" err="1"/>
              <a:t>Colab</a:t>
            </a:r>
            <a:r>
              <a:rPr lang="en-US" dirty="0"/>
              <a:t> with 40GB of virtual random access memory</a:t>
            </a:r>
            <a:r>
              <a:rPr lang="en-US" dirty="0" smtClean="0"/>
              <a:t>.</a:t>
            </a:r>
            <a:endParaRPr lang="en-US" dirty="0" smtClean="0"/>
          </a:p>
          <a:p>
            <a:r>
              <a:rPr lang="en-US" dirty="0" smtClean="0"/>
              <a:t>The specifications of the A100 GPU is given below as example.</a:t>
            </a:r>
            <a:endParaRPr lang="en-US" dirty="0" smtClean="0"/>
          </a:p>
          <a:p>
            <a:endParaRPr lang="en-US" dirty="0"/>
          </a:p>
          <a:p>
            <a:r>
              <a:rPr lang="en-US" dirty="0" smtClean="0"/>
              <a:t> FP64: 9.7 TFLOPS</a:t>
            </a:r>
            <a:endParaRPr lang="en-US" dirty="0" smtClean="0"/>
          </a:p>
          <a:p>
            <a:pPr marL="285750" indent="-285750">
              <a:buFont typeface="Arial" panose="020B0604020202020204" pitchFamily="34" charset="0"/>
              <a:buChar char="•"/>
            </a:pPr>
            <a:r>
              <a:rPr lang="en-US" dirty="0" smtClean="0"/>
              <a:t>FP64 Tensor Core: 19.5 TFLOPS</a:t>
            </a:r>
            <a:endParaRPr lang="en-US" dirty="0" smtClean="0"/>
          </a:p>
          <a:p>
            <a:pPr marL="285750" indent="-285750">
              <a:buFont typeface="Arial" panose="020B0604020202020204" pitchFamily="34" charset="0"/>
              <a:buChar char="•"/>
            </a:pPr>
            <a:r>
              <a:rPr lang="en-US" dirty="0" smtClean="0"/>
              <a:t>FP32: 19.5 TFLOPS</a:t>
            </a:r>
            <a:endParaRPr lang="en-US" dirty="0" smtClean="0"/>
          </a:p>
          <a:p>
            <a:pPr marL="285750" indent="-285750">
              <a:buFont typeface="Arial" panose="020B0604020202020204" pitchFamily="34" charset="0"/>
              <a:buChar char="•"/>
            </a:pPr>
            <a:r>
              <a:rPr lang="en-US" dirty="0" smtClean="0"/>
              <a:t>TF32: 156 TFLOPS</a:t>
            </a:r>
            <a:endParaRPr lang="en-US" dirty="0" smtClean="0"/>
          </a:p>
          <a:p>
            <a:pPr marL="285750" indent="-285750">
              <a:buFont typeface="Arial" panose="020B0604020202020204" pitchFamily="34" charset="0"/>
              <a:buChar char="•"/>
            </a:pPr>
            <a:r>
              <a:rPr lang="en-US" dirty="0" smtClean="0"/>
              <a:t>GPU Memory: 80 GB HBM2e</a:t>
            </a:r>
            <a:endParaRPr lang="en-US" dirty="0" smtClean="0"/>
          </a:p>
          <a:p>
            <a:pPr marL="285750" indent="-285750">
              <a:buFont typeface="Arial" panose="020B0604020202020204" pitchFamily="34" charset="0"/>
              <a:buChar char="•"/>
            </a:pPr>
            <a:r>
              <a:rPr lang="en-US" dirty="0" smtClean="0"/>
              <a:t>GPU Memory Bandwidth: 1,935 Gb/s</a:t>
            </a:r>
            <a:endParaRPr lang="en-US" dirty="0" smtClean="0"/>
          </a:p>
          <a:p>
            <a:pPr marL="285750" indent="-285750">
              <a:buFont typeface="Arial" panose="020B0604020202020204" pitchFamily="34" charset="0"/>
              <a:buChar char="•"/>
            </a:pPr>
            <a:r>
              <a:rPr lang="en-US" dirty="0" smtClean="0"/>
              <a:t>Thermal Design Power: 300W</a:t>
            </a:r>
            <a:endParaRPr lang="en-US" dirty="0" smtClean="0"/>
          </a:p>
          <a:p>
            <a:endParaRPr lang="en-US" dirty="0"/>
          </a:p>
          <a:p>
            <a:endParaRPr lang="en-IN" dirty="0"/>
          </a:p>
          <a:p>
            <a:r>
              <a:rPr lang="en-US" dirty="0"/>
              <a:t> </a:t>
            </a: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and Pre-processing</a:t>
            </a:r>
            <a:endParaRPr lang="en-IN" dirty="0"/>
          </a:p>
        </p:txBody>
      </p:sp>
      <p:sp>
        <p:nvSpPr>
          <p:cNvPr id="3" name="Content Placeholder 2"/>
          <p:cNvSpPr>
            <a:spLocks noGrp="1"/>
          </p:cNvSpPr>
          <p:nvPr>
            <p:ph idx="1"/>
          </p:nvPr>
        </p:nvSpPr>
        <p:spPr>
          <a:xfrm>
            <a:off x="818712" y="2222287"/>
            <a:ext cx="5373541" cy="3636511"/>
          </a:xfrm>
        </p:spPr>
        <p:txBody>
          <a:bodyPr/>
          <a:lstStyle/>
          <a:p>
            <a:r>
              <a:rPr lang="en-US" dirty="0"/>
              <a:t>The data had been collected from the </a:t>
            </a:r>
            <a:r>
              <a:rPr lang="en-US" dirty="0" err="1"/>
              <a:t>EyePacs</a:t>
            </a:r>
            <a:r>
              <a:rPr lang="en-US" dirty="0"/>
              <a:t> foundation, a free platform for retinopathy screening. </a:t>
            </a:r>
            <a:endParaRPr lang="en-US" dirty="0" smtClean="0"/>
          </a:p>
          <a:p>
            <a:r>
              <a:rPr lang="en-US" dirty="0" smtClean="0"/>
              <a:t>The </a:t>
            </a:r>
            <a:r>
              <a:rPr lang="en-US" dirty="0"/>
              <a:t>data under study was a sample of 8392 images of a total of 35,321 images from the original dataset with labelled images of left and right eye fundus corresponding to 5 target classes that are No DR, Mild DR, Moderate DR, Severe DR and Proliferative DR. </a:t>
            </a:r>
            <a:endParaRPr lang="en-US" dirty="0" smtClean="0"/>
          </a:p>
          <a:p>
            <a:endParaRPr lang="en-US" dirty="0"/>
          </a:p>
          <a:p>
            <a:pPr marL="0" indent="0">
              <a:buNone/>
            </a:pPr>
            <a:endParaRPr lang="en-IN" dirty="0"/>
          </a:p>
        </p:txBody>
      </p:sp>
      <p:pic>
        <p:nvPicPr>
          <p:cNvPr id="4" name="Picture 3" descr="C:\Users\cheen\OneDrive\Pictures\Screenshots\Screenshot (12).png"/>
          <p:cNvPicPr/>
          <p:nvPr/>
        </p:nvPicPr>
        <p:blipFill>
          <a:blip r:embed="rId1">
            <a:extLst>
              <a:ext uri="{28A0092B-C50C-407E-A947-70E740481C1C}">
                <a14:useLocalDpi xmlns:a14="http://schemas.microsoft.com/office/drawing/2010/main" val="0"/>
              </a:ext>
            </a:extLst>
          </a:blip>
          <a:srcRect/>
          <a:stretch>
            <a:fillRect/>
          </a:stretch>
        </p:blipFill>
        <p:spPr bwMode="auto">
          <a:xfrm>
            <a:off x="7347284" y="2222287"/>
            <a:ext cx="2963461" cy="2333671"/>
          </a:xfrm>
          <a:prstGeom prst="rect">
            <a:avLst/>
          </a:prstGeom>
          <a:noFill/>
          <a:ln>
            <a:noFill/>
          </a:ln>
        </p:spPr>
      </p:pic>
      <p:pic>
        <p:nvPicPr>
          <p:cNvPr id="5" name="Picture 4" descr="C:\Users\cheen\OneDrive\Pictures\Screenshots\Screenshot (14).png"/>
          <p:cNvPicPr/>
          <p:nvPr/>
        </p:nvPicPr>
        <p:blipFill>
          <a:blip r:embed="rId2">
            <a:extLst>
              <a:ext uri="{28A0092B-C50C-407E-A947-70E740481C1C}">
                <a14:useLocalDpi xmlns:a14="http://schemas.microsoft.com/office/drawing/2010/main" val="0"/>
              </a:ext>
            </a:extLst>
          </a:blip>
          <a:srcRect/>
          <a:stretch>
            <a:fillRect/>
          </a:stretch>
        </p:blipFill>
        <p:spPr bwMode="auto">
          <a:xfrm>
            <a:off x="7347284" y="4698890"/>
            <a:ext cx="2963461" cy="20447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 Step – Removal of Corrupted Images</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1832" y="2250282"/>
            <a:ext cx="6020166" cy="4607718"/>
          </a:xfrm>
          <a:prstGeom prst="rect">
            <a:avLst/>
          </a:prstGeom>
        </p:spPr>
      </p:pic>
      <p:sp>
        <p:nvSpPr>
          <p:cNvPr id="5" name="TextBox 4"/>
          <p:cNvSpPr txBox="1"/>
          <p:nvPr/>
        </p:nvSpPr>
        <p:spPr>
          <a:xfrm>
            <a:off x="368968" y="2791326"/>
            <a:ext cx="4475748" cy="2308324"/>
          </a:xfrm>
          <a:prstGeom prst="rect">
            <a:avLst/>
          </a:prstGeom>
          <a:noFill/>
        </p:spPr>
        <p:txBody>
          <a:bodyPr wrap="square" rtlCol="0">
            <a:spAutoFit/>
          </a:bodyPr>
          <a:lstStyle/>
          <a:p>
            <a:r>
              <a:rPr lang="en-IN" dirty="0" smtClean="0"/>
              <a:t>During initial phase of loading the images, it was noticed that some of the images were corrupted. Thus a specialized code was written in order to make note of such corrupted images, which were then removed manually from the region of observation.</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712" y="2222287"/>
            <a:ext cx="4090172" cy="3636511"/>
          </a:xfrm>
        </p:spPr>
        <p:txBody>
          <a:bodyPr/>
          <a:lstStyle/>
          <a:p>
            <a:r>
              <a:rPr lang="en-US" dirty="0"/>
              <a:t>Additionally different augmentation methods have been applied to the data such as random flip, random rotation, random contrast, random hue, and random brightness in order to augment the training data for better learning representations. This can be viewed in Fig.</a:t>
            </a:r>
            <a:endParaRPr lang="en-IN" dirty="0"/>
          </a:p>
          <a:p>
            <a:endParaRPr lang="en-IN" dirty="0"/>
          </a:p>
        </p:txBody>
      </p:sp>
      <p:pic>
        <p:nvPicPr>
          <p:cNvPr id="4" name="Picture 3" descr="C:\Users\cheen\OneDrive\Pictures\Screenshots\Screenshot (16).png"/>
          <p:cNvPicPr/>
          <p:nvPr/>
        </p:nvPicPr>
        <p:blipFill>
          <a:blip r:embed="rId1">
            <a:extLst>
              <a:ext uri="{28A0092B-C50C-407E-A947-70E740481C1C}">
                <a14:useLocalDpi xmlns:a14="http://schemas.microsoft.com/office/drawing/2010/main" val="0"/>
              </a:ext>
            </a:extLst>
          </a:blip>
          <a:srcRect/>
          <a:stretch>
            <a:fillRect/>
          </a:stretch>
        </p:blipFill>
        <p:spPr bwMode="auto">
          <a:xfrm>
            <a:off x="5710989" y="1933529"/>
            <a:ext cx="5719512" cy="2618201"/>
          </a:xfrm>
          <a:prstGeom prst="rect">
            <a:avLst/>
          </a:prstGeom>
          <a:noFill/>
          <a:ln>
            <a:noFill/>
          </a:ln>
        </p:spPr>
      </p:pic>
      <p:pic>
        <p:nvPicPr>
          <p:cNvPr id="6" name="Picture 5" descr="C:\Users\cheen\OneDrive\Pictures\Screenshots\Screenshot (15).png"/>
          <p:cNvPicPr/>
          <p:nvPr/>
        </p:nvPicPr>
        <p:blipFill>
          <a:blip r:embed="rId2">
            <a:extLst>
              <a:ext uri="{28A0092B-C50C-407E-A947-70E740481C1C}">
                <a14:useLocalDpi xmlns:a14="http://schemas.microsoft.com/office/drawing/2010/main" val="0"/>
              </a:ext>
            </a:extLst>
          </a:blip>
          <a:srcRect/>
          <a:stretch>
            <a:fillRect/>
          </a:stretch>
        </p:blipFill>
        <p:spPr bwMode="auto">
          <a:xfrm>
            <a:off x="5710989" y="4551730"/>
            <a:ext cx="5719512" cy="2054893"/>
          </a:xfrm>
          <a:prstGeom prst="rect">
            <a:avLst/>
          </a:prstGeom>
          <a:noFill/>
          <a:ln>
            <a:noFill/>
          </a:ln>
        </p:spPr>
      </p:pic>
      <p:sp>
        <p:nvSpPr>
          <p:cNvPr id="7" name="TextBox 6"/>
          <p:cNvSpPr txBox="1"/>
          <p:nvPr/>
        </p:nvSpPr>
        <p:spPr>
          <a:xfrm>
            <a:off x="593558" y="352926"/>
            <a:ext cx="10234863" cy="707886"/>
          </a:xfrm>
          <a:prstGeom prst="rect">
            <a:avLst/>
          </a:prstGeom>
          <a:noFill/>
        </p:spPr>
        <p:txBody>
          <a:bodyPr wrap="square" rtlCol="0">
            <a:spAutoFit/>
          </a:bodyPr>
          <a:lstStyle/>
          <a:p>
            <a:r>
              <a:rPr lang="en-IN" sz="4000" b="1" dirty="0" smtClean="0"/>
              <a:t>Image Augmentation Steps</a:t>
            </a:r>
            <a:endParaRPr lang="en-IN" sz="4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Image Augmentation Steps</a:t>
            </a:r>
            <a:endParaRPr lang="en-IN" dirty="0"/>
          </a:p>
        </p:txBody>
      </p:sp>
      <p:sp>
        <p:nvSpPr>
          <p:cNvPr id="3" name="Content Placeholder 2"/>
          <p:cNvSpPr>
            <a:spLocks noGrp="1"/>
          </p:cNvSpPr>
          <p:nvPr>
            <p:ph idx="1"/>
          </p:nvPr>
        </p:nvSpPr>
        <p:spPr>
          <a:xfrm>
            <a:off x="818712" y="2222287"/>
            <a:ext cx="4266635" cy="3636511"/>
          </a:xfrm>
        </p:spPr>
        <p:txBody>
          <a:bodyPr/>
          <a:lstStyle/>
          <a:p>
            <a:r>
              <a:rPr lang="en-IN" dirty="0" smtClean="0"/>
              <a:t>One of the observations from the data was that there were plenty of black areas with rather minimal focus on the fundus (region of interest). Thus a specialized augmentation step was made in order to minimize the black areas present inside the data</a:t>
            </a:r>
            <a:endParaRPr lang="en-IN" dirty="0"/>
          </a:p>
        </p:txBody>
      </p:sp>
      <p:pic>
        <p:nvPicPr>
          <p:cNvPr id="4" name="Picture 3" descr="C:\Users\cheen\OneDrive\Pictures\Screenshots\Screenshot (16).png"/>
          <p:cNvPicPr/>
          <p:nvPr/>
        </p:nvPicPr>
        <p:blipFill>
          <a:blip r:embed="rId1">
            <a:extLst>
              <a:ext uri="{28A0092B-C50C-407E-A947-70E740481C1C}">
                <a14:useLocalDpi xmlns:a14="http://schemas.microsoft.com/office/drawing/2010/main" val="0"/>
              </a:ext>
            </a:extLst>
          </a:blip>
          <a:srcRect/>
          <a:stretch>
            <a:fillRect/>
          </a:stretch>
        </p:blipFill>
        <p:spPr bwMode="auto">
          <a:xfrm>
            <a:off x="5438274" y="2222287"/>
            <a:ext cx="3978442" cy="2498340"/>
          </a:xfrm>
          <a:prstGeom prst="rect">
            <a:avLst/>
          </a:prstGeom>
          <a:noFill/>
          <a:ln>
            <a:noFill/>
          </a:ln>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8274" y="4860759"/>
            <a:ext cx="2658653" cy="175661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6927" y="4860759"/>
            <a:ext cx="2658980" cy="177265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55" y="75560"/>
            <a:ext cx="10571998" cy="970450"/>
          </a:xfrm>
        </p:spPr>
        <p:txBody>
          <a:bodyPr/>
          <a:lstStyle/>
          <a:p>
            <a:r>
              <a:rPr lang="en-US" dirty="0" smtClean="0">
                <a:sym typeface="+mn-ea"/>
              </a:rPr>
              <a:t>Result and Discussion</a:t>
            </a:r>
            <a:endParaRPr lang="en-US" dirty="0"/>
          </a:p>
        </p:txBody>
      </p:sp>
      <p:sp>
        <p:nvSpPr>
          <p:cNvPr id="3" name="Content Placeholder 2"/>
          <p:cNvSpPr>
            <a:spLocks noGrp="1"/>
          </p:cNvSpPr>
          <p:nvPr>
            <p:ph idx="1"/>
          </p:nvPr>
        </p:nvSpPr>
        <p:spPr>
          <a:xfrm>
            <a:off x="135255" y="2083435"/>
            <a:ext cx="5781040" cy="3926205"/>
          </a:xfrm>
        </p:spPr>
        <p:txBody>
          <a:bodyPr/>
          <a:lstStyle/>
          <a:p>
            <a:pPr marL="0" indent="0">
              <a:buNone/>
            </a:pPr>
            <a:r>
              <a:rPr lang="en-US" dirty="0"/>
              <a:t>From Fig , It can be noted from the confusion matrix on EfficientNetV2S that the model is unable to classify that well. We notice a great many false negatives when looking at the first class which can imply that the feature representation is not learnt well. This can be due to the fact that the data is highly imbalanced for the first class, </a:t>
            </a:r>
            <a:r>
              <a:rPr lang="en-US" dirty="0" err="1"/>
              <a:t>i.e</a:t>
            </a:r>
            <a:r>
              <a:rPr lang="en-US" dirty="0"/>
              <a:t> Class 0 (No DR) as compared to the rest of the other classes. Table 5.1 displays the scores and metrics of the same.</a:t>
            </a:r>
            <a:endParaRPr lang="en-US" dirty="0"/>
          </a:p>
        </p:txBody>
      </p:sp>
      <p:pic>
        <p:nvPicPr>
          <p:cNvPr id="4" name="Picture 3"/>
          <p:cNvPicPr>
            <a:picLocks noChangeAspect="1"/>
          </p:cNvPicPr>
          <p:nvPr/>
        </p:nvPicPr>
        <p:blipFill>
          <a:blip r:embed="rId1"/>
          <a:stretch>
            <a:fillRect/>
          </a:stretch>
        </p:blipFill>
        <p:spPr>
          <a:xfrm>
            <a:off x="6864985" y="2083435"/>
            <a:ext cx="3601720" cy="2686685"/>
          </a:xfrm>
          <a:prstGeom prst="rect">
            <a:avLst/>
          </a:prstGeom>
        </p:spPr>
      </p:pic>
      <p:pic>
        <p:nvPicPr>
          <p:cNvPr id="5" name="Picture 4"/>
          <p:cNvPicPr>
            <a:picLocks noChangeAspect="1"/>
          </p:cNvPicPr>
          <p:nvPr/>
        </p:nvPicPr>
        <p:blipFill>
          <a:blip r:embed="rId2"/>
          <a:stretch>
            <a:fillRect/>
          </a:stretch>
        </p:blipFill>
        <p:spPr>
          <a:xfrm>
            <a:off x="6193155" y="5064125"/>
            <a:ext cx="5200015" cy="1584960"/>
          </a:xfrm>
          <a:prstGeom prst="rect">
            <a:avLst/>
          </a:prstGeom>
        </p:spPr>
      </p:pic>
      <p:sp>
        <p:nvSpPr>
          <p:cNvPr id="7" name="Rectangles 6"/>
          <p:cNvSpPr/>
          <p:nvPr/>
        </p:nvSpPr>
        <p:spPr>
          <a:xfrm>
            <a:off x="7588250" y="5169535"/>
            <a:ext cx="577850" cy="129540"/>
          </a:xfrm>
          <a:prstGeom prst="rect">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Rectangles 8"/>
          <p:cNvSpPr/>
          <p:nvPr/>
        </p:nvSpPr>
        <p:spPr>
          <a:xfrm>
            <a:off x="8549005" y="5172075"/>
            <a:ext cx="400050" cy="118110"/>
          </a:xfrm>
          <a:prstGeom prst="rect">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Text Box 9"/>
          <p:cNvSpPr txBox="1"/>
          <p:nvPr/>
        </p:nvSpPr>
        <p:spPr>
          <a:xfrm>
            <a:off x="7539355" y="5125085"/>
            <a:ext cx="1260475" cy="371475"/>
          </a:xfrm>
          <a:prstGeom prst="rect">
            <a:avLst/>
          </a:prstGeom>
          <a:noFill/>
        </p:spPr>
        <p:txBody>
          <a:bodyPr wrap="square" rtlCol="0">
            <a:noAutofit/>
          </a:bodyPr>
          <a:lstStyle/>
          <a:p>
            <a:r>
              <a:rPr lang="en-US" sz="1200" b="1">
                <a:solidFill>
                  <a:schemeClr val="bg2"/>
                </a:solidFill>
                <a:latin typeface="Times New Roman" panose="02020603050405020304" pitchFamily="18" charset="0"/>
                <a:cs typeface="Times New Roman" panose="02020603050405020304" pitchFamily="18" charset="0"/>
              </a:rPr>
              <a:t>Recall</a:t>
            </a:r>
            <a:endParaRPr lang="en-US" sz="1200" b="1">
              <a:solidFill>
                <a:schemeClr val="bg2"/>
              </a:solidFill>
              <a:latin typeface="Times New Roman" panose="02020603050405020304" pitchFamily="18" charset="0"/>
              <a:cs typeface="Times New Roman" panose="02020603050405020304" pitchFamily="18" charset="0"/>
            </a:endParaRPr>
          </a:p>
        </p:txBody>
      </p:sp>
      <p:sp>
        <p:nvSpPr>
          <p:cNvPr id="11" name="Text Box 10"/>
          <p:cNvSpPr txBox="1"/>
          <p:nvPr/>
        </p:nvSpPr>
        <p:spPr>
          <a:xfrm>
            <a:off x="8318500" y="5125085"/>
            <a:ext cx="1260475" cy="371475"/>
          </a:xfrm>
          <a:prstGeom prst="rect">
            <a:avLst/>
          </a:prstGeom>
          <a:noFill/>
        </p:spPr>
        <p:txBody>
          <a:bodyPr wrap="square" rtlCol="0">
            <a:noAutofit/>
          </a:bodyPr>
          <a:lstStyle/>
          <a:p>
            <a:r>
              <a:rPr lang="en-US" sz="1200" b="1">
                <a:solidFill>
                  <a:schemeClr val="bg2"/>
                </a:solidFill>
                <a:latin typeface="Times New Roman" panose="02020603050405020304" pitchFamily="18" charset="0"/>
                <a:cs typeface="Times New Roman" panose="02020603050405020304" pitchFamily="18" charset="0"/>
              </a:rPr>
              <a:t>Precision</a:t>
            </a:r>
            <a:endParaRPr lang="en-US" sz="1200" b="1">
              <a:solidFill>
                <a:schemeClr val="bg2"/>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5255" y="1014900"/>
            <a:ext cx="11261558" cy="553998"/>
          </a:xfrm>
          <a:prstGeom prst="rect">
            <a:avLst/>
          </a:prstGeom>
          <a:noFill/>
        </p:spPr>
        <p:txBody>
          <a:bodyPr wrap="square" rtlCol="0">
            <a:spAutoFit/>
          </a:bodyPr>
          <a:lstStyle/>
          <a:p>
            <a:r>
              <a:rPr lang="en-IN" sz="3000" dirty="0" smtClean="0">
                <a:latin typeface="Times New Roman" panose="02020603050405020304" pitchFamily="18" charset="0"/>
                <a:cs typeface="Times New Roman" panose="02020603050405020304" pitchFamily="18" charset="0"/>
              </a:rPr>
              <a:t>PREDICTION RESULTS OF EFFICIENTNETV2S</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Prediction Results of EfficientNetV2B0</a:t>
            </a:r>
            <a:endParaRPr lang="en-US"/>
          </a:p>
        </p:txBody>
      </p:sp>
      <p:sp>
        <p:nvSpPr>
          <p:cNvPr id="3" name="Content Placeholder 2"/>
          <p:cNvSpPr>
            <a:spLocks noGrp="1"/>
          </p:cNvSpPr>
          <p:nvPr>
            <p:ph idx="1"/>
          </p:nvPr>
        </p:nvSpPr>
        <p:spPr>
          <a:xfrm>
            <a:off x="76200" y="1722120"/>
            <a:ext cx="5782310" cy="3413760"/>
          </a:xfrm>
        </p:spPr>
        <p:txBody>
          <a:bodyPr/>
          <a:lstStyle/>
          <a:p>
            <a:pPr marL="0" indent="0">
              <a:buNone/>
            </a:pPr>
            <a:r>
              <a:rPr lang="en-US"/>
              <a:t>From Fig, It can be noted from the confusion matrix on EfficientNetV2B0 that the model is unable to classify properly. We notice a great many false positives when looking at the first and third class which can imply that the feature representation is not learnt well as compared to EfficientNetV2S which was able to learn somewhat better.</a:t>
            </a:r>
            <a:endParaRPr lang="en-US"/>
          </a:p>
        </p:txBody>
      </p:sp>
      <p:pic>
        <p:nvPicPr>
          <p:cNvPr id="4" name="Picture 3"/>
          <p:cNvPicPr>
            <a:picLocks noChangeAspect="1"/>
          </p:cNvPicPr>
          <p:nvPr/>
        </p:nvPicPr>
        <p:blipFill>
          <a:blip r:embed="rId1"/>
          <a:stretch>
            <a:fillRect/>
          </a:stretch>
        </p:blipFill>
        <p:spPr>
          <a:xfrm>
            <a:off x="5858510" y="2066290"/>
            <a:ext cx="3457575" cy="2554605"/>
          </a:xfrm>
          <a:prstGeom prst="rect">
            <a:avLst/>
          </a:prstGeom>
        </p:spPr>
      </p:pic>
      <p:pic>
        <p:nvPicPr>
          <p:cNvPr id="5" name="Picture 4"/>
          <p:cNvPicPr>
            <a:picLocks noChangeAspect="1"/>
          </p:cNvPicPr>
          <p:nvPr/>
        </p:nvPicPr>
        <p:blipFill>
          <a:blip r:embed="rId2"/>
          <a:stretch>
            <a:fillRect/>
          </a:stretch>
        </p:blipFill>
        <p:spPr>
          <a:xfrm>
            <a:off x="4737100" y="4848860"/>
            <a:ext cx="6506845" cy="1905000"/>
          </a:xfrm>
          <a:prstGeom prst="rect">
            <a:avLst/>
          </a:prstGeom>
        </p:spPr>
      </p:pic>
      <p:sp>
        <p:nvSpPr>
          <p:cNvPr id="6" name="Rectangles 5"/>
          <p:cNvSpPr/>
          <p:nvPr/>
        </p:nvSpPr>
        <p:spPr>
          <a:xfrm>
            <a:off x="6402070" y="4940935"/>
            <a:ext cx="690880" cy="15113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7" name="Rectangles 6"/>
          <p:cNvSpPr/>
          <p:nvPr/>
        </p:nvSpPr>
        <p:spPr>
          <a:xfrm>
            <a:off x="7483475" y="4940935"/>
            <a:ext cx="690880" cy="15113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7"/>
          <p:cNvSpPr txBox="1"/>
          <p:nvPr/>
        </p:nvSpPr>
        <p:spPr>
          <a:xfrm>
            <a:off x="6402070" y="4889500"/>
            <a:ext cx="1059180" cy="306705"/>
          </a:xfrm>
          <a:prstGeom prst="rect">
            <a:avLst/>
          </a:prstGeom>
          <a:noFill/>
        </p:spPr>
        <p:txBody>
          <a:bodyPr wrap="square" rtlCol="0">
            <a:spAutoFit/>
          </a:bodyPr>
          <a:lstStyle/>
          <a:p>
            <a:r>
              <a:rPr lang="en-US" sz="1400" b="1">
                <a:solidFill>
                  <a:schemeClr val="bg2"/>
                </a:solidFill>
                <a:latin typeface="Times New Roman" panose="02020603050405020304" pitchFamily="18" charset="0"/>
                <a:cs typeface="Times New Roman" panose="02020603050405020304" pitchFamily="18" charset="0"/>
              </a:rPr>
              <a:t>Recall</a:t>
            </a:r>
            <a:endParaRPr lang="en-US" sz="1400" b="1">
              <a:solidFill>
                <a:schemeClr val="bg2"/>
              </a:solidFill>
              <a:latin typeface="Times New Roman" panose="02020603050405020304" pitchFamily="18" charset="0"/>
              <a:cs typeface="Times New Roman" panose="02020603050405020304" pitchFamily="18" charset="0"/>
            </a:endParaRPr>
          </a:p>
        </p:txBody>
      </p:sp>
      <p:sp>
        <p:nvSpPr>
          <p:cNvPr id="9" name="Text Box 8"/>
          <p:cNvSpPr txBox="1"/>
          <p:nvPr/>
        </p:nvSpPr>
        <p:spPr>
          <a:xfrm>
            <a:off x="7461250" y="4889500"/>
            <a:ext cx="1059180" cy="306705"/>
          </a:xfrm>
          <a:prstGeom prst="rect">
            <a:avLst/>
          </a:prstGeom>
          <a:noFill/>
        </p:spPr>
        <p:txBody>
          <a:bodyPr wrap="square" rtlCol="0">
            <a:spAutoFit/>
          </a:bodyPr>
          <a:lstStyle/>
          <a:p>
            <a:r>
              <a:rPr lang="en-US" sz="1400" b="1">
                <a:solidFill>
                  <a:schemeClr val="bg2"/>
                </a:solidFill>
                <a:latin typeface="Times New Roman" panose="02020603050405020304" pitchFamily="18" charset="0"/>
                <a:cs typeface="Times New Roman" panose="02020603050405020304" pitchFamily="18" charset="0"/>
              </a:rPr>
              <a:t>Precision</a:t>
            </a:r>
            <a:endParaRPr lang="en-US" sz="1400" b="1">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43006" y="743516"/>
            <a:ext cx="2453833" cy="717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a:bodyPr>
          <a:lstStyle/>
          <a:p>
            <a:pPr marL="0" indent="0">
              <a:buNone/>
            </a:pPr>
            <a:r>
              <a:rPr lang="en-GB" sz="2000" dirty="0" smtClean="0">
                <a:latin typeface="Times New Roman" panose="02020603050405020304" pitchFamily="18" charset="0"/>
                <a:cs typeface="Times New Roman" panose="02020603050405020304" pitchFamily="18" charset="0"/>
              </a:rPr>
              <a:t>Advancement in medicine has been a long and ardous process, and with the help of technology, new drugs and diagnostic procedures have been made in order to help identify diseases and analyse them. More than 6.25% percent of the world are diabetic according to WHO and this number is expected to double by the year 2050. One of the conditions that follow with diabetes, is diabetic retinopathy whic</a:t>
            </a:r>
            <a:r>
              <a:rPr lang="en-IN" sz="2000" dirty="0" smtClean="0">
                <a:latin typeface="Times New Roman" panose="02020603050405020304" pitchFamily="18" charset="0"/>
                <a:cs typeface="Times New Roman" panose="02020603050405020304" pitchFamily="18" charset="0"/>
              </a:rPr>
              <a:t>h</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occurs when the blood sugar levels are high enough to damage the retina causing loss in vision. Using Deep Learning and AI, This project is dedicated in finding a measure of detection for people with early stage diabetic retinopathy in order to save their vision.</a:t>
            </a:r>
            <a:br>
              <a:rPr lang="en-GB" dirty="0" smtClean="0">
                <a:latin typeface="Times New Roman" panose="02020603050405020304" pitchFamily="18" charset="0"/>
                <a:cs typeface="Times New Roman" panose="02020603050405020304" pitchFamily="18" charset="0"/>
              </a:rPr>
            </a:br>
            <a:endParaRPr lang="en-GB" dirty="0" smtClean="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Keywords: Diabetic Retinopathy, Diagnosis, EfficientNetV2  Computer Vision, CNN </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Prediction Results of EfficientNetV2B1</a:t>
            </a:r>
            <a:endParaRPr lang="en-US"/>
          </a:p>
        </p:txBody>
      </p:sp>
      <p:sp>
        <p:nvSpPr>
          <p:cNvPr id="3" name="Content Placeholder 2"/>
          <p:cNvSpPr>
            <a:spLocks noGrp="1"/>
          </p:cNvSpPr>
          <p:nvPr>
            <p:ph idx="1"/>
          </p:nvPr>
        </p:nvSpPr>
        <p:spPr>
          <a:xfrm>
            <a:off x="121920" y="1886585"/>
            <a:ext cx="5717540" cy="3342640"/>
          </a:xfrm>
        </p:spPr>
        <p:txBody>
          <a:bodyPr/>
          <a:lstStyle/>
          <a:p>
            <a:pPr marL="0" indent="0">
              <a:buNone/>
            </a:pPr>
            <a:r>
              <a:rPr lang="en-US"/>
              <a:t>From Fig, It can be noted from the confusion matrix on EfficientNetV2B1 that the model is not that different from the B0 model. We notice a great many false positives when looking at the first and third class which can imply that the feature representation is not learnt well as compared to EfficientNetV2S which was able to learn somewhat better.</a:t>
            </a:r>
            <a:endParaRPr lang="en-US"/>
          </a:p>
        </p:txBody>
      </p:sp>
      <p:pic>
        <p:nvPicPr>
          <p:cNvPr id="4" name="Picture 3"/>
          <p:cNvPicPr>
            <a:picLocks noChangeAspect="1"/>
          </p:cNvPicPr>
          <p:nvPr/>
        </p:nvPicPr>
        <p:blipFill>
          <a:blip r:embed="rId1"/>
          <a:stretch>
            <a:fillRect/>
          </a:stretch>
        </p:blipFill>
        <p:spPr>
          <a:xfrm>
            <a:off x="6096000" y="1985645"/>
            <a:ext cx="4008755" cy="2653030"/>
          </a:xfrm>
          <a:prstGeom prst="rect">
            <a:avLst/>
          </a:prstGeom>
        </p:spPr>
      </p:pic>
      <p:pic>
        <p:nvPicPr>
          <p:cNvPr id="5" name="Picture 4"/>
          <p:cNvPicPr>
            <a:picLocks noChangeAspect="1"/>
          </p:cNvPicPr>
          <p:nvPr/>
        </p:nvPicPr>
        <p:blipFill>
          <a:blip r:embed="rId2"/>
          <a:stretch>
            <a:fillRect/>
          </a:stretch>
        </p:blipFill>
        <p:spPr>
          <a:xfrm>
            <a:off x="5165090" y="4887595"/>
            <a:ext cx="5870575" cy="1798955"/>
          </a:xfrm>
          <a:prstGeom prst="rect">
            <a:avLst/>
          </a:prstGeom>
        </p:spPr>
      </p:pic>
      <p:sp>
        <p:nvSpPr>
          <p:cNvPr id="6" name="Rectangles 5"/>
          <p:cNvSpPr/>
          <p:nvPr/>
        </p:nvSpPr>
        <p:spPr>
          <a:xfrm>
            <a:off x="7028815" y="4981575"/>
            <a:ext cx="636905" cy="15367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7" name="Rectangles 6"/>
          <p:cNvSpPr/>
          <p:nvPr/>
        </p:nvSpPr>
        <p:spPr>
          <a:xfrm>
            <a:off x="8032750" y="4981575"/>
            <a:ext cx="636905" cy="15367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7"/>
          <p:cNvSpPr txBox="1"/>
          <p:nvPr/>
        </p:nvSpPr>
        <p:spPr>
          <a:xfrm>
            <a:off x="6998970" y="4922520"/>
            <a:ext cx="2202180" cy="306705"/>
          </a:xfrm>
          <a:prstGeom prst="rect">
            <a:avLst/>
          </a:prstGeom>
          <a:noFill/>
        </p:spPr>
        <p:txBody>
          <a:bodyPr wrap="square" rtlCol="0">
            <a:spAutoFit/>
          </a:bodyPr>
          <a:lstStyle/>
          <a:p>
            <a:r>
              <a:rPr lang="en-US" sz="1400" b="1">
                <a:solidFill>
                  <a:schemeClr val="bg2"/>
                </a:solidFill>
                <a:latin typeface="Times New Roman" panose="02020603050405020304" pitchFamily="18" charset="0"/>
                <a:cs typeface="Times New Roman" panose="02020603050405020304" pitchFamily="18" charset="0"/>
              </a:rPr>
              <a:t>Recall</a:t>
            </a:r>
            <a:endParaRPr lang="en-US" sz="1400" b="1">
              <a:solidFill>
                <a:schemeClr val="bg2"/>
              </a:solidFill>
              <a:latin typeface="Times New Roman" panose="02020603050405020304" pitchFamily="18" charset="0"/>
              <a:cs typeface="Times New Roman" panose="02020603050405020304" pitchFamily="18" charset="0"/>
            </a:endParaRPr>
          </a:p>
        </p:txBody>
      </p:sp>
      <p:sp>
        <p:nvSpPr>
          <p:cNvPr id="9" name="Text Box 8"/>
          <p:cNvSpPr txBox="1"/>
          <p:nvPr/>
        </p:nvSpPr>
        <p:spPr>
          <a:xfrm>
            <a:off x="7799070" y="4922520"/>
            <a:ext cx="2202180" cy="306705"/>
          </a:xfrm>
          <a:prstGeom prst="rect">
            <a:avLst/>
          </a:prstGeom>
          <a:noFill/>
        </p:spPr>
        <p:txBody>
          <a:bodyPr wrap="square" rtlCol="0">
            <a:spAutoFit/>
          </a:bodyPr>
          <a:lstStyle/>
          <a:p>
            <a:r>
              <a:rPr lang="en-US" sz="1400" b="1">
                <a:solidFill>
                  <a:schemeClr val="bg2"/>
                </a:solidFill>
                <a:latin typeface="Times New Roman" panose="02020603050405020304" pitchFamily="18" charset="0"/>
                <a:cs typeface="Times New Roman" panose="02020603050405020304" pitchFamily="18" charset="0"/>
              </a:rPr>
              <a:t>Precision</a:t>
            </a:r>
            <a:endParaRPr lang="en-US" sz="1400" b="1">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341630"/>
            <a:ext cx="12163425" cy="1075690"/>
          </a:xfrm>
        </p:spPr>
        <p:txBody>
          <a:bodyPr/>
          <a:lstStyle/>
          <a:p>
            <a:r>
              <a:rPr lang="en-US"/>
              <a:t> Prediction Results of Proposed Ensemble Model</a:t>
            </a:r>
            <a:endParaRPr lang="en-US"/>
          </a:p>
        </p:txBody>
      </p:sp>
      <p:sp>
        <p:nvSpPr>
          <p:cNvPr id="3" name="Content Placeholder 2"/>
          <p:cNvSpPr>
            <a:spLocks noGrp="1"/>
          </p:cNvSpPr>
          <p:nvPr>
            <p:ph idx="1"/>
          </p:nvPr>
        </p:nvSpPr>
        <p:spPr>
          <a:xfrm>
            <a:off x="192405" y="1660525"/>
            <a:ext cx="5715635" cy="4857115"/>
          </a:xfrm>
        </p:spPr>
        <p:txBody>
          <a:bodyPr/>
          <a:lstStyle/>
          <a:p>
            <a:pPr marL="0" indent="0">
              <a:buNone/>
            </a:pPr>
            <a:r>
              <a:rPr lang="en-US"/>
              <a:t>From Fig, we can see that the proposed ensemble model which was a stacking model of predictions based on that of the EfficientNetV2B0, EfficientNetV2B1, and EfficientNetV2S performs even more poorly as compared to the other models as the features were not well learnt from the previous models given from the data. This can also be indicative of the fact that the model was able to learn the features of No DR properly but unable to accurately identify the other classes.</a:t>
            </a:r>
            <a:endParaRPr lang="en-US"/>
          </a:p>
        </p:txBody>
      </p:sp>
      <p:pic>
        <p:nvPicPr>
          <p:cNvPr id="4" name="Picture 3"/>
          <p:cNvPicPr>
            <a:picLocks noChangeAspect="1"/>
          </p:cNvPicPr>
          <p:nvPr/>
        </p:nvPicPr>
        <p:blipFill>
          <a:blip r:embed="rId1"/>
          <a:stretch>
            <a:fillRect/>
          </a:stretch>
        </p:blipFill>
        <p:spPr>
          <a:xfrm>
            <a:off x="6113780" y="2214245"/>
            <a:ext cx="4722495" cy="2533650"/>
          </a:xfrm>
          <a:prstGeom prst="rect">
            <a:avLst/>
          </a:prstGeom>
        </p:spPr>
      </p:pic>
      <p:pic>
        <p:nvPicPr>
          <p:cNvPr id="5" name="Picture 4"/>
          <p:cNvPicPr>
            <a:picLocks noChangeAspect="1"/>
          </p:cNvPicPr>
          <p:nvPr/>
        </p:nvPicPr>
        <p:blipFill>
          <a:blip r:embed="rId2"/>
          <a:stretch>
            <a:fillRect/>
          </a:stretch>
        </p:blipFill>
        <p:spPr>
          <a:xfrm>
            <a:off x="5702935" y="5046345"/>
            <a:ext cx="5544820" cy="1559560"/>
          </a:xfrm>
          <a:prstGeom prst="rect">
            <a:avLst/>
          </a:prstGeom>
        </p:spPr>
      </p:pic>
      <p:sp>
        <p:nvSpPr>
          <p:cNvPr id="6" name="Rectangles 5"/>
          <p:cNvSpPr/>
          <p:nvPr/>
        </p:nvSpPr>
        <p:spPr>
          <a:xfrm>
            <a:off x="7174865" y="5086985"/>
            <a:ext cx="588010" cy="13462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7" name="Rectangles 6"/>
          <p:cNvSpPr/>
          <p:nvPr/>
        </p:nvSpPr>
        <p:spPr>
          <a:xfrm>
            <a:off x="8117205" y="5079365"/>
            <a:ext cx="588010" cy="13462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7"/>
          <p:cNvSpPr txBox="1"/>
          <p:nvPr/>
        </p:nvSpPr>
        <p:spPr>
          <a:xfrm>
            <a:off x="7073900" y="5001260"/>
            <a:ext cx="2246630" cy="306705"/>
          </a:xfrm>
          <a:prstGeom prst="rect">
            <a:avLst/>
          </a:prstGeom>
          <a:noFill/>
        </p:spPr>
        <p:txBody>
          <a:bodyPr wrap="square" rtlCol="0">
            <a:spAutoFit/>
          </a:bodyPr>
          <a:lstStyle/>
          <a:p>
            <a:r>
              <a:rPr lang="en-US" sz="1400" b="1">
                <a:solidFill>
                  <a:schemeClr val="bg2"/>
                </a:solidFill>
                <a:latin typeface="Times New Roman" panose="02020603050405020304" pitchFamily="18" charset="0"/>
                <a:cs typeface="Times New Roman" panose="02020603050405020304" pitchFamily="18" charset="0"/>
              </a:rPr>
              <a:t>Recall</a:t>
            </a:r>
            <a:endParaRPr lang="en-US" sz="1400" b="1">
              <a:solidFill>
                <a:schemeClr val="bg2"/>
              </a:solidFill>
              <a:latin typeface="Times New Roman" panose="02020603050405020304" pitchFamily="18" charset="0"/>
              <a:cs typeface="Times New Roman" panose="02020603050405020304" pitchFamily="18" charset="0"/>
            </a:endParaRPr>
          </a:p>
        </p:txBody>
      </p:sp>
      <p:sp>
        <p:nvSpPr>
          <p:cNvPr id="9" name="Text Box 8"/>
          <p:cNvSpPr txBox="1"/>
          <p:nvPr/>
        </p:nvSpPr>
        <p:spPr>
          <a:xfrm>
            <a:off x="7813040" y="5001260"/>
            <a:ext cx="2246630" cy="306705"/>
          </a:xfrm>
          <a:prstGeom prst="rect">
            <a:avLst/>
          </a:prstGeom>
          <a:noFill/>
        </p:spPr>
        <p:txBody>
          <a:bodyPr wrap="square" rtlCol="0">
            <a:spAutoFit/>
          </a:bodyPr>
          <a:lstStyle/>
          <a:p>
            <a:r>
              <a:rPr lang="en-US" sz="1400" b="1">
                <a:solidFill>
                  <a:schemeClr val="bg2"/>
                </a:solidFill>
                <a:latin typeface="Times New Roman" panose="02020603050405020304" pitchFamily="18" charset="0"/>
                <a:cs typeface="Times New Roman" panose="02020603050405020304" pitchFamily="18" charset="0"/>
              </a:rPr>
              <a:t>Precision</a:t>
            </a:r>
            <a:endParaRPr lang="en-US" sz="1400" b="1">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CONCLUSIONS AND FUTURE SCOPE</a:t>
            </a:r>
            <a:endParaRPr lang="en-US"/>
          </a:p>
        </p:txBody>
      </p:sp>
      <p:sp>
        <p:nvSpPr>
          <p:cNvPr id="3" name="Content Placeholder 2"/>
          <p:cNvSpPr>
            <a:spLocks noGrp="1"/>
          </p:cNvSpPr>
          <p:nvPr>
            <p:ph idx="1"/>
          </p:nvPr>
        </p:nvSpPr>
        <p:spPr>
          <a:xfrm>
            <a:off x="606425" y="2125980"/>
            <a:ext cx="10554335" cy="4090035"/>
          </a:xfrm>
        </p:spPr>
        <p:txBody>
          <a:bodyPr>
            <a:normAutofit fontScale="77500" lnSpcReduction="10000"/>
          </a:bodyPr>
          <a:lstStyle/>
          <a:p>
            <a:pPr marL="0" indent="0">
              <a:buNone/>
            </a:pPr>
            <a:r>
              <a:rPr lang="en-US"/>
              <a:t>1. Utilizing Ensemble Learning with EfficientNetV2_S: The study demonstrates the effectiveness of ensemble machine learning techniques, particularly the stacking ensemble approach, in advancing the identification of diabetic retinopathy. The use of state-of-the-art deep learning architecture, EfficientNetV2_S, enhances the model's capabilities.</a:t>
            </a:r>
            <a:endParaRPr lang="en-US"/>
          </a:p>
          <a:p>
            <a:pPr marL="0" indent="0">
              <a:buNone/>
            </a:pPr>
            <a:r>
              <a:rPr lang="en-US"/>
              <a:t>2. Challenges with Imbalanced Data: The dataset provided by the EyePacs Foundation exhibits significant class imbalance, with one class dominating the majority of the samples. This imbalance poses challenges for the model in learning feature representations effectively, particularly for minority classes.</a:t>
            </a:r>
            <a:endParaRPr lang="en-US"/>
          </a:p>
          <a:p>
            <a:pPr marL="0" indent="0">
              <a:buNone/>
            </a:pPr>
            <a:r>
              <a:rPr lang="en-US"/>
              <a:t>3. Improvement through Data Preprocessing and Augmentation: Various preprocessing and augmentation techniques, such as adjusting saturation, contrast, brightness, hue, and employing random undersampling and oversampling methods, lead to slight improvements in model performance. However, there are indications of overfitting, suggesting the need for careful consideration of augmentation strategies.</a:t>
            </a:r>
            <a:endParaRPr lang="en-US"/>
          </a:p>
          <a:p>
            <a:pPr marL="0" indent="0">
              <a:buNone/>
            </a:pPr>
            <a:r>
              <a:rPr lang="en-US"/>
              <a:t>4. Unmet Goal of Parameter Reduction for Edge Devices: Despite the study's goal of minimizing model parameters to lessen the burden on edge devices, this objective is not achieved. Future research directions include exploring alternative feature learning methods and pooling strategies, such as Fractional Max Pooling, to address this challenge effectively.</a:t>
            </a:r>
            <a:endParaRPr lang="en-US"/>
          </a:p>
          <a:p>
            <a:pPr marL="0" indent="0">
              <a:buNone/>
            </a:pPr>
            <a:r>
              <a:rPr lang="en-US"/>
              <a:t>5. Future Prospects and Exploration: The study identifies avenues for future research, including investigating different techniques for handling dataset imbalance and considering novel approaches like combining fundus images from both left and right eyes to enhance feature representation. These avenues hold promise for improving the performance and robustness of diabetic retinopathy identification systems.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a:bodyPr>
          <a:lstStyle/>
          <a:p>
            <a:pPr marL="0" indent="0">
              <a:buNone/>
            </a:pPr>
            <a:r>
              <a:rPr dirty="0"/>
              <a:t>[1] Diabetic retinopathy is the leading cause of visual loss </a:t>
            </a:r>
            <a:endParaRPr dirty="0"/>
          </a:p>
          <a:p>
            <a:pPr marL="0" indent="0">
              <a:buNone/>
            </a:pPr>
            <a:r>
              <a:rPr dirty="0"/>
              <a:t>[2] Diabetic Retinopathy: Present andPast</a:t>
            </a:r>
            <a:endParaRPr dirty="0"/>
          </a:p>
          <a:p>
            <a:pPr marL="0" indent="0">
              <a:buNone/>
            </a:pPr>
            <a:r>
              <a:rPr dirty="0"/>
              <a:t>https://www.sciencedirect.com/science/article/pii/S1877050918308068</a:t>
            </a:r>
            <a:endParaRPr dirty="0"/>
          </a:p>
          <a:p>
            <a:pPr marL="0" indent="0">
              <a:buNone/>
            </a:pPr>
            <a:r>
              <a:rPr dirty="0"/>
              <a:t>[3] Detection of Diabetic Retinopathy using Convolutional Neural Networks </a:t>
            </a:r>
            <a:endParaRPr dirty="0"/>
          </a:p>
          <a:p>
            <a:pPr marL="0" indent="0">
              <a:buNone/>
            </a:pPr>
            <a:r>
              <a:rPr dirty="0"/>
              <a:t>https://link.springer.com/article/10.1007/s11042-022-14165-4</a:t>
            </a:r>
            <a:endParaRPr dirty="0"/>
          </a:p>
          <a:p>
            <a:pPr marL="0" indent="0">
              <a:buNone/>
            </a:pPr>
            <a:r>
              <a:rPr dirty="0"/>
              <a:t>[4] Identification of Diabetic Retinopathy through Machine Learning </a:t>
            </a:r>
            <a:endParaRPr dirty="0"/>
          </a:p>
          <a:p>
            <a:pPr marL="0" indent="0">
              <a:buNone/>
            </a:pPr>
            <a:r>
              <a:rPr dirty="0"/>
              <a:t>https://www.hindawi.com/journals/misy/2023/9832745/</a:t>
            </a:r>
            <a:endParaRPr dirty="0"/>
          </a:p>
          <a:p>
            <a:pPr marL="0" indent="0">
              <a:buNone/>
            </a:pPr>
            <a:r>
              <a:rPr dirty="0"/>
              <a:t>[5]Predicting the risk of developing diabetic retinopathy using deep learning </a:t>
            </a:r>
            <a:endParaRPr dirty="0"/>
          </a:p>
          <a:p>
            <a:pPr marL="0" indent="0">
              <a:buNone/>
            </a:pPr>
            <a:r>
              <a:rPr dirty="0"/>
              <a:t>https://www.thelancet.com/journals/landig/article/PIIS2589-7500(20)30250-</a:t>
            </a:r>
            <a:endParaRPr dirty="0"/>
          </a:p>
          <a:p>
            <a:pPr marL="0" indent="0">
              <a:buNone/>
            </a:pPr>
            <a:r>
              <a:rPr dirty="0"/>
              <a:t>8/fulltext</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10811" y="742197"/>
            <a:ext cx="3828326" cy="694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85801" y="-73435"/>
            <a:ext cx="10131425" cy="1456267"/>
          </a:xfrm>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2142067"/>
            <a:ext cx="6267585" cy="4232419"/>
          </a:xfrm>
        </p:spPr>
        <p:txBody>
          <a:bodyPr/>
          <a:lstStyle/>
          <a:p>
            <a:pPr marL="0" indent="0">
              <a:buNone/>
            </a:pPr>
            <a:r>
              <a:rPr lang="en-US" b="1" dirty="0" smtClean="0">
                <a:latin typeface="Times New Roman" panose="02020603050405020304" pitchFamily="18" charset="0"/>
                <a:cs typeface="Times New Roman" panose="02020603050405020304" pitchFamily="18" charset="0"/>
              </a:rPr>
              <a:t>Motivation:</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Diabetic macular edema is a common cause of vision loss in </a:t>
            </a:r>
            <a:br>
              <a:rPr lang="en-US" dirty="0"/>
            </a:br>
            <a:r>
              <a:rPr lang="en-US" dirty="0"/>
              <a:t>Diabetic macular edema (DME) is a prevalent cause of vision loss among individuals with diabetic retinopathy</a:t>
            </a:r>
            <a:r>
              <a:rPr lang="en-US" dirty="0" smtClean="0"/>
              <a:t>.</a:t>
            </a:r>
            <a:endParaRPr lang="en-US" dirty="0" smtClean="0"/>
          </a:p>
          <a:p>
            <a:r>
              <a:rPr lang="en-US" dirty="0"/>
              <a:t>Globally, there are approximately 21 million patients suffering from diabetic macular edema</a:t>
            </a:r>
            <a:r>
              <a:rPr lang="en-US" dirty="0" smtClean="0"/>
              <a:t>.</a:t>
            </a:r>
            <a:endParaRPr lang="en-US" dirty="0" smtClean="0"/>
          </a:p>
          <a:p>
            <a:r>
              <a:rPr lang="en-US" dirty="0"/>
              <a:t>However, the challenge lies in the diagnosis process, particularly due to the limited number of diagnostic centers compared to the large patient population</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53386" y="2142067"/>
            <a:ext cx="5063463" cy="434011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757" y="643320"/>
            <a:ext cx="9430707" cy="6650779"/>
          </a:xfrm>
        </p:spPr>
        <p:txBody>
          <a:bodyPr/>
          <a:lstStyle/>
          <a:p>
            <a:pPr marL="0" indent="0">
              <a:buNone/>
            </a:pPr>
            <a:r>
              <a:rPr lang="en-US" sz="3200" dirty="0" smtClean="0">
                <a:latin typeface="Times New Roman" panose="02020603050405020304" pitchFamily="18" charset="0"/>
                <a:cs typeface="Times New Roman" panose="02020603050405020304" pitchFamily="18" charset="0"/>
              </a:rPr>
              <a:t>Main Objective:</a:t>
            </a:r>
            <a:endParaRPr lang="en-US" sz="32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main objective of this project is to address the complex issue of detection which can be implemented through a multiclass classification model leveraging a Deep Learning architecture. With early detection and timely intervention, the eyesight of millions can be saved before they are completely lost.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Scope:</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implemented model will allow the users to identify whether the given sample has the condition of diabetic retinopathy or not with accurate prediction results. The model however, will not concern itself with the treatment, or any further decision making actions based on the results provided.</a:t>
            </a:r>
            <a:endParaRPr lang="en-US"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69" y="-186050"/>
            <a:ext cx="10515600" cy="1325563"/>
          </a:xfrm>
        </p:spPr>
        <p:txBody>
          <a:bodyPr/>
          <a:lstStyle/>
          <a:p>
            <a:r>
              <a:rPr lang="en-US" dirty="0" smtClean="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526273" y="1139513"/>
          <a:ext cx="11354349" cy="5553213"/>
        </p:xfrm>
        <a:graphic>
          <a:graphicData uri="http://schemas.openxmlformats.org/drawingml/2006/table">
            <a:tbl>
              <a:tblPr firstRow="1" bandRow="1">
                <a:tableStyleId>{5C22544A-7EE6-4342-B048-85BDC9FD1C3A}</a:tableStyleId>
              </a:tblPr>
              <a:tblGrid>
                <a:gridCol w="1933364"/>
                <a:gridCol w="3941163"/>
                <a:gridCol w="3147646"/>
                <a:gridCol w="2332176"/>
              </a:tblGrid>
              <a:tr h="524013">
                <a:tc>
                  <a:txBody>
                    <a:bodyPr/>
                    <a:lstStyle/>
                    <a:p>
                      <a:r>
                        <a:rPr lang="en-IN" dirty="0" smtClean="0">
                          <a:latin typeface="Times New Roman" panose="02020603050405020304" pitchFamily="18" charset="0"/>
                          <a:cs typeface="Times New Roman" panose="02020603050405020304" pitchFamily="18" charset="0"/>
                        </a:rPr>
                        <a:t>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Outcomes</a:t>
                      </a:r>
                      <a:endParaRPr lang="en-IN" dirty="0">
                        <a:latin typeface="Times New Roman" panose="02020603050405020304" pitchFamily="18" charset="0"/>
                        <a:cs typeface="Times New Roman" panose="02020603050405020304" pitchFamily="18" charset="0"/>
                      </a:endParaRPr>
                    </a:p>
                  </a:txBody>
                  <a:tcPr/>
                </a:tc>
              </a:tr>
              <a:tr h="15429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Automated Diabetic Retinopathy Detection Using Horizontal and Vertical Patch Division-Based Pre-Trained </a:t>
                      </a:r>
                      <a:r>
                        <a:rPr lang="en-US" sz="1200" dirty="0" err="1" smtClean="0">
                          <a:latin typeface="Times New Roman" panose="02020603050405020304" pitchFamily="18" charset="0"/>
                          <a:cs typeface="Times New Roman" panose="02020603050405020304" pitchFamily="18" charset="0"/>
                        </a:rPr>
                        <a:t>DenseNET</a:t>
                      </a:r>
                      <a:r>
                        <a:rPr lang="en-US" sz="1200" dirty="0" smtClean="0">
                          <a:latin typeface="Times New Roman" panose="02020603050405020304" pitchFamily="18" charset="0"/>
                          <a:cs typeface="Times New Roman" panose="02020603050405020304" pitchFamily="18" charset="0"/>
                        </a:rPr>
                        <a:t> with Digital Fundus Images</a:t>
                      </a:r>
                      <a:endParaRPr lang="en-US" sz="12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Paper</a:t>
                      </a:r>
                      <a:r>
                        <a:rPr lang="en-US" sz="1200" baseline="0" dirty="0" smtClean="0">
                          <a:latin typeface="Times New Roman" panose="02020603050405020304" pitchFamily="18" charset="0"/>
                          <a:cs typeface="Times New Roman" panose="02020603050405020304" pitchFamily="18" charset="0"/>
                        </a:rPr>
                        <a:t> d</a:t>
                      </a:r>
                      <a:r>
                        <a:rPr lang="en-US" sz="1200" dirty="0" smtClean="0">
                          <a:latin typeface="Times New Roman" panose="02020603050405020304" pitchFamily="18" charset="0"/>
                          <a:cs typeface="Times New Roman" panose="02020603050405020304" pitchFamily="18" charset="0"/>
                        </a:rPr>
                        <a:t>eveloped an automated diabetic retinopathy image classification system using horizontal and vertical patch division for deep-feature extraction, a new dataset with three classes, transfer learning with DenseNet201, and discriminative feature selection with neighborhood component analysis, achieving high accuracy for both three-class and five-class classifications.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Horizontal and vertical patch division for DR image classification.</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Transfer learning using </a:t>
                      </a:r>
                      <a:r>
                        <a:rPr lang="en-US" sz="1200" b="0" i="0" u="none" kern="1200" dirty="0" err="1" smtClean="0">
                          <a:solidFill>
                            <a:schemeClr val="dk1"/>
                          </a:solidFill>
                          <a:effectLst/>
                          <a:latin typeface="Times New Roman" panose="02020603050405020304" pitchFamily="18" charset="0"/>
                          <a:ea typeface="+mn-ea"/>
                          <a:cs typeface="Times New Roman" panose="02020603050405020304" pitchFamily="18" charset="0"/>
                        </a:rPr>
                        <a:t>pretrained</a:t>
                      </a:r>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 DenseNet201 architecture for feature extraction.</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u="none"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High accuracy and efficiency of the model</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Assists doctors in screening and grading the severity of DR</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u="none" dirty="0">
                        <a:latin typeface="Times New Roman" panose="02020603050405020304" pitchFamily="18" charset="0"/>
                        <a:cs typeface="Times New Roman" panose="02020603050405020304" pitchFamily="18" charset="0"/>
                      </a:endParaRPr>
                    </a:p>
                  </a:txBody>
                  <a:tcPr/>
                </a:tc>
              </a:tr>
              <a:tr h="1461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Detecting diabetic retinopathy severity through fundus images using an ensemble of classifiers</a:t>
                      </a:r>
                      <a:endParaRPr lang="en-US" sz="12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Initial data preprocessing involves adaptive equalization, color normalization, and Gaussian filtering. </a:t>
                      </a: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Image segmentation is then employed to extract relevant markers and features. Classification is achieved using an ensemble of classifiers with a "weight voting" technique, showing varied performance across different severity levels.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Data preprocessing: adaptive equalization, color </a:t>
                      </a:r>
                      <a:r>
                        <a:rPr lang="en-US" sz="1200" b="0" i="0" u="none" kern="1200" dirty="0" err="1" smtClean="0">
                          <a:solidFill>
                            <a:schemeClr val="dk1"/>
                          </a:solidFill>
                          <a:effectLst/>
                          <a:latin typeface="Times New Roman" panose="02020603050405020304" pitchFamily="18" charset="0"/>
                          <a:ea typeface="+mn-ea"/>
                          <a:cs typeface="Times New Roman" panose="02020603050405020304" pitchFamily="18" charset="0"/>
                        </a:rPr>
                        <a:t>normalisation</a:t>
                      </a:r>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 Gaussian filter, removal of optic disc and blood vessels.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Image segmentation for relevant markers.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Extraction of features from fundus images.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u="none"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High accuracy in distinguishing different stages of diabetic retinopathy</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Robust and reliable classification system through image preprocessing techniques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u="none" dirty="0">
                        <a:latin typeface="Times New Roman" panose="02020603050405020304" pitchFamily="18" charset="0"/>
                        <a:cs typeface="Times New Roman" panose="02020603050405020304" pitchFamily="18" charset="0"/>
                      </a:endParaRPr>
                    </a:p>
                  </a:txBody>
                  <a:tcPr/>
                </a:tc>
              </a:tr>
              <a:tr h="160472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Algorithm-based diagnostic application for diabetic retinopathy detection</a:t>
                      </a:r>
                      <a:endParaRPr lang="en-US" sz="12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It analyzes </a:t>
                      </a:r>
                      <a:r>
                        <a:rPr lang="en-US" sz="1200" dirty="0" err="1" smtClean="0">
                          <a:latin typeface="Times New Roman" panose="02020603050405020304" pitchFamily="18" charset="0"/>
                          <a:cs typeface="Times New Roman" panose="02020603050405020304" pitchFamily="18" charset="0"/>
                        </a:rPr>
                        <a:t>ophthalmoscopic</a:t>
                      </a:r>
                      <a:r>
                        <a:rPr lang="en-US" sz="1200" dirty="0" smtClean="0">
                          <a:latin typeface="Times New Roman" panose="02020603050405020304" pitchFamily="18" charset="0"/>
                          <a:cs typeface="Times New Roman" panose="02020603050405020304" pitchFamily="18" charset="0"/>
                        </a:rPr>
                        <a:t> images to identify the optic disc and lesions associated with diabetic retinopathy. </a:t>
                      </a:r>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The primary goal is to enhance early detection and ultimately reduce visual impairment related to diabetes. </a:t>
                      </a:r>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The application comes equipped with a user-friendly graphical interface, facilitating easy image analysis for efficient diagnosis and monitoring.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Analysis of retinal images obtained using </a:t>
                      </a:r>
                      <a:r>
                        <a:rPr lang="en-US" sz="1200" b="0" i="0" u="none" kern="1200" dirty="0" err="1" smtClean="0">
                          <a:solidFill>
                            <a:schemeClr val="dk1"/>
                          </a:solidFill>
                          <a:effectLst/>
                          <a:latin typeface="Times New Roman" panose="02020603050405020304" pitchFamily="18" charset="0"/>
                          <a:ea typeface="+mn-ea"/>
                          <a:cs typeface="Times New Roman" panose="02020603050405020304" pitchFamily="18" charset="0"/>
                        </a:rPr>
                        <a:t>Optomed</a:t>
                      </a:r>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200" b="0" i="0" u="none" kern="1200" dirty="0" err="1" smtClean="0">
                          <a:solidFill>
                            <a:schemeClr val="dk1"/>
                          </a:solidFill>
                          <a:effectLst/>
                          <a:latin typeface="Times New Roman" panose="02020603050405020304" pitchFamily="18" charset="0"/>
                          <a:ea typeface="+mn-ea"/>
                          <a:cs typeface="Times New Roman" panose="02020603050405020304" pitchFamily="18" charset="0"/>
                        </a:rPr>
                        <a:t>Smartscope</a:t>
                      </a:r>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(r) PRO ophthalmoscope</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Morphological algorithms for identifying optic disc and lesions characteristic of DR</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u="none"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Advanced technologies improve efficiency of diabetic retinopathy diagnosis.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Automatic methods based on neural networks and image analysis algorithms.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u="none"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32852" y="486802"/>
          <a:ext cx="11334612" cy="5852160"/>
        </p:xfrm>
        <a:graphic>
          <a:graphicData uri="http://schemas.openxmlformats.org/drawingml/2006/table">
            <a:tbl>
              <a:tblPr firstRow="1" bandRow="1">
                <a:tableStyleId>{5C22544A-7EE6-4342-B048-85BDC9FD1C3A}</a:tableStyleId>
              </a:tblPr>
              <a:tblGrid>
                <a:gridCol w="2012995"/>
                <a:gridCol w="3407621"/>
                <a:gridCol w="3594978"/>
                <a:gridCol w="2319018"/>
              </a:tblGrid>
              <a:tr h="305824">
                <a:tc>
                  <a:txBody>
                    <a:bodyPr/>
                    <a:lstStyle/>
                    <a:p>
                      <a:r>
                        <a:rPr lang="en-IN" dirty="0" smtClean="0">
                          <a:latin typeface="Times New Roman" panose="02020603050405020304" pitchFamily="18" charset="0"/>
                          <a:cs typeface="Times New Roman" panose="02020603050405020304" pitchFamily="18" charset="0"/>
                        </a:rPr>
                        <a:t>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r>
                        <a:rPr lang="en-IN" u="none" dirty="0" smtClean="0">
                          <a:latin typeface="Times New Roman" panose="02020603050405020304" pitchFamily="18" charset="0"/>
                          <a:cs typeface="Times New Roman" panose="02020603050405020304" pitchFamily="18" charset="0"/>
                        </a:rPr>
                        <a:t>Outcomes</a:t>
                      </a:r>
                      <a:endParaRPr lang="en-IN" u="none" dirty="0">
                        <a:latin typeface="Times New Roman" panose="02020603050405020304" pitchFamily="18" charset="0"/>
                        <a:cs typeface="Times New Roman" panose="02020603050405020304" pitchFamily="18" charset="0"/>
                      </a:endParaRPr>
                    </a:p>
                  </a:txBody>
                  <a:tcPr/>
                </a:tc>
              </a:tr>
              <a:tr h="160557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A Prospective Study on Diabetic Retinopathy Detection Based on Modify Convolutional Neural Network Using Fundus Images at Sindh Institute of Ophthalmology &amp; Visual Sciences</a:t>
                      </a:r>
                      <a:endParaRPr lang="en-US" sz="1200" dirty="0" smtClean="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A deep learning model, trained and validated on a private dataset, was tested in real time at the Sindh Institute of Ophthalmology &amp; Visual Sciences. </a:t>
                      </a: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The model successfully classified test images into DR-Positive and DR-Negative categories, demonstrating an accuracy of 93.72%, sensitivity of 97.30%, and specificity of 92.90%.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The paper uses a deep learning model based on convolutional neural networks. The model consists of convolutional and pooling layers. </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The dataset is divided into training, validation, and testing datasets. The model classifies images into DR-Positive and DR-Negative categories. The model's performance is evaluated by clinical experts.</a:t>
                      </a:r>
                      <a:endParaRPr lang="en-US" sz="1200" u="none"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Achieves 93.72% accuracy, 97.30% sensitivity, and 92.90% specificity on test data</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Trained and validated on a private dataset and tested in real time at SIOVS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Classifies test images into DR-Positive and DR-Negative</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sz="1200" u="none" dirty="0">
                        <a:latin typeface="Times New Roman" panose="02020603050405020304" pitchFamily="18" charset="0"/>
                        <a:cs typeface="Times New Roman" panose="02020603050405020304" pitchFamily="18" charset="0"/>
                      </a:endParaRPr>
                    </a:p>
                  </a:txBody>
                  <a:tcPr/>
                </a:tc>
              </a:tr>
              <a:tr h="266717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Early detection of diabetic retinopathy based on deep learning and ultra‑wide‑</a:t>
                      </a:r>
                      <a:r>
                        <a:rPr lang="en-US" sz="1200" dirty="0" err="1" smtClean="0">
                          <a:latin typeface="Times New Roman" panose="02020603050405020304" pitchFamily="18" charset="0"/>
                          <a:cs typeface="Times New Roman" panose="02020603050405020304" pitchFamily="18" charset="0"/>
                        </a:rPr>
                        <a:t>feld</a:t>
                      </a:r>
                      <a:r>
                        <a:rPr lang="en-US" sz="1200" dirty="0" smtClean="0">
                          <a:latin typeface="Times New Roman" panose="02020603050405020304" pitchFamily="18" charset="0"/>
                          <a:cs typeface="Times New Roman" panose="02020603050405020304" pitchFamily="18" charset="0"/>
                        </a:rPr>
                        <a:t> fundus images</a:t>
                      </a:r>
                      <a:endParaRPr lang="en-US" sz="1200" dirty="0" smtClean="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Diabetic retinopathy stands as a significant contributor to visual impairment and blindness. Early detection and treatment play a vital role, particularly in low-income countries. </a:t>
                      </a: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The combination of deep learning techniques and ultra-wide-field fundus photography emerges as a promising approach to enhance detection capabilities. </a:t>
                      </a: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The effectiveness of early treatment diabetic retinopathy study 7-standard field images has been recognized, and the use of ultra-wide-field fundus photography covers up to 82% of the retinal surface, providing a comprehensive perspective for improved diagnosis and management of diabetic retinopathy.</a:t>
                      </a:r>
                      <a:endParaRPr lang="en-US" sz="1200" dirty="0" smtClean="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Automatic segmentation of the ETDRS 7SF for DR detection.</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Deep learning architecture (ResNet-34) used as a classifier.</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Optic disc and macula detection for excluding undesirable regions.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US" sz="1200" b="0" i="0" u="none" kern="1200" dirty="0" err="1" smtClean="0">
                          <a:solidFill>
                            <a:schemeClr val="dk1"/>
                          </a:solidFill>
                          <a:effectLst/>
                          <a:latin typeface="Times New Roman" panose="02020603050405020304" pitchFamily="18" charset="0"/>
                          <a:ea typeface="+mn-ea"/>
                          <a:cs typeface="Times New Roman" panose="02020603050405020304" pitchFamily="18" charset="0"/>
                        </a:rPr>
                        <a:t>ResNet</a:t>
                      </a:r>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 architecture provides easier optimization and accuracy gain for deep networks.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UWF fundus photography provides a wide captured area for DR detection.</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rPr>
                        <a:t>ETDRS 7SF images segmented from UWF photography save time and efforts</a:t>
                      </a:r>
                      <a:endParaRPr lang="en-US" sz="1200" b="0" i="0" u="non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sz="1200" u="none"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21" y="876827"/>
            <a:ext cx="3904768" cy="763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1171" y="118213"/>
            <a:ext cx="10131425" cy="1456267"/>
          </a:xfrm>
        </p:spPr>
        <p:txBody>
          <a:bodyPr/>
          <a:lstStyle/>
          <a:p>
            <a:r>
              <a:rPr lang="en-IN" dirty="0" smtClean="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58792"/>
            <a:ext cx="4682187" cy="4966704"/>
          </a:xfrm>
        </p:spPr>
        <p:txBody>
          <a:bodyPr/>
          <a:lstStyle/>
          <a:p>
            <a:r>
              <a:rPr lang="en-IN" dirty="0" smtClean="0">
                <a:latin typeface="Times New Roman" panose="02020603050405020304" pitchFamily="18" charset="0"/>
                <a:cs typeface="Times New Roman" panose="02020603050405020304" pitchFamily="18" charset="0"/>
              </a:rPr>
              <a:t>The proposed methodology involves employing the EfficientNet-V2 model for the classification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Upon developing the model, it would be deployed on an API which would then take the images uploaded and classify them into multiple categories.</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2238" y="2102933"/>
            <a:ext cx="6940232" cy="32784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83010" y="479250"/>
            <a:ext cx="4377415" cy="778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545169" y="-248884"/>
            <a:ext cx="10131425" cy="1456267"/>
          </a:xfrm>
        </p:spPr>
        <p:txBody>
          <a:bodyPr/>
          <a:lstStyle/>
          <a:p>
            <a:r>
              <a:rPr lang="en-IN" dirty="0" smtClean="0">
                <a:latin typeface="Times New Roman" panose="02020603050405020304" pitchFamily="18" charset="0"/>
                <a:cs typeface="Times New Roman" panose="02020603050405020304" pitchFamily="18" charset="0"/>
              </a:rPr>
              <a:t>EfficientNet-V2</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010" y="1426650"/>
            <a:ext cx="6688512" cy="5709763"/>
          </a:xfrm>
        </p:spPr>
        <p:txBody>
          <a:bodyPr>
            <a:normAutofit/>
          </a:bodyPr>
          <a:lstStyle/>
          <a:p>
            <a:r>
              <a:rPr lang="en-IN" sz="2000" dirty="0" smtClean="0">
                <a:latin typeface="Times New Roman" panose="02020603050405020304" pitchFamily="18" charset="0"/>
                <a:cs typeface="Times New Roman" panose="02020603050405020304" pitchFamily="18" charset="0"/>
              </a:rPr>
              <a:t>EfficientNet-V2 is the enhanced version of the </a:t>
            </a:r>
            <a:r>
              <a:rPr lang="en-IN" sz="2000" dirty="0" err="1" smtClean="0">
                <a:latin typeface="Times New Roman" panose="02020603050405020304" pitchFamily="18" charset="0"/>
                <a:cs typeface="Times New Roman" panose="02020603050405020304" pitchFamily="18" charset="0"/>
              </a:rPr>
              <a:t>EfficientNet</a:t>
            </a:r>
            <a:r>
              <a:rPr lang="en-IN" sz="2000" dirty="0" smtClean="0">
                <a:latin typeface="Times New Roman" panose="02020603050405020304" pitchFamily="18" charset="0"/>
                <a:cs typeface="Times New Roman" panose="02020603050405020304" pitchFamily="18" charset="0"/>
              </a:rPr>
              <a:t>  CNN model series trained in the ImageNet dataset.</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The Efficient Net V2 model boasts a higher performance than its predecessors with an addition of training aware neural architecture search and scaling. </a:t>
            </a: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The model also introduces progressive learning which adaptively adjusts regularization along with image size.</a:t>
            </a: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32800" y="1986033"/>
            <a:ext cx="3562458" cy="463538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sym typeface="+mn-ea"/>
              </a:rPr>
              <a:t>EfficientNet-V2</a:t>
            </a:r>
            <a:endParaRPr lang="en-US"/>
          </a:p>
        </p:txBody>
      </p:sp>
      <p:sp>
        <p:nvSpPr>
          <p:cNvPr id="5" name="Content Placeholder 4"/>
          <p:cNvSpPr>
            <a:spLocks noGrp="1"/>
          </p:cNvSpPr>
          <p:nvPr>
            <p:ph idx="1"/>
          </p:nvPr>
        </p:nvSpPr>
        <p:spPr/>
        <p:txBody>
          <a:bodyPr/>
          <a:lstStyle/>
          <a:p>
            <a:r>
              <a:rPr lang="en-US"/>
              <a:t>FusedMB Convolutions refer to the fusion of multiple operations, such as convolution and activation, into a single computational step. This optimization reduces memory access and improves computational efficiency, especially on resource-constrained devices like mobile phones and edge devices.</a:t>
            </a:r>
            <a:endParaRPr lang="en-US"/>
          </a:p>
          <a:p>
            <a:r>
              <a:rPr lang="en-US"/>
              <a:t>In EfficientNetV2, FusedMB Convolutions streamline the computation by combining operations within each convolutional block, reducing the overall number of operations needed during inference while maintaining expressive power.</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0</TotalTime>
  <Words>15750</Words>
  <Application>WPS Presentation</Application>
  <PresentationFormat>Widescreen</PresentationFormat>
  <Paragraphs>281</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Wingdings 2</vt:lpstr>
      <vt:lpstr>Times New Roman</vt:lpstr>
      <vt:lpstr>Century Gothic</vt:lpstr>
      <vt:lpstr>Microsoft YaHei</vt:lpstr>
      <vt:lpstr>Arial Unicode MS</vt:lpstr>
      <vt:lpstr>Calibri</vt:lpstr>
      <vt:lpstr>Quotable</vt:lpstr>
      <vt:lpstr>Diabetic Retinopathy Detection</vt:lpstr>
      <vt:lpstr>Abstract:</vt:lpstr>
      <vt:lpstr>Introduction</vt:lpstr>
      <vt:lpstr>PowerPoint 演示文稿</vt:lpstr>
      <vt:lpstr>Literature Review</vt:lpstr>
      <vt:lpstr>PowerPoint 演示文稿</vt:lpstr>
      <vt:lpstr>Methodology</vt:lpstr>
      <vt:lpstr>EfficientNet-V2</vt:lpstr>
      <vt:lpstr>EfficientNet-V2</vt:lpstr>
      <vt:lpstr>PowerPoint 演示文稿</vt:lpstr>
      <vt:lpstr>System Architecture</vt:lpstr>
      <vt:lpstr>Evaluation Metrics</vt:lpstr>
      <vt:lpstr>Implementation</vt:lpstr>
      <vt:lpstr>Dataset and Pre-processing</vt:lpstr>
      <vt:lpstr>Data Cleaning Step – Removal of Corrupted Images</vt:lpstr>
      <vt:lpstr>PowerPoint 演示文稿</vt:lpstr>
      <vt:lpstr>Additional Image Augmentation Steps</vt:lpstr>
      <vt:lpstr>Result and Discussion</vt:lpstr>
      <vt:lpstr>Prediction Results of EfficientNetV2B0</vt:lpstr>
      <vt:lpstr>Prediction Results of EfficientNetV2B1</vt:lpstr>
      <vt:lpstr> Prediction Results of Proposed Ensemble Model</vt:lpstr>
      <vt:lpstr>CONCLUSIONS AND FUTURE SCOPE</vt:lpstr>
      <vt:lpstr>REFERENCES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Detection</dc:title>
  <dc:creator>Sreenivasan R.S</dc:creator>
  <cp:lastModifiedBy>acer</cp:lastModifiedBy>
  <cp:revision>40</cp:revision>
  <dcterms:created xsi:type="dcterms:W3CDTF">2024-02-08T04:49:00Z</dcterms:created>
  <dcterms:modified xsi:type="dcterms:W3CDTF">2024-05-08T01:08:09Z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A544AD1F3A334654BC636E41B570951C_12</vt:lpwstr>
  </property>
  <property fmtid="{D5CDD505-2E9C-101B-9397-08002B2CF9AE}" pid="3" name="KSOProductBuildVer">
    <vt:lpwstr>1033-12.2.0.16909</vt:lpwstr>
  </property>
</Properties>
</file>