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5" r:id="rId2"/>
    <p:sldId id="276" r:id="rId3"/>
    <p:sldId id="277" r:id="rId4"/>
    <p:sldId id="278" r:id="rId5"/>
    <p:sldId id="279" r:id="rId6"/>
    <p:sldId id="280" r:id="rId7"/>
    <p:sldId id="281" r:id="rId8"/>
    <p:sldId id="282"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86" r:id="rId26"/>
    <p:sldId id="287" r:id="rId2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912" autoAdjust="0"/>
  </p:normalViewPr>
  <p:slideViewPr>
    <p:cSldViewPr snapToGrid="0" snapToObjects="1">
      <p:cViewPr varScale="1">
        <p:scale>
          <a:sx n="69" d="100"/>
          <a:sy n="69" d="100"/>
        </p:scale>
        <p:origin x="12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06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945ED-948D-4853-B7D5-345597D74601}"/>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621FC641-913A-4E06-A04A-D24D6B446920}"/>
              </a:ext>
            </a:extLst>
          </p:cNvPr>
          <p:cNvSpPr txBox="1"/>
          <p:nvPr/>
        </p:nvSpPr>
        <p:spPr>
          <a:xfrm rot="10800000" flipV="1">
            <a:off x="312420" y="2123688"/>
            <a:ext cx="8039100" cy="923330"/>
          </a:xfrm>
          <a:prstGeom prst="rect">
            <a:avLst/>
          </a:prstGeom>
          <a:noFill/>
        </p:spPr>
        <p:txBody>
          <a:bodyPr wrap="square" rtlCol="0">
            <a:spAutoFit/>
          </a:bodyPr>
          <a:lstStyle/>
          <a:p>
            <a:r>
              <a:rPr lang="en-US" sz="5400" dirty="0">
                <a:latin typeface="Comic Sans MS" panose="030F0702030302020204" pitchFamily="66" charset="0"/>
              </a:rPr>
              <a:t>Searching And Sorting</a:t>
            </a:r>
            <a:endParaRPr lang="en-IN" sz="5400" dirty="0">
              <a:latin typeface="Comic Sans MS" panose="030F0702030302020204" pitchFamily="66" charset="0"/>
            </a:endParaRPr>
          </a:p>
        </p:txBody>
      </p:sp>
    </p:spTree>
    <p:extLst>
      <p:ext uri="{BB962C8B-B14F-4D97-AF65-F5344CB8AC3E}">
        <p14:creationId xmlns:p14="http://schemas.microsoft.com/office/powerpoint/2010/main" val="3812301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068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23385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 y="1"/>
            <a:ext cx="9144000" cy="507709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96611"/>
            <a:ext cx="9144000" cy="5240111"/>
          </a:xfrm>
          <a:prstGeom prst="rect">
            <a:avLst/>
          </a:prstGeom>
        </p:spPr>
      </p:pic>
    </p:spTree>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0569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7697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1"/>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1"/>
            <a:ext cx="9144000" cy="5143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1" y="0"/>
            <a:ext cx="9143999"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1"/>
            <a:ext cx="9144000" cy="5143499"/>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00456"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45871-08D3-40F8-AA9F-D0F88AE6B305}"/>
              </a:ext>
            </a:extLst>
          </p:cNvPr>
          <p:cNvPicPr>
            <a:picLocks noChangeAspect="1"/>
          </p:cNvPicPr>
          <p:nvPr/>
        </p:nvPicPr>
        <p:blipFill>
          <a:blip r:embed="rId2"/>
          <a:stretch>
            <a:fillRect/>
          </a:stretch>
        </p:blipFill>
        <p:spPr>
          <a:xfrm>
            <a:off x="0" y="18473"/>
            <a:ext cx="9144000" cy="5125027"/>
          </a:xfrm>
          <a:prstGeom prst="rect">
            <a:avLst/>
          </a:prstGeom>
        </p:spPr>
      </p:pic>
      <p:sp>
        <p:nvSpPr>
          <p:cNvPr id="4" name="TextBox 3">
            <a:extLst>
              <a:ext uri="{FF2B5EF4-FFF2-40B4-BE49-F238E27FC236}">
                <a16:creationId xmlns:a16="http://schemas.microsoft.com/office/drawing/2014/main" id="{23B8A8A4-22D8-4B6C-AA71-3606DE4893FC}"/>
              </a:ext>
            </a:extLst>
          </p:cNvPr>
          <p:cNvSpPr txBox="1"/>
          <p:nvPr/>
        </p:nvSpPr>
        <p:spPr>
          <a:xfrm>
            <a:off x="258618" y="434109"/>
            <a:ext cx="8275782" cy="489364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b="0" i="0" dirty="0">
                <a:solidFill>
                  <a:srgbClr val="292929"/>
                </a:solidFill>
                <a:effectLst/>
                <a:latin typeface="Comic Sans MS" panose="030F0702030302020204" pitchFamily="66" charset="0"/>
              </a:rPr>
              <a:t>Searching </a:t>
            </a:r>
            <a:r>
              <a:rPr lang="en-US" sz="1400" dirty="0">
                <a:solidFill>
                  <a:srgbClr val="292929"/>
                </a:solidFill>
                <a:latin typeface="Comic Sans MS" panose="030F0702030302020204" pitchFamily="66" charset="0"/>
              </a:rPr>
              <a:t>&amp; </a:t>
            </a:r>
            <a:r>
              <a:rPr lang="en-US" sz="1400" b="0" i="0" dirty="0">
                <a:solidFill>
                  <a:srgbClr val="292929"/>
                </a:solidFill>
                <a:effectLst/>
                <a:latin typeface="Comic Sans MS" panose="030F0702030302020204" pitchFamily="66" charset="0"/>
              </a:rPr>
              <a:t>Sorting algorithms are one of the basic topics taught at first in the data structures and algorithms course at university. To test a persons proficiency in Searching and Sorting :</a:t>
            </a:r>
          </a:p>
          <a:p>
            <a:pPr marL="285750" indent="-285750">
              <a:lnSpc>
                <a:spcPct val="150000"/>
              </a:lnSpc>
              <a:buFont typeface="Wingdings" panose="05000000000000000000" pitchFamily="2" charset="2"/>
              <a:buChar char="q"/>
            </a:pPr>
            <a:r>
              <a:rPr lang="en-US" sz="1400" b="0" i="0" dirty="0">
                <a:solidFill>
                  <a:srgbClr val="292929"/>
                </a:solidFill>
                <a:effectLst/>
                <a:latin typeface="Comic Sans MS" panose="030F0702030302020204" pitchFamily="66" charset="0"/>
              </a:rPr>
              <a:t>He should take right decision by choosing right algorithm in right situation . Consider that we are making an online shopping application. We want to let the users view items in the increasing order of price. For this, he have to sort the items by the price. </a:t>
            </a:r>
          </a:p>
          <a:p>
            <a:pPr marL="285750" indent="-285750">
              <a:lnSpc>
                <a:spcPct val="150000"/>
              </a:lnSpc>
              <a:buFont typeface="Wingdings" panose="05000000000000000000" pitchFamily="2" charset="2"/>
              <a:buChar char="q"/>
            </a:pPr>
            <a:endParaRPr lang="en-US" sz="1400" dirty="0">
              <a:solidFill>
                <a:srgbClr val="292929"/>
              </a:solidFill>
              <a:latin typeface="Comic Sans MS" panose="030F0702030302020204" pitchFamily="66" charset="0"/>
            </a:endParaRPr>
          </a:p>
          <a:p>
            <a:pPr marL="285750" indent="-285750">
              <a:lnSpc>
                <a:spcPct val="150000"/>
              </a:lnSpc>
              <a:buFont typeface="Wingdings" panose="05000000000000000000" pitchFamily="2" charset="2"/>
              <a:buChar char="q"/>
            </a:pPr>
            <a:r>
              <a:rPr lang="en-US" sz="1400" dirty="0">
                <a:solidFill>
                  <a:srgbClr val="292929"/>
                </a:solidFill>
                <a:latin typeface="Comic Sans MS" panose="030F0702030302020204" pitchFamily="66" charset="0"/>
              </a:rPr>
              <a:t>He should be proficient enough in time  and space complexity concepts which play a major role in these algorithms.</a:t>
            </a:r>
          </a:p>
          <a:p>
            <a:pPr marL="285750" indent="-285750">
              <a:lnSpc>
                <a:spcPct val="150000"/>
              </a:lnSpc>
              <a:buFont typeface="Wingdings" panose="05000000000000000000" pitchFamily="2" charset="2"/>
              <a:buChar char="q"/>
            </a:pPr>
            <a:endParaRPr lang="en-US" sz="1400" dirty="0">
              <a:solidFill>
                <a:srgbClr val="292929"/>
              </a:solidFill>
              <a:latin typeface="Comic Sans MS" panose="030F0702030302020204" pitchFamily="66" charset="0"/>
            </a:endParaRPr>
          </a:p>
          <a:p>
            <a:pPr marL="285750" indent="-285750">
              <a:lnSpc>
                <a:spcPct val="150000"/>
              </a:lnSpc>
              <a:buFont typeface="Wingdings" panose="05000000000000000000" pitchFamily="2" charset="2"/>
              <a:buChar char="q"/>
            </a:pPr>
            <a:r>
              <a:rPr lang="en-US" sz="1400" dirty="0">
                <a:solidFill>
                  <a:srgbClr val="292929"/>
                </a:solidFill>
                <a:latin typeface="Comic Sans MS" panose="030F0702030302020204" pitchFamily="66" charset="0"/>
              </a:rPr>
              <a:t>He should get his hands dirty with code then only he can implement the logic required for these algorithms.</a:t>
            </a:r>
          </a:p>
          <a:p>
            <a:pPr marL="285750" indent="-285750">
              <a:lnSpc>
                <a:spcPct val="150000"/>
              </a:lnSpc>
              <a:buFont typeface="Wingdings" panose="05000000000000000000" pitchFamily="2" charset="2"/>
              <a:buChar char="q"/>
            </a:pPr>
            <a:endParaRPr lang="en-US" sz="1400" dirty="0">
              <a:solidFill>
                <a:srgbClr val="292929"/>
              </a:solidFill>
              <a:latin typeface="Comic Sans MS" panose="030F0702030302020204" pitchFamily="66" charset="0"/>
            </a:endParaRPr>
          </a:p>
          <a:p>
            <a:pPr marL="285750" indent="-285750">
              <a:lnSpc>
                <a:spcPct val="150000"/>
              </a:lnSpc>
              <a:buFont typeface="Wingdings" panose="05000000000000000000" pitchFamily="2" charset="2"/>
              <a:buChar char="q"/>
            </a:pPr>
            <a:r>
              <a:rPr lang="en-US" sz="1400" dirty="0">
                <a:solidFill>
                  <a:srgbClr val="292929"/>
                </a:solidFill>
                <a:latin typeface="Comic Sans MS" panose="030F0702030302020204" pitchFamily="66" charset="0"/>
              </a:rPr>
              <a:t>I would test a person in this manner to verify whether he is proficient in this concept or not.</a:t>
            </a:r>
          </a:p>
          <a:p>
            <a:pPr marL="285750" indent="-285750">
              <a:buFont typeface="Wingdings" panose="05000000000000000000" pitchFamily="2" charset="2"/>
              <a:buChar char="q"/>
            </a:pPr>
            <a:endParaRPr lang="en-IN" dirty="0">
              <a:latin typeface="Comic Sans MS" panose="030F0702030302020204" pitchFamily="66" charset="0"/>
            </a:endParaRPr>
          </a:p>
        </p:txBody>
      </p:sp>
    </p:spTree>
    <p:extLst>
      <p:ext uri="{BB962C8B-B14F-4D97-AF65-F5344CB8AC3E}">
        <p14:creationId xmlns:p14="http://schemas.microsoft.com/office/powerpoint/2010/main" val="4036066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F5386-F504-45A4-9B7C-886B8F023D51}"/>
              </a:ext>
            </a:extLst>
          </p:cNvPr>
          <p:cNvPicPr>
            <a:picLocks noChangeAspect="1"/>
          </p:cNvPicPr>
          <p:nvPr/>
        </p:nvPicPr>
        <p:blipFill>
          <a:blip r:embed="rId2"/>
          <a:stretch>
            <a:fill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DFC29E0F-1EDA-473C-95A5-4CDBC691254E}"/>
              </a:ext>
            </a:extLst>
          </p:cNvPr>
          <p:cNvSpPr txBox="1"/>
          <p:nvPr/>
        </p:nvSpPr>
        <p:spPr>
          <a:xfrm>
            <a:off x="868218" y="3398982"/>
            <a:ext cx="4276437" cy="461665"/>
          </a:xfrm>
          <a:prstGeom prst="rect">
            <a:avLst/>
          </a:prstGeom>
          <a:noFill/>
        </p:spPr>
        <p:txBody>
          <a:bodyPr wrap="square" rtlCol="0">
            <a:spAutoFit/>
          </a:bodyPr>
          <a:lstStyle/>
          <a:p>
            <a:r>
              <a:rPr lang="en-US" dirty="0"/>
              <a:t> </a:t>
            </a:r>
            <a:r>
              <a:rPr lang="en-US" sz="2400" dirty="0">
                <a:latin typeface="Comic Sans MS" panose="030F0702030302020204" pitchFamily="66" charset="0"/>
              </a:rPr>
              <a:t>A presentation by </a:t>
            </a:r>
            <a:r>
              <a:rPr lang="en-US" sz="2400" dirty="0" err="1">
                <a:latin typeface="Comic Sans MS" panose="030F0702030302020204" pitchFamily="66" charset="0"/>
              </a:rPr>
              <a:t>M.Saketh</a:t>
            </a:r>
            <a:endParaRPr lang="en-IN" sz="2400" dirty="0">
              <a:latin typeface="Comic Sans MS" panose="030F0702030302020204" pitchFamily="66" charset="0"/>
            </a:endParaRPr>
          </a:p>
        </p:txBody>
      </p:sp>
    </p:spTree>
    <p:extLst>
      <p:ext uri="{BB962C8B-B14F-4D97-AF65-F5344CB8AC3E}">
        <p14:creationId xmlns:p14="http://schemas.microsoft.com/office/powerpoint/2010/main" val="631439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1"/>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1"/>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177</Words>
  <Application>Microsoft Office PowerPoint</Application>
  <PresentationFormat>On-screen Show (16:9)</PresentationFormat>
  <Paragraphs>33</Paragraphs>
  <Slides>26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Saketh M</cp:lastModifiedBy>
  <cp:revision>2</cp:revision>
  <dcterms:created xsi:type="dcterms:W3CDTF">2021-07-31T03:18:42Z</dcterms:created>
  <dcterms:modified xsi:type="dcterms:W3CDTF">2021-07-31T03:57:47Z</dcterms:modified>
</cp:coreProperties>
</file>