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96" r:id="rId2"/>
    <p:sldId id="262" r:id="rId3"/>
    <p:sldId id="263" r:id="rId4"/>
    <p:sldId id="294" r:id="rId5"/>
    <p:sldId id="295" r:id="rId6"/>
    <p:sldId id="266" r:id="rId7"/>
    <p:sldId id="267" r:id="rId8"/>
    <p:sldId id="297" r:id="rId9"/>
    <p:sldId id="270" r:id="rId10"/>
    <p:sldId id="268" r:id="rId11"/>
    <p:sldId id="269" r:id="rId12"/>
    <p:sldId id="298" r:id="rId13"/>
    <p:sldId id="280" r:id="rId14"/>
    <p:sldId id="283" r:id="rId15"/>
    <p:sldId id="284" r:id="rId16"/>
    <p:sldId id="285" r:id="rId17"/>
    <p:sldId id="299" r:id="rId18"/>
    <p:sldId id="300" r:id="rId19"/>
    <p:sldId id="301" r:id="rId20"/>
    <p:sldId id="302" r:id="rId21"/>
    <p:sldId id="303" r:id="rId22"/>
    <p:sldId id="304" r:id="rId23"/>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9290" autoAdjust="0"/>
  </p:normalViewPr>
  <p:slideViewPr>
    <p:cSldViewPr snapToGrid="0" snapToObjects="1">
      <p:cViewPr varScale="1">
        <p:scale>
          <a:sx n="79" d="100"/>
          <a:sy n="79" d="100"/>
        </p:scale>
        <p:origin x="92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2487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45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514350" y="4400550"/>
            <a:ext cx="4114800" cy="3600450"/>
          </a:xfrm>
          <a:prstGeom prst="rect">
            <a:avLst/>
          </a:prstGeom>
        </p:spPr>
        <p:txBody>
          <a:bodyPr/>
          <a:lstStyle/>
          <a:p>
            <a:endParaRPr lang="en-IN" dirty="0"/>
          </a:p>
        </p:txBody>
      </p:sp>
    </p:spTree>
    <p:extLst>
      <p:ext uri="{BB962C8B-B14F-4D97-AF65-F5344CB8AC3E}">
        <p14:creationId xmlns:p14="http://schemas.microsoft.com/office/powerpoint/2010/main" val="462277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s.google.com/speed/pagespeed/insights/" TargetMode="External"/><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9A9DFF-CD7C-47C2-9E81-76D59215E33B}"/>
              </a:ext>
            </a:extLst>
          </p:cNvPr>
          <p:cNvPicPr>
            <a:picLocks noChangeAspect="1"/>
          </p:cNvPicPr>
          <p:nvPr/>
        </p:nvPicPr>
        <p:blipFill>
          <a:blip r:embed="rId2"/>
          <a:stretch>
            <a:fillRect/>
          </a:stretch>
        </p:blipFill>
        <p:spPr>
          <a:xfrm>
            <a:off x="0" y="0"/>
            <a:ext cx="9144000" cy="5143500"/>
          </a:xfrm>
          <a:prstGeom prst="rect">
            <a:avLst/>
          </a:prstGeom>
        </p:spPr>
      </p:pic>
      <p:sp>
        <p:nvSpPr>
          <p:cNvPr id="4" name="TextBox 3">
            <a:extLst>
              <a:ext uri="{FF2B5EF4-FFF2-40B4-BE49-F238E27FC236}">
                <a16:creationId xmlns:a16="http://schemas.microsoft.com/office/drawing/2014/main" id="{52BB37C4-DA3A-42AB-A639-0845F442B8DB}"/>
              </a:ext>
            </a:extLst>
          </p:cNvPr>
          <p:cNvSpPr txBox="1"/>
          <p:nvPr/>
        </p:nvSpPr>
        <p:spPr>
          <a:xfrm>
            <a:off x="1327094" y="2071562"/>
            <a:ext cx="6311788" cy="461665"/>
          </a:xfrm>
          <a:prstGeom prst="rect">
            <a:avLst/>
          </a:prstGeom>
          <a:noFill/>
        </p:spPr>
        <p:txBody>
          <a:bodyPr wrap="square" rtlCol="0">
            <a:spAutoFit/>
          </a:bodyPr>
          <a:lstStyle/>
          <a:p>
            <a:r>
              <a:rPr lang="en-US" sz="2400" b="1" dirty="0">
                <a:solidFill>
                  <a:srgbClr val="92D050"/>
                </a:solidFill>
                <a:latin typeface="Comic Sans MS" panose="030F0702030302020204" pitchFamily="66" charset="0"/>
              </a:rPr>
              <a:t>Introduction to Frontend Development</a:t>
            </a:r>
            <a:endParaRPr lang="en-IN" sz="2400" b="1" dirty="0">
              <a:solidFill>
                <a:srgbClr val="92D050"/>
              </a:solidFill>
              <a:latin typeface="Comic Sans MS" panose="030F0702030302020204" pitchFamily="66" charset="0"/>
            </a:endParaRPr>
          </a:p>
        </p:txBody>
      </p:sp>
    </p:spTree>
    <p:extLst>
      <p:ext uri="{BB962C8B-B14F-4D97-AF65-F5344CB8AC3E}">
        <p14:creationId xmlns:p14="http://schemas.microsoft.com/office/powerpoint/2010/main" val="2891543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0"/>
            <a:ext cx="9753600" cy="5486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0"/>
            <a:ext cx="9753600" cy="5486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8A836B-6EEF-4F92-A16B-8956A9096C1D}"/>
              </a:ext>
            </a:extLst>
          </p:cNvPr>
          <p:cNvPicPr>
            <a:picLocks noChangeAspect="1"/>
          </p:cNvPicPr>
          <p:nvPr/>
        </p:nvPicPr>
        <p:blipFill>
          <a:blip r:embed="rId3"/>
          <a:stretch>
            <a:fillRect/>
          </a:stretch>
        </p:blipFill>
        <p:spPr>
          <a:xfrm>
            <a:off x="0" y="0"/>
            <a:ext cx="9144000" cy="2571751"/>
          </a:xfrm>
          <a:prstGeom prst="rect">
            <a:avLst/>
          </a:prstGeom>
        </p:spPr>
      </p:pic>
      <p:sp>
        <p:nvSpPr>
          <p:cNvPr id="4" name="TextBox 3">
            <a:extLst>
              <a:ext uri="{FF2B5EF4-FFF2-40B4-BE49-F238E27FC236}">
                <a16:creationId xmlns:a16="http://schemas.microsoft.com/office/drawing/2014/main" id="{8A8BFF1F-5069-4D32-9E43-0C45337EBACD}"/>
              </a:ext>
            </a:extLst>
          </p:cNvPr>
          <p:cNvSpPr txBox="1"/>
          <p:nvPr/>
        </p:nvSpPr>
        <p:spPr>
          <a:xfrm>
            <a:off x="0" y="2571751"/>
            <a:ext cx="9144000" cy="2554545"/>
          </a:xfrm>
          <a:prstGeom prst="rect">
            <a:avLst/>
          </a:prstGeom>
          <a:noFill/>
        </p:spPr>
        <p:txBody>
          <a:bodyPr wrap="square" rtlCol="0">
            <a:spAutoFit/>
          </a:bodyPr>
          <a:lstStyle/>
          <a:p>
            <a:pPr algn="l">
              <a:lnSpc>
                <a:spcPct val="150000"/>
              </a:lnSpc>
            </a:pPr>
            <a:r>
              <a:rPr lang="en-US" sz="1600" b="0" i="0" dirty="0">
                <a:solidFill>
                  <a:srgbClr val="444444"/>
                </a:solidFill>
                <a:effectLst/>
                <a:latin typeface="Comic Sans MS" panose="030F0702030302020204" pitchFamily="66" charset="0"/>
              </a:rPr>
              <a:t>Besides these regularly used languages, you will need to go deeper and learn how to work with frameworks, which will help you code quickly with libraries and ready-made structures.</a:t>
            </a:r>
          </a:p>
          <a:p>
            <a:pPr algn="l">
              <a:lnSpc>
                <a:spcPct val="150000"/>
              </a:lnSpc>
            </a:pPr>
            <a:r>
              <a:rPr lang="en-US" sz="1600" b="0" i="0" dirty="0">
                <a:solidFill>
                  <a:srgbClr val="444444"/>
                </a:solidFill>
                <a:effectLst/>
                <a:latin typeface="Comic Sans MS" panose="030F0702030302020204" pitchFamily="66" charset="0"/>
              </a:rPr>
              <a:t>The probably most popular one is </a:t>
            </a:r>
            <a:r>
              <a:rPr lang="en-US" sz="1600" b="1" i="0" dirty="0">
                <a:solidFill>
                  <a:srgbClr val="444444"/>
                </a:solidFill>
                <a:effectLst/>
                <a:latin typeface="Comic Sans MS" panose="030F0702030302020204" pitchFamily="66" charset="0"/>
              </a:rPr>
              <a:t>Bootstrap</a:t>
            </a:r>
            <a:r>
              <a:rPr lang="en-US" sz="1600" b="0" i="0" dirty="0">
                <a:solidFill>
                  <a:srgbClr val="444444"/>
                </a:solidFill>
                <a:effectLst/>
                <a:latin typeface="Comic Sans MS" panose="030F0702030302020204" pitchFamily="66" charset="0"/>
              </a:rPr>
              <a:t>, that makes your site compatible with all browsers and ensures your website will look great no matter the size of your screen (remember: mobile first!). Besides Bootstrap, JavaScript frameworks such as </a:t>
            </a:r>
            <a:r>
              <a:rPr lang="en-US" sz="1600" b="1" i="0" dirty="0">
                <a:solidFill>
                  <a:srgbClr val="444444"/>
                </a:solidFill>
                <a:effectLst/>
                <a:latin typeface="Comic Sans MS" panose="030F0702030302020204" pitchFamily="66" charset="0"/>
              </a:rPr>
              <a:t>AngularJS, Backbone, ReactJS,</a:t>
            </a:r>
            <a:r>
              <a:rPr lang="en-US" sz="1600" b="0" i="0" dirty="0">
                <a:solidFill>
                  <a:srgbClr val="444444"/>
                </a:solidFill>
                <a:effectLst/>
                <a:latin typeface="Comic Sans MS" panose="030F0702030302020204" pitchFamily="66" charset="0"/>
              </a:rPr>
              <a:t> or </a:t>
            </a:r>
            <a:r>
              <a:rPr lang="en-US" sz="1600" b="1" i="0" dirty="0">
                <a:solidFill>
                  <a:srgbClr val="444444"/>
                </a:solidFill>
                <a:effectLst/>
                <a:latin typeface="Comic Sans MS" panose="030F0702030302020204" pitchFamily="66" charset="0"/>
              </a:rPr>
              <a:t>Ember</a:t>
            </a:r>
            <a:r>
              <a:rPr lang="en-US" sz="1600" b="0" i="0" dirty="0">
                <a:solidFill>
                  <a:srgbClr val="444444"/>
                </a:solidFill>
                <a:effectLst/>
                <a:latin typeface="Comic Sans MS" panose="030F0702030302020204" pitchFamily="66" charset="0"/>
              </a:rPr>
              <a:t> will assist you when working with JavaScript.</a:t>
            </a:r>
          </a:p>
          <a:p>
            <a:endParaRPr lang="en-IN" sz="1600" dirty="0"/>
          </a:p>
        </p:txBody>
      </p:sp>
    </p:spTree>
    <p:extLst>
      <p:ext uri="{BB962C8B-B14F-4D97-AF65-F5344CB8AC3E}">
        <p14:creationId xmlns:p14="http://schemas.microsoft.com/office/powerpoint/2010/main" val="2753835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0"/>
            <a:ext cx="9753600" cy="5486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0"/>
            <a:ext cx="9753600" cy="54864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0"/>
            <a:ext cx="9753600" cy="5486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97104" y="0"/>
            <a:ext cx="9753600" cy="5486400"/>
          </a:xfrm>
          <a:prstGeom prst="rect">
            <a:avLst/>
          </a:prstGeom>
        </p:spPr>
      </p:pic>
      <p:sp>
        <p:nvSpPr>
          <p:cNvPr id="3" name="TextBox 2">
            <a:extLst>
              <a:ext uri="{FF2B5EF4-FFF2-40B4-BE49-F238E27FC236}">
                <a16:creationId xmlns:a16="http://schemas.microsoft.com/office/drawing/2014/main" id="{161B3D7A-AFEB-4F14-82E6-5E660522A8F4}"/>
              </a:ext>
            </a:extLst>
          </p:cNvPr>
          <p:cNvSpPr txBox="1"/>
          <p:nvPr/>
        </p:nvSpPr>
        <p:spPr>
          <a:xfrm>
            <a:off x="89012" y="2977869"/>
            <a:ext cx="9402946" cy="2246769"/>
          </a:xfrm>
          <a:prstGeom prst="rect">
            <a:avLst/>
          </a:prstGeom>
          <a:noFill/>
        </p:spPr>
        <p:txBody>
          <a:bodyPr wrap="square" rtlCol="0">
            <a:spAutoFit/>
          </a:bodyPr>
          <a:lstStyle/>
          <a:p>
            <a:pPr algn="l">
              <a:lnSpc>
                <a:spcPct val="150000"/>
              </a:lnSpc>
            </a:pPr>
            <a:r>
              <a:rPr lang="en-US" sz="1400" b="1" i="0" dirty="0">
                <a:solidFill>
                  <a:srgbClr val="333333"/>
                </a:solidFill>
                <a:effectLst/>
                <a:latin typeface="Comic Sans MS" panose="030F0702030302020204" pitchFamily="66" charset="0"/>
              </a:rPr>
              <a:t>Responsive and UX/UI design</a:t>
            </a:r>
          </a:p>
          <a:p>
            <a:pPr algn="l">
              <a:lnSpc>
                <a:spcPct val="150000"/>
              </a:lnSpc>
            </a:pPr>
            <a:r>
              <a:rPr lang="en-US" sz="1400" b="0" i="0" dirty="0">
                <a:solidFill>
                  <a:srgbClr val="444444"/>
                </a:solidFill>
                <a:effectLst/>
                <a:latin typeface="Comic Sans MS" panose="030F0702030302020204" pitchFamily="66" charset="0"/>
              </a:rPr>
              <a:t>Having a </a:t>
            </a:r>
            <a:r>
              <a:rPr lang="en-US" sz="1400" i="0" dirty="0">
                <a:solidFill>
                  <a:srgbClr val="444444"/>
                </a:solidFill>
                <a:effectLst/>
                <a:latin typeface="Comic Sans MS" panose="030F0702030302020204" pitchFamily="66" charset="0"/>
              </a:rPr>
              <a:t>responsive design </a:t>
            </a:r>
            <a:r>
              <a:rPr lang="en-US" sz="1400" b="0" i="0" dirty="0">
                <a:solidFill>
                  <a:srgbClr val="444444"/>
                </a:solidFill>
                <a:effectLst/>
                <a:latin typeface="Comic Sans MS" panose="030F0702030302020204" pitchFamily="66" charset="0"/>
              </a:rPr>
              <a:t>is one of the most important things for front-end developers. Responsive design is how you make sure that your site functions and looks good regardless of the device a visitor might be using – whether it is an iPad, a phone, or a big desktop computer.</a:t>
            </a:r>
          </a:p>
          <a:p>
            <a:pPr algn="l">
              <a:lnSpc>
                <a:spcPct val="150000"/>
              </a:lnSpc>
            </a:pPr>
            <a:r>
              <a:rPr lang="en-US" sz="1400" b="0" i="0" dirty="0">
                <a:solidFill>
                  <a:srgbClr val="444444"/>
                </a:solidFill>
                <a:effectLst/>
                <a:latin typeface="Comic Sans MS" panose="030F0702030302020204" pitchFamily="66" charset="0"/>
              </a:rPr>
              <a:t>Besides, they need an eye for design as well as a good understanding of user interface design </a:t>
            </a:r>
            <a:r>
              <a:rPr lang="en-US" sz="1400" i="0" dirty="0">
                <a:solidFill>
                  <a:srgbClr val="444444"/>
                </a:solidFill>
                <a:effectLst/>
                <a:latin typeface="Comic Sans MS" panose="030F0702030302020204" pitchFamily="66" charset="0"/>
              </a:rPr>
              <a:t>(UI design) </a:t>
            </a:r>
            <a:r>
              <a:rPr lang="en-US" sz="1400" b="0" i="0" dirty="0">
                <a:solidFill>
                  <a:srgbClr val="444444"/>
                </a:solidFill>
                <a:effectLst/>
                <a:latin typeface="Comic Sans MS" panose="030F0702030302020204" pitchFamily="66" charset="0"/>
              </a:rPr>
              <a:t>and </a:t>
            </a:r>
            <a:r>
              <a:rPr lang="en-US" sz="1400" i="0" dirty="0">
                <a:solidFill>
                  <a:srgbClr val="444444"/>
                </a:solidFill>
                <a:effectLst/>
                <a:latin typeface="Comic Sans MS" panose="030F0702030302020204" pitchFamily="66" charset="0"/>
              </a:rPr>
              <a:t>user experience </a:t>
            </a:r>
            <a:r>
              <a:rPr lang="en-US" sz="1400" b="0" i="0" dirty="0">
                <a:solidFill>
                  <a:srgbClr val="444444"/>
                </a:solidFill>
                <a:effectLst/>
                <a:latin typeface="Comic Sans MS" panose="030F0702030302020204" pitchFamily="66" charset="0"/>
              </a:rPr>
              <a:t>(UX).</a:t>
            </a:r>
          </a:p>
          <a:p>
            <a:endParaRPr lang="en-IN"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F1DF1A-2C7A-40EA-B3B8-9B1ACCCA20BF}"/>
              </a:ext>
            </a:extLst>
          </p:cNvPr>
          <p:cNvPicPr>
            <a:picLocks noChangeAspect="1"/>
          </p:cNvPicPr>
          <p:nvPr/>
        </p:nvPicPr>
        <p:blipFill>
          <a:blip r:embed="rId2"/>
          <a:stretch>
            <a:fillRect/>
          </a:stretch>
        </p:blipFill>
        <p:spPr>
          <a:xfrm>
            <a:off x="0" y="1"/>
            <a:ext cx="9144000" cy="2571750"/>
          </a:xfrm>
          <a:prstGeom prst="rect">
            <a:avLst/>
          </a:prstGeom>
        </p:spPr>
      </p:pic>
      <p:sp>
        <p:nvSpPr>
          <p:cNvPr id="4" name="TextBox 3">
            <a:extLst>
              <a:ext uri="{FF2B5EF4-FFF2-40B4-BE49-F238E27FC236}">
                <a16:creationId xmlns:a16="http://schemas.microsoft.com/office/drawing/2014/main" id="{29E52844-FB39-4BF4-9A2C-949EC92C1A12}"/>
              </a:ext>
            </a:extLst>
          </p:cNvPr>
          <p:cNvSpPr txBox="1"/>
          <p:nvPr/>
        </p:nvSpPr>
        <p:spPr>
          <a:xfrm>
            <a:off x="129473" y="2840304"/>
            <a:ext cx="8658477" cy="2585323"/>
          </a:xfrm>
          <a:prstGeom prst="rect">
            <a:avLst/>
          </a:prstGeom>
          <a:noFill/>
        </p:spPr>
        <p:txBody>
          <a:bodyPr wrap="square" rtlCol="0">
            <a:spAutoFit/>
          </a:bodyPr>
          <a:lstStyle/>
          <a:p>
            <a:pPr marL="285750" indent="-285750" algn="l">
              <a:lnSpc>
                <a:spcPct val="150000"/>
              </a:lnSpc>
              <a:buFont typeface="Wingdings" panose="05000000000000000000" pitchFamily="2" charset="2"/>
              <a:buChar char="§"/>
            </a:pPr>
            <a:r>
              <a:rPr lang="en-US" sz="1600" b="0" i="0" dirty="0">
                <a:solidFill>
                  <a:srgbClr val="444444"/>
                </a:solidFill>
                <a:effectLst/>
                <a:latin typeface="Comic Sans MS" panose="030F0702030302020204" pitchFamily="66" charset="0"/>
              </a:rPr>
              <a:t>Front end programmers also need to know how to </a:t>
            </a:r>
            <a:r>
              <a:rPr lang="en-US" sz="1600" b="1" i="0" dirty="0">
                <a:solidFill>
                  <a:srgbClr val="444444"/>
                </a:solidFill>
                <a:effectLst/>
                <a:latin typeface="Comic Sans MS" panose="030F0702030302020204" pitchFamily="66" charset="0"/>
              </a:rPr>
              <a:t>optimize the performance</a:t>
            </a:r>
            <a:r>
              <a:rPr lang="en-US" sz="1600" b="0" i="0" dirty="0">
                <a:solidFill>
                  <a:srgbClr val="444444"/>
                </a:solidFill>
                <a:effectLst/>
                <a:latin typeface="Comic Sans MS" panose="030F0702030302020204" pitchFamily="66" charset="0"/>
              </a:rPr>
              <a:t> of a website. It’s not just about looking good, you also want a website to load fast. If it doesn’t, chances are a lot of people are going to click that big red X button before you have the chance to show them your fancy design.</a:t>
            </a:r>
          </a:p>
          <a:p>
            <a:pPr marL="285750" indent="-285750" algn="l">
              <a:lnSpc>
                <a:spcPct val="150000"/>
              </a:lnSpc>
              <a:buFont typeface="Wingdings" panose="05000000000000000000" pitchFamily="2" charset="2"/>
              <a:buChar char="§"/>
            </a:pPr>
            <a:r>
              <a:rPr lang="en-US" sz="1600" b="0" i="0" dirty="0">
                <a:solidFill>
                  <a:srgbClr val="444444"/>
                </a:solidFill>
                <a:effectLst/>
                <a:latin typeface="Comic Sans MS" panose="030F0702030302020204" pitchFamily="66" charset="0"/>
              </a:rPr>
              <a:t>You’ll also have to test your performance, which you can help yourself with tools like </a:t>
            </a:r>
            <a:r>
              <a:rPr lang="en-US" sz="1600" b="0" i="0" u="none" strike="noStrike" dirty="0">
                <a:solidFill>
                  <a:srgbClr val="41C0EB"/>
                </a:solidFill>
                <a:effectLst/>
                <a:latin typeface="Comic Sans MS" panose="030F0702030302020204" pitchFamily="66" charset="0"/>
                <a:hlinkClick r:id="rId3"/>
              </a:rPr>
              <a:t>Google’s </a:t>
            </a:r>
            <a:r>
              <a:rPr lang="en-US" sz="1600" b="0" i="0" u="none" strike="noStrike" dirty="0" err="1">
                <a:solidFill>
                  <a:srgbClr val="41C0EB"/>
                </a:solidFill>
                <a:effectLst/>
                <a:latin typeface="Comic Sans MS" panose="030F0702030302020204" pitchFamily="66" charset="0"/>
                <a:hlinkClick r:id="rId3"/>
              </a:rPr>
              <a:t>PageSpeed</a:t>
            </a:r>
            <a:r>
              <a:rPr lang="en-US" sz="1600" b="0" i="0" u="none" strike="noStrike" dirty="0">
                <a:solidFill>
                  <a:srgbClr val="41C0EB"/>
                </a:solidFill>
                <a:effectLst/>
                <a:latin typeface="Comic Sans MS" panose="030F0702030302020204" pitchFamily="66" charset="0"/>
                <a:hlinkClick r:id="rId3"/>
              </a:rPr>
              <a:t> Insights</a:t>
            </a:r>
            <a:r>
              <a:rPr lang="en-US" sz="1600" b="0" i="0" dirty="0">
                <a:solidFill>
                  <a:srgbClr val="444444"/>
                </a:solidFill>
                <a:effectLst/>
                <a:latin typeface="Comic Sans MS" panose="030F0702030302020204" pitchFamily="66" charset="0"/>
              </a:rPr>
              <a:t>.</a:t>
            </a:r>
          </a:p>
          <a:p>
            <a:endParaRPr lang="en-IN" dirty="0"/>
          </a:p>
        </p:txBody>
      </p:sp>
    </p:spTree>
    <p:extLst>
      <p:ext uri="{BB962C8B-B14F-4D97-AF65-F5344CB8AC3E}">
        <p14:creationId xmlns:p14="http://schemas.microsoft.com/office/powerpoint/2010/main" val="1432710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6E2658-2255-4A65-9085-7E7417033752}"/>
              </a:ext>
            </a:extLst>
          </p:cNvPr>
          <p:cNvPicPr>
            <a:picLocks noChangeAspect="1"/>
          </p:cNvPicPr>
          <p:nvPr/>
        </p:nvPicPr>
        <p:blipFill>
          <a:blip r:embed="rId2"/>
          <a:stretch>
            <a:fillRect/>
          </a:stretch>
        </p:blipFill>
        <p:spPr>
          <a:xfrm>
            <a:off x="1389947" y="1"/>
            <a:ext cx="5473981" cy="2201034"/>
          </a:xfrm>
          <a:prstGeom prst="rect">
            <a:avLst/>
          </a:prstGeom>
        </p:spPr>
      </p:pic>
      <p:sp>
        <p:nvSpPr>
          <p:cNvPr id="4" name="TextBox 3">
            <a:extLst>
              <a:ext uri="{FF2B5EF4-FFF2-40B4-BE49-F238E27FC236}">
                <a16:creationId xmlns:a16="http://schemas.microsoft.com/office/drawing/2014/main" id="{3EFAF3A7-6314-42D6-A37A-0E18285D2112}"/>
              </a:ext>
            </a:extLst>
          </p:cNvPr>
          <p:cNvSpPr txBox="1"/>
          <p:nvPr/>
        </p:nvSpPr>
        <p:spPr>
          <a:xfrm>
            <a:off x="291313" y="2201034"/>
            <a:ext cx="8359073" cy="2831544"/>
          </a:xfrm>
          <a:prstGeom prst="rect">
            <a:avLst/>
          </a:prstGeom>
          <a:noFill/>
        </p:spPr>
        <p:txBody>
          <a:bodyPr wrap="square" rtlCol="0">
            <a:spAutoFit/>
          </a:bodyPr>
          <a:lstStyle/>
          <a:p>
            <a:pPr marL="285750" indent="-285750" algn="l">
              <a:buFont typeface="Wingdings" panose="05000000000000000000" pitchFamily="2" charset="2"/>
              <a:buChar char="q"/>
            </a:pPr>
            <a:r>
              <a:rPr lang="en-US" sz="1600" b="0" i="0" dirty="0">
                <a:solidFill>
                  <a:srgbClr val="444444"/>
                </a:solidFill>
                <a:effectLst/>
                <a:latin typeface="Comic Sans MS" panose="030F0702030302020204" pitchFamily="66" charset="0"/>
              </a:rPr>
              <a:t>And last but not least, </a:t>
            </a:r>
            <a:r>
              <a:rPr lang="en-US" sz="1600" i="0" dirty="0">
                <a:solidFill>
                  <a:srgbClr val="444444"/>
                </a:solidFill>
                <a:effectLst/>
                <a:latin typeface="Comic Sans MS" panose="030F0702030302020204" pitchFamily="66" charset="0"/>
              </a:rPr>
              <a:t>testing and debugging </a:t>
            </a:r>
            <a:r>
              <a:rPr lang="en-US" sz="1600" b="0" i="0" dirty="0">
                <a:solidFill>
                  <a:srgbClr val="444444"/>
                </a:solidFill>
                <a:effectLst/>
                <a:latin typeface="Comic Sans MS" panose="030F0702030302020204" pitchFamily="66" charset="0"/>
              </a:rPr>
              <a:t>are essential front-end developer skills. Bugs happen all the time, mostly where you least expect them. There are different ways to look for bugs and remove them and you will have to know several if you want to catch them all.</a:t>
            </a:r>
          </a:p>
          <a:p>
            <a:pPr marL="285750" indent="-285750" algn="l">
              <a:buFont typeface="Wingdings" panose="05000000000000000000" pitchFamily="2" charset="2"/>
              <a:buChar char="q"/>
            </a:pPr>
            <a:r>
              <a:rPr lang="en-US" sz="1600" b="0" i="0" dirty="0">
                <a:solidFill>
                  <a:srgbClr val="444444"/>
                </a:solidFill>
                <a:effectLst/>
                <a:latin typeface="Comic Sans MS" panose="030F0702030302020204" pitchFamily="66" charset="0"/>
              </a:rPr>
              <a:t>Mocha and Jasmin (both JavaScript frameworks) should be familiar for a front-end developer as these will help you find and fix problems that your product may have.</a:t>
            </a:r>
          </a:p>
          <a:p>
            <a:pPr marL="285750" indent="-285750" algn="l">
              <a:buFont typeface="Wingdings" panose="05000000000000000000" pitchFamily="2" charset="2"/>
              <a:buChar char="q"/>
            </a:pPr>
            <a:r>
              <a:rPr lang="en-US" sz="1600" b="0" i="0" dirty="0">
                <a:solidFill>
                  <a:srgbClr val="444444"/>
                </a:solidFill>
                <a:effectLst/>
                <a:latin typeface="Comic Sans MS" panose="030F0702030302020204" pitchFamily="66" charset="0"/>
              </a:rPr>
              <a:t>However, remember that every programming language and also every company has its own testing and debugging procedures, so it’s not something you can learn once and know forever.</a:t>
            </a:r>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4055559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44B6FC-C4F0-402B-90A0-CA751CF27D63}"/>
              </a:ext>
            </a:extLst>
          </p:cNvPr>
          <p:cNvPicPr>
            <a:picLocks noChangeAspect="1"/>
          </p:cNvPicPr>
          <p:nvPr/>
        </p:nvPicPr>
        <p:blipFill>
          <a:blip r:embed="rId2"/>
          <a:stretch>
            <a:fillRect/>
          </a:stretch>
        </p:blipFill>
        <p:spPr>
          <a:xfrm>
            <a:off x="307497" y="542166"/>
            <a:ext cx="8302429" cy="4536598"/>
          </a:xfrm>
          <a:prstGeom prst="rect">
            <a:avLst/>
          </a:prstGeom>
        </p:spPr>
      </p:pic>
      <p:sp>
        <p:nvSpPr>
          <p:cNvPr id="4" name="TextBox 3">
            <a:extLst>
              <a:ext uri="{FF2B5EF4-FFF2-40B4-BE49-F238E27FC236}">
                <a16:creationId xmlns:a16="http://schemas.microsoft.com/office/drawing/2014/main" id="{E96627A7-4CD6-4C19-B14D-EFE1C181BFEE}"/>
              </a:ext>
            </a:extLst>
          </p:cNvPr>
          <p:cNvSpPr txBox="1"/>
          <p:nvPr/>
        </p:nvSpPr>
        <p:spPr>
          <a:xfrm>
            <a:off x="153749" y="64736"/>
            <a:ext cx="6117578" cy="369332"/>
          </a:xfrm>
          <a:prstGeom prst="rect">
            <a:avLst/>
          </a:prstGeom>
          <a:noFill/>
        </p:spPr>
        <p:txBody>
          <a:bodyPr wrap="square" rtlCol="0">
            <a:spAutoFit/>
          </a:bodyPr>
          <a:lstStyle/>
          <a:p>
            <a:r>
              <a:rPr lang="en-US" dirty="0">
                <a:latin typeface="Comic Sans MS" panose="030F0702030302020204" pitchFamily="66" charset="0"/>
              </a:rPr>
              <a:t>Road Map for Front-End Development</a:t>
            </a:r>
            <a:endParaRPr lang="en-IN" dirty="0">
              <a:latin typeface="Comic Sans MS" panose="030F0702030302020204" pitchFamily="66" charset="0"/>
            </a:endParaRPr>
          </a:p>
        </p:txBody>
      </p:sp>
    </p:spTree>
    <p:extLst>
      <p:ext uri="{BB962C8B-B14F-4D97-AF65-F5344CB8AC3E}">
        <p14:creationId xmlns:p14="http://schemas.microsoft.com/office/powerpoint/2010/main" val="2389421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609600" y="-236756"/>
            <a:ext cx="9753600" cy="5486400"/>
          </a:xfrm>
          <a:prstGeom prst="rect">
            <a:avLst/>
          </a:prstGeom>
        </p:spPr>
      </p:pic>
      <p:sp>
        <p:nvSpPr>
          <p:cNvPr id="3" name="TextBox 2">
            <a:extLst>
              <a:ext uri="{FF2B5EF4-FFF2-40B4-BE49-F238E27FC236}">
                <a16:creationId xmlns:a16="http://schemas.microsoft.com/office/drawing/2014/main" id="{A108E94E-0220-445F-996D-242917FF05DC}"/>
              </a:ext>
            </a:extLst>
          </p:cNvPr>
          <p:cNvSpPr txBox="1"/>
          <p:nvPr/>
        </p:nvSpPr>
        <p:spPr>
          <a:xfrm>
            <a:off x="-509798" y="2571750"/>
            <a:ext cx="9653798" cy="2585323"/>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444444"/>
                </a:solidFill>
                <a:effectLst/>
                <a:latin typeface="Comic Sans MS" panose="030F0702030302020204" pitchFamily="66" charset="0"/>
                <a:ea typeface="MS PGothic" panose="020B0600070205080204" pitchFamily="34" charset="-128"/>
              </a:rPr>
              <a:t> </a:t>
            </a:r>
            <a:r>
              <a:rPr lang="en-US" b="1" i="0" dirty="0">
                <a:solidFill>
                  <a:srgbClr val="444444"/>
                </a:solidFill>
                <a:effectLst/>
                <a:latin typeface="Comic Sans MS" panose="030F0702030302020204" pitchFamily="66" charset="0"/>
                <a:ea typeface="MS PGothic" panose="020B0600070205080204" pitchFamily="34" charset="-128"/>
              </a:rPr>
              <a:t>What is Front End Development?</a:t>
            </a:r>
          </a:p>
          <a:p>
            <a:pPr algn="l"/>
            <a:r>
              <a:rPr lang="en-US" b="0" i="0" dirty="0">
                <a:solidFill>
                  <a:srgbClr val="444444"/>
                </a:solidFill>
                <a:effectLst/>
                <a:latin typeface="Comic Sans MS" panose="030F0702030302020204" pitchFamily="66" charset="0"/>
                <a:ea typeface="MS PGothic" panose="020B0600070205080204" pitchFamily="34" charset="-128"/>
              </a:rPr>
              <a:t>The front end is basically the </a:t>
            </a:r>
            <a:r>
              <a:rPr lang="en-US" i="0" dirty="0">
                <a:solidFill>
                  <a:srgbClr val="444444"/>
                </a:solidFill>
                <a:effectLst/>
                <a:latin typeface="Comic Sans MS" panose="030F0702030302020204" pitchFamily="66" charset="0"/>
                <a:ea typeface="MS PGothic" panose="020B0600070205080204" pitchFamily="34" charset="-128"/>
              </a:rPr>
              <a:t>front layer </a:t>
            </a:r>
            <a:r>
              <a:rPr lang="en-US" b="0" i="0" dirty="0">
                <a:solidFill>
                  <a:srgbClr val="444444"/>
                </a:solidFill>
                <a:effectLst/>
                <a:latin typeface="Comic Sans MS" panose="030F0702030302020204" pitchFamily="66" charset="0"/>
                <a:ea typeface="MS PGothic" panose="020B0600070205080204" pitchFamily="34" charset="-128"/>
              </a:rPr>
              <a:t>of your website. It includes the design, content, and functionality – in other words, all the things that users interact with: Fonts, buttons, tables, menus, colors, etc.</a:t>
            </a:r>
          </a:p>
          <a:p>
            <a:pPr algn="l"/>
            <a:r>
              <a:rPr lang="en-US" b="0" i="0" dirty="0">
                <a:solidFill>
                  <a:srgbClr val="444444"/>
                </a:solidFill>
                <a:effectLst/>
                <a:latin typeface="Comic Sans MS" panose="030F0702030302020204" pitchFamily="66" charset="0"/>
                <a:ea typeface="MS PGothic" panose="020B0600070205080204" pitchFamily="34" charset="-128"/>
              </a:rPr>
              <a:t>The front end links the graphic user interface (GUI) with the execution of actions.</a:t>
            </a:r>
          </a:p>
          <a:p>
            <a:pPr algn="l"/>
            <a:r>
              <a:rPr lang="en-US" b="0" i="0" dirty="0">
                <a:solidFill>
                  <a:srgbClr val="444444"/>
                </a:solidFill>
                <a:effectLst/>
                <a:latin typeface="Comic Sans MS" panose="030F0702030302020204" pitchFamily="66" charset="0"/>
                <a:ea typeface="MS PGothic" panose="020B0600070205080204" pitchFamily="34" charset="-128"/>
              </a:rPr>
              <a:t>If your laptop were a website, your keyboard, display, mouse, and all other buttons would be the front-end. Those are the things you see, click, and touch. Anything on the inside – like your hard drive, video card, and processor, is the back end.</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6A3BA2-96FA-44FC-8B8C-EA6EB8518898}"/>
              </a:ext>
            </a:extLst>
          </p:cNvPr>
          <p:cNvPicPr>
            <a:picLocks noChangeAspect="1"/>
          </p:cNvPicPr>
          <p:nvPr/>
        </p:nvPicPr>
        <p:blipFill>
          <a:blip r:embed="rId2"/>
          <a:stretch>
            <a:fillRect/>
          </a:stretch>
        </p:blipFill>
        <p:spPr>
          <a:xfrm>
            <a:off x="113288" y="97104"/>
            <a:ext cx="8949792" cy="4960417"/>
          </a:xfrm>
          <a:prstGeom prst="rect">
            <a:avLst/>
          </a:prstGeom>
        </p:spPr>
      </p:pic>
      <p:sp>
        <p:nvSpPr>
          <p:cNvPr id="4" name="TextBox 3">
            <a:extLst>
              <a:ext uri="{FF2B5EF4-FFF2-40B4-BE49-F238E27FC236}">
                <a16:creationId xmlns:a16="http://schemas.microsoft.com/office/drawing/2014/main" id="{C69EB51D-BBF9-4BC8-B83C-091520DB6B72}"/>
              </a:ext>
            </a:extLst>
          </p:cNvPr>
          <p:cNvSpPr txBox="1"/>
          <p:nvPr/>
        </p:nvSpPr>
        <p:spPr>
          <a:xfrm>
            <a:off x="441016" y="307497"/>
            <a:ext cx="8480453" cy="4305218"/>
          </a:xfrm>
          <a:prstGeom prst="rect">
            <a:avLst/>
          </a:prstGeom>
          <a:noFill/>
        </p:spPr>
        <p:txBody>
          <a:bodyPr wrap="square" rtlCol="0">
            <a:spAutoFit/>
          </a:bodyPr>
          <a:lstStyle/>
          <a:p>
            <a:pPr marL="285750" indent="-285750" algn="l">
              <a:lnSpc>
                <a:spcPct val="150000"/>
              </a:lnSpc>
              <a:buFont typeface="Wingdings" panose="05000000000000000000" pitchFamily="2" charset="2"/>
              <a:buChar char="q"/>
            </a:pPr>
            <a:r>
              <a:rPr lang="en-US" b="1" i="0" u="none" strike="noStrike" dirty="0">
                <a:effectLst/>
                <a:latin typeface="Comic Sans MS" panose="030F0702030302020204" pitchFamily="66" charset="0"/>
              </a:rPr>
              <a:t>A great front-end developer should have soft skills like:</a:t>
            </a:r>
            <a:endParaRPr lang="en-US" b="0" i="0" u="none" strike="noStrike" dirty="0">
              <a:effectLst/>
              <a:latin typeface="Comic Sans MS" panose="030F0702030302020204" pitchFamily="66" charset="0"/>
            </a:endParaRPr>
          </a:p>
          <a:p>
            <a:pPr marL="285750" indent="-285750" algn="l">
              <a:lnSpc>
                <a:spcPct val="150000"/>
              </a:lnSpc>
              <a:buFont typeface="Wingdings" panose="05000000000000000000" pitchFamily="2" charset="2"/>
              <a:buChar char="ü"/>
            </a:pPr>
            <a:r>
              <a:rPr lang="en-US" b="1" i="0" u="none" strike="noStrike" dirty="0">
                <a:effectLst/>
                <a:latin typeface="Comic Sans MS" panose="030F0702030302020204" pitchFamily="66" charset="0"/>
              </a:rPr>
              <a:t>Attention to detail </a:t>
            </a:r>
            <a:r>
              <a:rPr lang="en-US" b="1" i="0" u="none" strike="noStrike" dirty="0">
                <a:solidFill>
                  <a:srgbClr val="616161"/>
                </a:solidFill>
                <a:effectLst/>
                <a:latin typeface="Comic Sans MS" panose="030F0702030302020204" pitchFamily="66" charset="0"/>
              </a:rPr>
              <a:t>– </a:t>
            </a:r>
            <a:r>
              <a:rPr lang="en-US" b="0" i="0" u="none" strike="noStrike" dirty="0">
                <a:solidFill>
                  <a:srgbClr val="616161"/>
                </a:solidFill>
                <a:effectLst/>
                <a:latin typeface="Comic Sans MS" panose="030F0702030302020204" pitchFamily="66" charset="0"/>
              </a:rPr>
              <a:t>A detail-oriented developer will focus on all task segments as well as how they are implemented. I would see whether the developer pays attention to the details of a project in order to create the best product.</a:t>
            </a:r>
          </a:p>
          <a:p>
            <a:pPr marL="285750" indent="-285750" algn="l">
              <a:lnSpc>
                <a:spcPct val="200000"/>
              </a:lnSpc>
              <a:buFont typeface="Wingdings" panose="05000000000000000000" pitchFamily="2" charset="2"/>
              <a:buChar char="ü"/>
            </a:pPr>
            <a:r>
              <a:rPr lang="en-US" b="1" i="0" u="none" strike="noStrike" dirty="0">
                <a:effectLst/>
                <a:latin typeface="Comic Sans MS" panose="030F0702030302020204" pitchFamily="66" charset="0"/>
              </a:rPr>
              <a:t>Learning Attitude </a:t>
            </a:r>
            <a:r>
              <a:rPr lang="en-US" b="1" i="0" u="none" strike="noStrike" dirty="0">
                <a:solidFill>
                  <a:srgbClr val="616161"/>
                </a:solidFill>
                <a:effectLst/>
                <a:latin typeface="Comic Sans MS" panose="030F0702030302020204" pitchFamily="66" charset="0"/>
              </a:rPr>
              <a:t>-</a:t>
            </a:r>
            <a:r>
              <a:rPr lang="en-US" b="0" i="0" u="none" strike="noStrike" dirty="0">
                <a:solidFill>
                  <a:srgbClr val="616161"/>
                </a:solidFill>
                <a:effectLst/>
                <a:latin typeface="Comic Sans MS" panose="030F0702030302020204" pitchFamily="66" charset="0"/>
              </a:rPr>
              <a:t> The world of web development is never stagnant, there’s always something new to explore and learn. A curious web developer will keep improving and upgrading his or her set of skills. I would look for the curiousness and passion of the developer for the chosen field.</a:t>
            </a:r>
          </a:p>
        </p:txBody>
      </p:sp>
    </p:spTree>
    <p:extLst>
      <p:ext uri="{BB962C8B-B14F-4D97-AF65-F5344CB8AC3E}">
        <p14:creationId xmlns:p14="http://schemas.microsoft.com/office/powerpoint/2010/main" val="1951102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221C92-37DC-40E2-B387-059DCEEB7128}"/>
              </a:ext>
            </a:extLst>
          </p:cNvPr>
          <p:cNvPicPr>
            <a:picLocks noChangeAspect="1"/>
          </p:cNvPicPr>
          <p:nvPr/>
        </p:nvPicPr>
        <p:blipFill>
          <a:blip r:embed="rId2"/>
          <a:stretch>
            <a:fillRect/>
          </a:stretch>
        </p:blipFill>
        <p:spPr>
          <a:xfrm>
            <a:off x="105196" y="129473"/>
            <a:ext cx="8909331" cy="4871406"/>
          </a:xfrm>
          <a:prstGeom prst="rect">
            <a:avLst/>
          </a:prstGeom>
        </p:spPr>
      </p:pic>
      <p:sp>
        <p:nvSpPr>
          <p:cNvPr id="4" name="TextBox 3">
            <a:extLst>
              <a:ext uri="{FF2B5EF4-FFF2-40B4-BE49-F238E27FC236}">
                <a16:creationId xmlns:a16="http://schemas.microsoft.com/office/drawing/2014/main" id="{FADC22D2-4F2F-4FC5-B61F-1C70A046FDDA}"/>
              </a:ext>
            </a:extLst>
          </p:cNvPr>
          <p:cNvSpPr txBox="1"/>
          <p:nvPr/>
        </p:nvSpPr>
        <p:spPr>
          <a:xfrm>
            <a:off x="202301" y="428878"/>
            <a:ext cx="8593741" cy="2446824"/>
          </a:xfrm>
          <a:prstGeom prst="rect">
            <a:avLst/>
          </a:prstGeom>
          <a:noFill/>
        </p:spPr>
        <p:txBody>
          <a:bodyPr wrap="square" rtlCol="0">
            <a:spAutoFit/>
          </a:bodyPr>
          <a:lstStyle/>
          <a:p>
            <a:pPr marL="285750" indent="-285750" algn="l">
              <a:lnSpc>
                <a:spcPct val="150000"/>
              </a:lnSpc>
              <a:buFont typeface="Wingdings" panose="05000000000000000000" pitchFamily="2" charset="2"/>
              <a:buChar char="ü"/>
            </a:pPr>
            <a:r>
              <a:rPr lang="en-US" b="1" i="0" u="none" strike="noStrike" dirty="0">
                <a:effectLst/>
                <a:latin typeface="Comic Sans MS" panose="030F0702030302020204" pitchFamily="66" charset="0"/>
              </a:rPr>
              <a:t>Creativity</a:t>
            </a:r>
            <a:r>
              <a:rPr lang="en-US" b="1" i="0" u="none" strike="noStrike" dirty="0">
                <a:solidFill>
                  <a:srgbClr val="616161"/>
                </a:solidFill>
                <a:effectLst/>
                <a:latin typeface="Comic Sans MS" panose="030F0702030302020204" pitchFamily="66" charset="0"/>
              </a:rPr>
              <a:t> – </a:t>
            </a:r>
            <a:r>
              <a:rPr lang="en-US" dirty="0">
                <a:solidFill>
                  <a:srgbClr val="616161"/>
                </a:solidFill>
                <a:latin typeface="Comic Sans MS" panose="030F0702030302020204" pitchFamily="66" charset="0"/>
              </a:rPr>
              <a:t>I would also l</a:t>
            </a:r>
            <a:r>
              <a:rPr lang="en-US" b="0" i="0" u="none" strike="noStrike" dirty="0">
                <a:solidFill>
                  <a:srgbClr val="616161"/>
                </a:solidFill>
                <a:effectLst/>
                <a:latin typeface="Comic Sans MS" panose="030F0702030302020204" pitchFamily="66" charset="0"/>
              </a:rPr>
              <a:t>ook for a skilled web developer who will be creative enough to get around, over and under any issues that pop up to ensure a seamlessly functioning website. In addition to being about to find or create solutions, he or she should know what course is best to take for solving a problem.</a:t>
            </a:r>
          </a:p>
          <a:p>
            <a:endParaRPr lang="en-IN" dirty="0"/>
          </a:p>
        </p:txBody>
      </p:sp>
      <p:sp>
        <p:nvSpPr>
          <p:cNvPr id="5" name="TextBox 4">
            <a:extLst>
              <a:ext uri="{FF2B5EF4-FFF2-40B4-BE49-F238E27FC236}">
                <a16:creationId xmlns:a16="http://schemas.microsoft.com/office/drawing/2014/main" id="{5D76CCF0-A0EF-4B4E-9654-B43D6D81F568}"/>
              </a:ext>
            </a:extLst>
          </p:cNvPr>
          <p:cNvSpPr txBox="1"/>
          <p:nvPr/>
        </p:nvSpPr>
        <p:spPr>
          <a:xfrm>
            <a:off x="347958" y="2759384"/>
            <a:ext cx="8326704" cy="2308324"/>
          </a:xfrm>
          <a:prstGeom prst="rect">
            <a:avLst/>
          </a:prstGeom>
          <a:noFill/>
        </p:spPr>
        <p:txBody>
          <a:bodyPr wrap="square" rtlCol="0">
            <a:spAutoFit/>
          </a:bodyPr>
          <a:lstStyle/>
          <a:p>
            <a:pPr marL="285750" indent="-285750" algn="l">
              <a:buFont typeface="Wingdings" panose="05000000000000000000" pitchFamily="2" charset="2"/>
              <a:buChar char="q"/>
            </a:pPr>
            <a:r>
              <a:rPr lang="en-US" b="1" i="0" u="none" strike="noStrike" dirty="0">
                <a:effectLst/>
                <a:latin typeface="Comic Sans MS" panose="030F0702030302020204" pitchFamily="66" charset="0"/>
              </a:rPr>
              <a:t>Look for their Portfolios and Online Presence</a:t>
            </a:r>
            <a:endParaRPr lang="en-US" b="0" i="0" u="none" strike="noStrike" dirty="0">
              <a:effectLst/>
              <a:latin typeface="Comic Sans MS" panose="030F0702030302020204" pitchFamily="66" charset="0"/>
            </a:endParaRPr>
          </a:p>
          <a:p>
            <a:pPr algn="l">
              <a:lnSpc>
                <a:spcPct val="150000"/>
              </a:lnSpc>
            </a:pPr>
            <a:r>
              <a:rPr lang="en-US" b="0" i="0" u="none" strike="noStrike" dirty="0">
                <a:solidFill>
                  <a:srgbClr val="616161"/>
                </a:solidFill>
                <a:effectLst/>
                <a:latin typeface="Comic Sans MS" panose="030F0702030302020204" pitchFamily="66" charset="0"/>
              </a:rPr>
              <a:t>Viewing and discussing their portfolio is the best way to screen a developer. When looking for a front-end developer, I would look at how well they have put together their own online portfolio. This is something nobody paid them for, but they did in order to showcase their skills.</a:t>
            </a:r>
          </a:p>
          <a:p>
            <a:endParaRPr lang="en-IN" dirty="0"/>
          </a:p>
        </p:txBody>
      </p:sp>
    </p:spTree>
    <p:extLst>
      <p:ext uri="{BB962C8B-B14F-4D97-AF65-F5344CB8AC3E}">
        <p14:creationId xmlns:p14="http://schemas.microsoft.com/office/powerpoint/2010/main" val="1868269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F8DC39-B457-4875-833D-99C5F7000AEA}"/>
              </a:ext>
            </a:extLst>
          </p:cNvPr>
          <p:cNvPicPr>
            <a:picLocks noChangeAspect="1"/>
          </p:cNvPicPr>
          <p:nvPr/>
        </p:nvPicPr>
        <p:blipFill>
          <a:blip r:embed="rId2"/>
          <a:stretch>
            <a:fillRect/>
          </a:stretch>
        </p:blipFill>
        <p:spPr>
          <a:xfrm>
            <a:off x="161841" y="161842"/>
            <a:ext cx="8844594" cy="4822852"/>
          </a:xfrm>
          <a:prstGeom prst="rect">
            <a:avLst/>
          </a:prstGeom>
        </p:spPr>
      </p:pic>
      <p:sp>
        <p:nvSpPr>
          <p:cNvPr id="4" name="TextBox 3">
            <a:extLst>
              <a:ext uri="{FF2B5EF4-FFF2-40B4-BE49-F238E27FC236}">
                <a16:creationId xmlns:a16="http://schemas.microsoft.com/office/drawing/2014/main" id="{3F67092B-C0B7-4250-A375-E22E3E17E7A7}"/>
              </a:ext>
            </a:extLst>
          </p:cNvPr>
          <p:cNvSpPr txBox="1"/>
          <p:nvPr/>
        </p:nvSpPr>
        <p:spPr>
          <a:xfrm>
            <a:off x="1618407" y="3778981"/>
            <a:ext cx="3892269" cy="369332"/>
          </a:xfrm>
          <a:prstGeom prst="rect">
            <a:avLst/>
          </a:prstGeom>
          <a:noFill/>
        </p:spPr>
        <p:txBody>
          <a:bodyPr wrap="square" rtlCol="0">
            <a:spAutoFit/>
          </a:bodyPr>
          <a:lstStyle/>
          <a:p>
            <a:r>
              <a:rPr lang="en-US" dirty="0">
                <a:latin typeface="Comic Sans MS" panose="030F0702030302020204" pitchFamily="66" charset="0"/>
              </a:rPr>
              <a:t>- By </a:t>
            </a:r>
            <a:r>
              <a:rPr lang="en-US" dirty="0" err="1">
                <a:latin typeface="Comic Sans MS" panose="030F0702030302020204" pitchFamily="66" charset="0"/>
              </a:rPr>
              <a:t>M.Saketh</a:t>
            </a:r>
            <a:endParaRPr lang="en-IN" dirty="0">
              <a:latin typeface="Comic Sans MS" panose="030F0702030302020204" pitchFamily="66" charset="0"/>
            </a:endParaRPr>
          </a:p>
        </p:txBody>
      </p:sp>
    </p:spTree>
    <p:extLst>
      <p:ext uri="{BB962C8B-B14F-4D97-AF65-F5344CB8AC3E}">
        <p14:creationId xmlns:p14="http://schemas.microsoft.com/office/powerpoint/2010/main" val="3598927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0"/>
            <a:ext cx="9753600" cy="5486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F699A4-52C7-4D3E-A82F-509BE8D47A30}"/>
              </a:ext>
            </a:extLst>
          </p:cNvPr>
          <p:cNvPicPr>
            <a:picLocks noChangeAspect="1"/>
          </p:cNvPicPr>
          <p:nvPr/>
        </p:nvPicPr>
        <p:blipFill>
          <a:blip r:embed="rId2"/>
          <a:stretch>
            <a:fillRect/>
          </a:stretch>
        </p:blipFill>
        <p:spPr>
          <a:xfrm>
            <a:off x="0" y="0"/>
            <a:ext cx="9144000" cy="5143501"/>
          </a:xfrm>
          <a:prstGeom prst="rect">
            <a:avLst/>
          </a:prstGeom>
        </p:spPr>
      </p:pic>
    </p:spTree>
    <p:extLst>
      <p:ext uri="{BB962C8B-B14F-4D97-AF65-F5344CB8AC3E}">
        <p14:creationId xmlns:p14="http://schemas.microsoft.com/office/powerpoint/2010/main" val="1191786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C2C782-2115-4F74-B143-2DC72D8FD9F9}"/>
              </a:ext>
            </a:extLst>
          </p:cNvPr>
          <p:cNvPicPr>
            <a:picLocks noChangeAspect="1"/>
          </p:cNvPicPr>
          <p:nvPr/>
        </p:nvPicPr>
        <p:blipFill>
          <a:blip r:embed="rId2"/>
          <a:stretch>
            <a:fillRect/>
          </a:stretch>
        </p:blipFill>
        <p:spPr>
          <a:xfrm>
            <a:off x="0" y="0"/>
            <a:ext cx="9144000" cy="5143500"/>
          </a:xfrm>
          <a:prstGeom prst="rect">
            <a:avLst/>
          </a:prstGeom>
        </p:spPr>
      </p:pic>
      <p:sp>
        <p:nvSpPr>
          <p:cNvPr id="5" name="TextBox 4">
            <a:extLst>
              <a:ext uri="{FF2B5EF4-FFF2-40B4-BE49-F238E27FC236}">
                <a16:creationId xmlns:a16="http://schemas.microsoft.com/office/drawing/2014/main" id="{920E30EE-C0D2-4483-A184-15576A7DE51B}"/>
              </a:ext>
            </a:extLst>
          </p:cNvPr>
          <p:cNvSpPr txBox="1"/>
          <p:nvPr/>
        </p:nvSpPr>
        <p:spPr>
          <a:xfrm>
            <a:off x="242762" y="352278"/>
            <a:ext cx="8593742" cy="5143500"/>
          </a:xfrm>
          <a:prstGeom prst="rect">
            <a:avLst/>
          </a:prstGeom>
          <a:noFill/>
        </p:spPr>
        <p:txBody>
          <a:bodyPr wrap="square" rtlCol="0">
            <a:spAutoFit/>
          </a:bodyPr>
          <a:lstStyle/>
          <a:p>
            <a:pPr marL="342900" indent="-342900" algn="l">
              <a:lnSpc>
                <a:spcPct val="150000"/>
              </a:lnSpc>
              <a:buFont typeface="Wingdings" panose="05000000000000000000" pitchFamily="2" charset="2"/>
              <a:buChar char="q"/>
            </a:pPr>
            <a:r>
              <a:rPr lang="en-US" sz="2000" b="0" i="0" dirty="0">
                <a:solidFill>
                  <a:schemeClr val="accent6">
                    <a:lumMod val="60000"/>
                    <a:lumOff val="40000"/>
                  </a:schemeClr>
                </a:solidFill>
                <a:effectLst/>
                <a:latin typeface="Comic Sans MS" panose="030F0702030302020204" pitchFamily="66" charset="0"/>
              </a:rPr>
              <a:t>Now that you know what a </a:t>
            </a:r>
            <a:r>
              <a:rPr lang="en-US" sz="2000" b="1" i="0" dirty="0">
                <a:solidFill>
                  <a:schemeClr val="accent6">
                    <a:lumMod val="60000"/>
                    <a:lumOff val="40000"/>
                  </a:schemeClr>
                </a:solidFill>
                <a:effectLst/>
                <a:latin typeface="Comic Sans MS" panose="030F0702030302020204" pitchFamily="66" charset="0"/>
              </a:rPr>
              <a:t>front-end development</a:t>
            </a:r>
            <a:r>
              <a:rPr lang="en-US" sz="2000" b="0" i="0" dirty="0">
                <a:solidFill>
                  <a:schemeClr val="accent6">
                    <a:lumMod val="60000"/>
                    <a:lumOff val="40000"/>
                  </a:schemeClr>
                </a:solidFill>
                <a:effectLst/>
                <a:latin typeface="Comic Sans MS" panose="030F0702030302020204" pitchFamily="66" charset="0"/>
              </a:rPr>
              <a:t> is, answering this second question is pretty easy. The job of a front end developer is to </a:t>
            </a:r>
            <a:r>
              <a:rPr lang="en-US" sz="2000" b="1" i="0" dirty="0">
                <a:solidFill>
                  <a:schemeClr val="accent6">
                    <a:lumMod val="60000"/>
                    <a:lumOff val="40000"/>
                  </a:schemeClr>
                </a:solidFill>
                <a:effectLst/>
                <a:latin typeface="Comic Sans MS" panose="030F0702030302020204" pitchFamily="66" charset="0"/>
              </a:rPr>
              <a:t>create anything the user interacts with.</a:t>
            </a:r>
            <a:endParaRPr lang="en-US" sz="2000" b="0" i="0" dirty="0">
              <a:solidFill>
                <a:schemeClr val="accent6">
                  <a:lumMod val="60000"/>
                  <a:lumOff val="40000"/>
                </a:schemeClr>
              </a:solidFill>
              <a:effectLst/>
              <a:latin typeface="Comic Sans MS" panose="030F0702030302020204" pitchFamily="66" charset="0"/>
            </a:endParaRPr>
          </a:p>
          <a:p>
            <a:pPr marL="342900" indent="-342900" algn="l">
              <a:lnSpc>
                <a:spcPct val="150000"/>
              </a:lnSpc>
              <a:buFont typeface="Wingdings" panose="05000000000000000000" pitchFamily="2" charset="2"/>
              <a:buChar char="q"/>
            </a:pPr>
            <a:r>
              <a:rPr lang="en-US" sz="2000" b="0" i="0" dirty="0">
                <a:solidFill>
                  <a:schemeClr val="accent6">
                    <a:lumMod val="60000"/>
                    <a:lumOff val="40000"/>
                  </a:schemeClr>
                </a:solidFill>
                <a:effectLst/>
                <a:latin typeface="Comic Sans MS" panose="030F0702030302020204" pitchFamily="66" charset="0"/>
              </a:rPr>
              <a:t>Therefore, a front-end developer will use programming languages such as </a:t>
            </a:r>
            <a:r>
              <a:rPr lang="en-US" sz="2000" b="1" i="0" dirty="0">
                <a:solidFill>
                  <a:schemeClr val="accent6">
                    <a:lumMod val="60000"/>
                    <a:lumOff val="40000"/>
                  </a:schemeClr>
                </a:solidFill>
                <a:effectLst/>
                <a:latin typeface="Comic Sans MS" panose="030F0702030302020204" pitchFamily="66" charset="0"/>
              </a:rPr>
              <a:t>HTML, CSS, and JavaScript</a:t>
            </a:r>
            <a:r>
              <a:rPr lang="en-US" sz="2000" b="0" i="0" dirty="0">
                <a:solidFill>
                  <a:schemeClr val="accent6">
                    <a:lumMod val="60000"/>
                    <a:lumOff val="40000"/>
                  </a:schemeClr>
                </a:solidFill>
                <a:effectLst/>
                <a:latin typeface="Comic Sans MS" panose="030F0702030302020204" pitchFamily="66" charset="0"/>
              </a:rPr>
              <a:t> – we’ll get into those in a second. But there are other things a front-end programmer must optimize – the </a:t>
            </a:r>
            <a:r>
              <a:rPr lang="en-US" sz="2000" b="1" i="0" dirty="0">
                <a:solidFill>
                  <a:schemeClr val="accent6">
                    <a:lumMod val="60000"/>
                    <a:lumOff val="40000"/>
                  </a:schemeClr>
                </a:solidFill>
                <a:effectLst/>
                <a:latin typeface="Comic Sans MS" panose="030F0702030302020204" pitchFamily="66" charset="0"/>
              </a:rPr>
              <a:t>speed and efficiency</a:t>
            </a:r>
            <a:r>
              <a:rPr lang="en-US" sz="2000" b="0" i="0" dirty="0">
                <a:solidFill>
                  <a:schemeClr val="accent6">
                    <a:lumMod val="60000"/>
                    <a:lumOff val="40000"/>
                  </a:schemeClr>
                </a:solidFill>
                <a:effectLst/>
                <a:latin typeface="Comic Sans MS" panose="030F0702030302020204" pitchFamily="66" charset="0"/>
              </a:rPr>
              <a:t> of a website so that the site offers an outstanding user experience.</a:t>
            </a:r>
          </a:p>
          <a:p>
            <a:pPr marL="342900" indent="-342900" algn="l">
              <a:lnSpc>
                <a:spcPct val="150000"/>
              </a:lnSpc>
              <a:buFont typeface="Wingdings" panose="05000000000000000000" pitchFamily="2" charset="2"/>
              <a:buChar char="q"/>
            </a:pPr>
            <a:r>
              <a:rPr lang="en-US" sz="2000" b="0" i="0" dirty="0">
                <a:solidFill>
                  <a:schemeClr val="accent6">
                    <a:lumMod val="60000"/>
                    <a:lumOff val="40000"/>
                  </a:schemeClr>
                </a:solidFill>
                <a:effectLst/>
                <a:latin typeface="Comic Sans MS" panose="030F0702030302020204" pitchFamily="66" charset="0"/>
              </a:rPr>
              <a:t>Front end developers must be analytical, creative, and have a good technical base to create interfaces that work.</a:t>
            </a:r>
          </a:p>
          <a:p>
            <a:endParaRPr lang="en-IN" dirty="0">
              <a:solidFill>
                <a:srgbClr val="92D050"/>
              </a:solidFill>
            </a:endParaRPr>
          </a:p>
        </p:txBody>
      </p:sp>
    </p:spTree>
    <p:extLst>
      <p:ext uri="{BB962C8B-B14F-4D97-AF65-F5344CB8AC3E}">
        <p14:creationId xmlns:p14="http://schemas.microsoft.com/office/powerpoint/2010/main" val="1445219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0"/>
            <a:ext cx="9753600" cy="5486400"/>
          </a:xfrm>
          <a:prstGeom prst="rect">
            <a:avLst/>
          </a:prstGeom>
        </p:spPr>
      </p:pic>
      <p:sp>
        <p:nvSpPr>
          <p:cNvPr id="3" name="TextBox 2">
            <a:extLst>
              <a:ext uri="{FF2B5EF4-FFF2-40B4-BE49-F238E27FC236}">
                <a16:creationId xmlns:a16="http://schemas.microsoft.com/office/drawing/2014/main" id="{391D3491-24AE-4E78-836D-390AF964712F}"/>
              </a:ext>
            </a:extLst>
          </p:cNvPr>
          <p:cNvSpPr txBox="1"/>
          <p:nvPr/>
        </p:nvSpPr>
        <p:spPr>
          <a:xfrm>
            <a:off x="582627" y="3002145"/>
            <a:ext cx="8779858" cy="2123851"/>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b="0" i="0" dirty="0">
                <a:solidFill>
                  <a:srgbClr val="444444"/>
                </a:solidFill>
                <a:effectLst/>
                <a:latin typeface="Comic Sans MS" panose="030F0702030302020204" pitchFamily="66" charset="0"/>
              </a:rPr>
              <a:t>HTML will probably be one of the first things you learn how to use. It will provide the first building blocks of your website, its initial structure. Using </a:t>
            </a:r>
            <a:r>
              <a:rPr lang="en-US" i="0" dirty="0">
                <a:solidFill>
                  <a:srgbClr val="444444"/>
                </a:solidFill>
                <a:effectLst/>
                <a:latin typeface="Comic Sans MS" panose="030F0702030302020204" pitchFamily="66" charset="0"/>
              </a:rPr>
              <a:t>HTML</a:t>
            </a:r>
            <a:r>
              <a:rPr lang="en-US" b="0" i="0" dirty="0">
                <a:solidFill>
                  <a:srgbClr val="444444"/>
                </a:solidFill>
                <a:effectLst/>
                <a:latin typeface="Comic Sans MS" panose="030F0702030302020204" pitchFamily="66" charset="0"/>
              </a:rPr>
              <a:t>, you will be placing images on your website, determining fonts and putting up hyperlinks. HTML is one of the two most important components you need to build a website.</a:t>
            </a:r>
            <a:endParaRPr lang="en-IN" dirty="0">
              <a:latin typeface="Comic Sans MS" panose="030F0702030302020204" pitchFamily="66"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0"/>
            <a:ext cx="9753600" cy="5486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A0B740-D14E-4CA2-8FC5-8F0B6FD0CBA2}"/>
              </a:ext>
            </a:extLst>
          </p:cNvPr>
          <p:cNvPicPr>
            <a:picLocks noChangeAspect="1"/>
          </p:cNvPicPr>
          <p:nvPr/>
        </p:nvPicPr>
        <p:blipFill>
          <a:blip r:embed="rId2"/>
          <a:stretch>
            <a:fillRect/>
          </a:stretch>
        </p:blipFill>
        <p:spPr>
          <a:xfrm>
            <a:off x="-1" y="0"/>
            <a:ext cx="9144001" cy="3091158"/>
          </a:xfrm>
          <a:prstGeom prst="rect">
            <a:avLst/>
          </a:prstGeom>
        </p:spPr>
      </p:pic>
      <p:sp>
        <p:nvSpPr>
          <p:cNvPr id="5" name="TextBox 4">
            <a:extLst>
              <a:ext uri="{FF2B5EF4-FFF2-40B4-BE49-F238E27FC236}">
                <a16:creationId xmlns:a16="http://schemas.microsoft.com/office/drawing/2014/main" id="{BAC27917-D5B3-47C8-9536-EC8E0AC5B8BC}"/>
              </a:ext>
            </a:extLst>
          </p:cNvPr>
          <p:cNvSpPr txBox="1"/>
          <p:nvPr/>
        </p:nvSpPr>
        <p:spPr>
          <a:xfrm>
            <a:off x="0" y="3091159"/>
            <a:ext cx="8949791" cy="1708353"/>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b="0" i="0" dirty="0">
                <a:solidFill>
                  <a:srgbClr val="444444"/>
                </a:solidFill>
                <a:effectLst/>
                <a:latin typeface="Comic Sans MS" panose="030F0702030302020204" pitchFamily="66" charset="0"/>
              </a:rPr>
              <a:t>CSS is the second basic element. This is where the layout happens – it is where you decide how the elements of HTML will be displayed. Colors, backgrounds, transitions, and animations are all things you will be doing with </a:t>
            </a:r>
            <a:r>
              <a:rPr lang="en-US" b="1" i="0" dirty="0">
                <a:solidFill>
                  <a:srgbClr val="444444"/>
                </a:solidFill>
                <a:effectLst/>
                <a:latin typeface="Comic Sans MS" panose="030F0702030302020204" pitchFamily="66" charset="0"/>
              </a:rPr>
              <a:t>CSS</a:t>
            </a:r>
            <a:r>
              <a:rPr lang="en-US" b="0" i="0" dirty="0">
                <a:solidFill>
                  <a:srgbClr val="444444"/>
                </a:solidFill>
                <a:effectLst/>
                <a:latin typeface="Comic Sans MS" panose="030F0702030302020204" pitchFamily="66" charset="0"/>
              </a:rPr>
              <a:t>. Using these two components, you will be able to create a basic website.</a:t>
            </a:r>
            <a:endParaRPr lang="en-IN" dirty="0">
              <a:latin typeface="Comic Sans MS" panose="030F0702030302020204" pitchFamily="66" charset="0"/>
            </a:endParaRPr>
          </a:p>
        </p:txBody>
      </p:sp>
    </p:spTree>
    <p:extLst>
      <p:ext uri="{BB962C8B-B14F-4D97-AF65-F5344CB8AC3E}">
        <p14:creationId xmlns:p14="http://schemas.microsoft.com/office/powerpoint/2010/main" val="1481604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0"/>
            <a:ext cx="9753600" cy="5486400"/>
          </a:xfrm>
          <a:prstGeom prst="rect">
            <a:avLst/>
          </a:prstGeom>
        </p:spPr>
      </p:pic>
      <p:sp>
        <p:nvSpPr>
          <p:cNvPr id="3" name="TextBox 2">
            <a:extLst>
              <a:ext uri="{FF2B5EF4-FFF2-40B4-BE49-F238E27FC236}">
                <a16:creationId xmlns:a16="http://schemas.microsoft.com/office/drawing/2014/main" id="{E32A5E14-58AD-415F-B7E1-D65BBF7CE07A}"/>
              </a:ext>
            </a:extLst>
          </p:cNvPr>
          <p:cNvSpPr txBox="1"/>
          <p:nvPr/>
        </p:nvSpPr>
        <p:spPr>
          <a:xfrm>
            <a:off x="178025" y="2864581"/>
            <a:ext cx="9119724" cy="2781980"/>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0" i="0" dirty="0">
                <a:solidFill>
                  <a:srgbClr val="444444"/>
                </a:solidFill>
                <a:effectLst/>
                <a:latin typeface="Comic Sans MS" panose="030F0702030302020204" pitchFamily="66" charset="0"/>
              </a:rPr>
              <a:t>But to make a really good website, you will want to also know</a:t>
            </a:r>
            <a:r>
              <a:rPr lang="en-US" b="1" i="0" dirty="0">
                <a:solidFill>
                  <a:srgbClr val="444444"/>
                </a:solidFill>
                <a:effectLst/>
                <a:latin typeface="Comic Sans MS" panose="030F0702030302020204" pitchFamily="66" charset="0"/>
              </a:rPr>
              <a:t> </a:t>
            </a:r>
            <a:r>
              <a:rPr lang="en-US" b="1" i="0" dirty="0" err="1">
                <a:solidFill>
                  <a:srgbClr val="444444"/>
                </a:solidFill>
                <a:effectLst/>
                <a:latin typeface="Comic Sans MS" panose="030F0702030302020204" pitchFamily="66" charset="0"/>
              </a:rPr>
              <a:t>Javascript</a:t>
            </a:r>
            <a:r>
              <a:rPr lang="en-US" b="0" i="0" dirty="0">
                <a:solidFill>
                  <a:srgbClr val="444444"/>
                </a:solidFill>
                <a:effectLst/>
                <a:latin typeface="Comic Sans MS" panose="030F0702030302020204" pitchFamily="66" charset="0"/>
              </a:rPr>
              <a:t>. Using this programming language, you will be able to add all sorts of interactions to your website – maps that update in real-time, videos that can be interacted with and even little games.</a:t>
            </a:r>
            <a:br>
              <a:rPr lang="en-US" dirty="0"/>
            </a:br>
            <a:r>
              <a:rPr lang="en-US" b="0" i="0" dirty="0">
                <a:solidFill>
                  <a:srgbClr val="444444"/>
                </a:solidFill>
                <a:effectLst/>
                <a:latin typeface="Open Sans" panose="020B0606030504020204" pitchFamily="34" charset="0"/>
              </a:rPr>
              <a:t> </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1046</Words>
  <Application>Microsoft Office PowerPoint</Application>
  <PresentationFormat>On-screen Show (16:9)</PresentationFormat>
  <Paragraphs>40</Paragraphs>
  <Slides>22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Comic Sans MS</vt:lpstr>
      <vt:lpstr>Open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Saketh M</cp:lastModifiedBy>
  <cp:revision>3</cp:revision>
  <dcterms:created xsi:type="dcterms:W3CDTF">2021-07-27T15:40:46Z</dcterms:created>
  <dcterms:modified xsi:type="dcterms:W3CDTF">2021-07-30T17:51:57Z</dcterms:modified>
</cp:coreProperties>
</file>