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FF00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FE9CF6D-DC97-4C59-9CD0-71228722740F}" type="datetimeFigureOut">
              <a:rPr lang="en-US" smtClean="0"/>
              <a:pPr/>
              <a:t>10/12/2023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925885-5F17-4E5F-9A0B-F74808EB710B}" type="slidenum">
              <a:rPr lang="en-US" smtClean="0"/>
              <a:pPr/>
              <a:t>‹#›</a:t>
            </a:fld>
            <a:endParaRPr lang="en-US"/>
          </a:p>
        </p:txBody>
      </p:sp>
    </p:spTree>
  </p:cSld>
  <p:clrMapOvr>
    <a:masterClrMapping/>
  </p:clrMapOvr>
  <p:transition>
    <p:wedg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E9CF6D-DC97-4C59-9CD0-71228722740F}" type="datetimeFigureOut">
              <a:rPr lang="en-US" smtClean="0"/>
              <a:pPr/>
              <a:t>10/12/2023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925885-5F17-4E5F-9A0B-F74808EB710B}" type="slidenum">
              <a:rPr lang="en-US" smtClean="0"/>
              <a:pPr/>
              <a:t>‹#›</a:t>
            </a:fld>
            <a:endParaRPr lang="en-US"/>
          </a:p>
        </p:txBody>
      </p:sp>
    </p:spTree>
  </p:cSld>
  <p:clrMapOvr>
    <a:masterClrMapping/>
  </p:clrMapOvr>
  <p:transition>
    <p:wedg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E9CF6D-DC97-4C59-9CD0-71228722740F}" type="datetimeFigureOut">
              <a:rPr lang="en-US" smtClean="0"/>
              <a:pPr/>
              <a:t>10/12/2023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925885-5F17-4E5F-9A0B-F74808EB710B}" type="slidenum">
              <a:rPr lang="en-US" smtClean="0"/>
              <a:pPr/>
              <a:t>‹#›</a:t>
            </a:fld>
            <a:endParaRPr lang="en-US"/>
          </a:p>
        </p:txBody>
      </p:sp>
    </p:spTree>
  </p:cSld>
  <p:clrMapOvr>
    <a:masterClrMapping/>
  </p:clrMapOvr>
  <p:transition>
    <p:wedg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E9CF6D-DC97-4C59-9CD0-71228722740F}" type="datetimeFigureOut">
              <a:rPr lang="en-US" smtClean="0"/>
              <a:pPr/>
              <a:t>10/12/2023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925885-5F17-4E5F-9A0B-F74808EB710B}" type="slidenum">
              <a:rPr lang="en-US" smtClean="0"/>
              <a:pPr/>
              <a:t>‹#›</a:t>
            </a:fld>
            <a:endParaRPr lang="en-US"/>
          </a:p>
        </p:txBody>
      </p:sp>
    </p:spTree>
  </p:cSld>
  <p:clrMapOvr>
    <a:masterClrMapping/>
  </p:clrMapOvr>
  <p:transition>
    <p:wedg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FE9CF6D-DC97-4C59-9CD0-71228722740F}" type="datetimeFigureOut">
              <a:rPr lang="en-US" smtClean="0"/>
              <a:pPr/>
              <a:t>10/12/2023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925885-5F17-4E5F-9A0B-F74808EB710B}" type="slidenum">
              <a:rPr lang="en-US" smtClean="0"/>
              <a:pPr/>
              <a:t>‹#›</a:t>
            </a:fld>
            <a:endParaRPr lang="en-US"/>
          </a:p>
        </p:txBody>
      </p:sp>
    </p:spTree>
  </p:cSld>
  <p:clrMapOvr>
    <a:masterClrMapping/>
  </p:clrMapOvr>
  <p:transition>
    <p:wedg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FE9CF6D-DC97-4C59-9CD0-71228722740F}" type="datetimeFigureOut">
              <a:rPr lang="en-US" smtClean="0"/>
              <a:pPr/>
              <a:t>10/12/2023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925885-5F17-4E5F-9A0B-F74808EB710B}" type="slidenum">
              <a:rPr lang="en-US" smtClean="0"/>
              <a:pPr/>
              <a:t>‹#›</a:t>
            </a:fld>
            <a:endParaRPr lang="en-US"/>
          </a:p>
        </p:txBody>
      </p:sp>
    </p:spTree>
  </p:cSld>
  <p:clrMapOvr>
    <a:masterClrMapping/>
  </p:clrMapOvr>
  <p:transition>
    <p:wedg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FE9CF6D-DC97-4C59-9CD0-71228722740F}" type="datetimeFigureOut">
              <a:rPr lang="en-US" smtClean="0"/>
              <a:pPr/>
              <a:t>10/12/2023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925885-5F17-4E5F-9A0B-F74808EB710B}" type="slidenum">
              <a:rPr lang="en-US" smtClean="0"/>
              <a:pPr/>
              <a:t>‹#›</a:t>
            </a:fld>
            <a:endParaRPr lang="en-US"/>
          </a:p>
        </p:txBody>
      </p:sp>
    </p:spTree>
  </p:cSld>
  <p:clrMapOvr>
    <a:masterClrMapping/>
  </p:clrMapOvr>
  <p:transition>
    <p:wedg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FE9CF6D-DC97-4C59-9CD0-71228722740F}" type="datetimeFigureOut">
              <a:rPr lang="en-US" smtClean="0"/>
              <a:pPr/>
              <a:t>10/12/2023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925885-5F17-4E5F-9A0B-F74808EB710B}" type="slidenum">
              <a:rPr lang="en-US" smtClean="0"/>
              <a:pPr/>
              <a:t>‹#›</a:t>
            </a:fld>
            <a:endParaRPr lang="en-US"/>
          </a:p>
        </p:txBody>
      </p:sp>
    </p:spTree>
  </p:cSld>
  <p:clrMapOvr>
    <a:masterClrMapping/>
  </p:clrMapOvr>
  <p:transition>
    <p:wedg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E9CF6D-DC97-4C59-9CD0-71228722740F}" type="datetimeFigureOut">
              <a:rPr lang="en-US" smtClean="0"/>
              <a:pPr/>
              <a:t>10/12/2023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925885-5F17-4E5F-9A0B-F74808EB710B}" type="slidenum">
              <a:rPr lang="en-US" smtClean="0"/>
              <a:pPr/>
              <a:t>‹#›</a:t>
            </a:fld>
            <a:endParaRPr lang="en-US"/>
          </a:p>
        </p:txBody>
      </p:sp>
    </p:spTree>
  </p:cSld>
  <p:clrMapOvr>
    <a:masterClrMapping/>
  </p:clrMapOvr>
  <p:transition>
    <p:wedg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E9CF6D-DC97-4C59-9CD0-71228722740F}" type="datetimeFigureOut">
              <a:rPr lang="en-US" smtClean="0"/>
              <a:pPr/>
              <a:t>10/12/2023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925885-5F17-4E5F-9A0B-F74808EB710B}" type="slidenum">
              <a:rPr lang="en-US" smtClean="0"/>
              <a:pPr/>
              <a:t>‹#›</a:t>
            </a:fld>
            <a:endParaRPr lang="en-US"/>
          </a:p>
        </p:txBody>
      </p:sp>
    </p:spTree>
  </p:cSld>
  <p:clrMapOvr>
    <a:masterClrMapping/>
  </p:clrMapOvr>
  <p:transition>
    <p:wedg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E9CF6D-DC97-4C59-9CD0-71228722740F}" type="datetimeFigureOut">
              <a:rPr lang="en-US" smtClean="0"/>
              <a:pPr/>
              <a:t>10/12/2023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925885-5F17-4E5F-9A0B-F74808EB710B}" type="slidenum">
              <a:rPr lang="en-US" smtClean="0"/>
              <a:pPr/>
              <a:t>‹#›</a:t>
            </a:fld>
            <a:endParaRPr lang="en-US"/>
          </a:p>
        </p:txBody>
      </p:sp>
    </p:spTree>
  </p:cSld>
  <p:clrMapOvr>
    <a:masterClrMapping/>
  </p:clrMapOvr>
  <p:transition>
    <p:wedg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E9CF6D-DC97-4C59-9CD0-71228722740F}" type="datetimeFigureOut">
              <a:rPr lang="en-US" smtClean="0"/>
              <a:pPr/>
              <a:t>10/12/2023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925885-5F17-4E5F-9A0B-F74808EB710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wedge/>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
            </a:r>
            <a:br>
              <a:rPr lang="en-US" dirty="0"/>
            </a:br>
            <a:endParaRPr lang="en-US" dirty="0"/>
          </a:p>
        </p:txBody>
      </p:sp>
      <p:sp>
        <p:nvSpPr>
          <p:cNvPr id="3" name="Subtitle 2"/>
          <p:cNvSpPr>
            <a:spLocks noGrp="1"/>
          </p:cNvSpPr>
          <p:nvPr>
            <p:ph type="subTitle" idx="1"/>
          </p:nvPr>
        </p:nvSpPr>
        <p:spPr>
          <a:xfrm>
            <a:off x="2743200" y="4572008"/>
            <a:ext cx="6400800" cy="1752600"/>
          </a:xfrm>
        </p:spPr>
        <p:txBody>
          <a:bodyPr>
            <a:normAutofit fontScale="47500" lnSpcReduction="20000"/>
          </a:bodyPr>
          <a:lstStyle/>
          <a:p>
            <a:endParaRPr lang="en-IN" dirty="0" smtClean="0"/>
          </a:p>
          <a:p>
            <a:endParaRPr lang="en-IN" dirty="0"/>
          </a:p>
          <a:p>
            <a:r>
              <a:rPr lang="en-IN" dirty="0" smtClean="0">
                <a:solidFill>
                  <a:srgbClr val="FF0000"/>
                </a:solidFill>
                <a:latin typeface="Bradley Hand ITC" pitchFamily="66" charset="0"/>
              </a:rPr>
              <a:t>Submitted by </a:t>
            </a:r>
          </a:p>
          <a:p>
            <a:r>
              <a:rPr lang="en-IN" dirty="0" smtClean="0">
                <a:solidFill>
                  <a:srgbClr val="FF0000"/>
                </a:solidFill>
                <a:latin typeface="Bradley Hand ITC" pitchFamily="66" charset="0"/>
              </a:rPr>
              <a:t>VINOTHINI.A</a:t>
            </a:r>
          </a:p>
          <a:p>
            <a:r>
              <a:rPr lang="en-IN" dirty="0" smtClean="0">
                <a:solidFill>
                  <a:srgbClr val="FF0000"/>
                </a:solidFill>
                <a:latin typeface="Bradley Hand ITC" pitchFamily="66" charset="0"/>
              </a:rPr>
              <a:t>VINOTHINI.V</a:t>
            </a:r>
          </a:p>
          <a:p>
            <a:r>
              <a:rPr lang="en-IN" dirty="0" smtClean="0">
                <a:solidFill>
                  <a:srgbClr val="FF0000"/>
                </a:solidFill>
                <a:latin typeface="Bradley Hand ITC" pitchFamily="66" charset="0"/>
              </a:rPr>
              <a:t>VINOTHA.K</a:t>
            </a:r>
          </a:p>
          <a:p>
            <a:r>
              <a:rPr lang="en-IN" dirty="0" smtClean="0">
                <a:solidFill>
                  <a:srgbClr val="FF0000"/>
                </a:solidFill>
                <a:latin typeface="Bradley Hand ITC" pitchFamily="66" charset="0"/>
              </a:rPr>
              <a:t>VISHNUPRIYA.R</a:t>
            </a:r>
          </a:p>
        </p:txBody>
      </p:sp>
      <p:pic>
        <p:nvPicPr>
          <p:cNvPr id="4" name="Picture 3" descr="08OnTech-YouTube-VideoStill-videoLarge-v2.png"/>
          <p:cNvPicPr>
            <a:picLocks noChangeAspect="1"/>
          </p:cNvPicPr>
          <p:nvPr/>
        </p:nvPicPr>
        <p:blipFill>
          <a:blip r:embed="rId2"/>
          <a:stretch>
            <a:fillRect/>
          </a:stretch>
        </p:blipFill>
        <p:spPr>
          <a:xfrm>
            <a:off x="0" y="0"/>
            <a:ext cx="9144000" cy="7304484"/>
          </a:xfrm>
          <a:prstGeom prst="rect">
            <a:avLst/>
          </a:prstGeom>
        </p:spPr>
      </p:pic>
      <p:sp>
        <p:nvSpPr>
          <p:cNvPr id="5" name="Rectangle 4"/>
          <p:cNvSpPr/>
          <p:nvPr/>
        </p:nvSpPr>
        <p:spPr>
          <a:xfrm>
            <a:off x="0" y="214291"/>
            <a:ext cx="4572000" cy="6432530"/>
          </a:xfrm>
          <a:prstGeom prst="rect">
            <a:avLst/>
          </a:prstGeom>
        </p:spPr>
        <p:txBody>
          <a:bodyPr wrap="square">
            <a:spAutoFit/>
          </a:bodyPr>
          <a:lstStyle/>
          <a:p>
            <a:r>
              <a:rPr lang="en-US" sz="5400" dirty="0" smtClean="0">
                <a:solidFill>
                  <a:srgbClr val="00B0F0"/>
                </a:solidFill>
                <a:latin typeface="Arial Black" pitchFamily="34" charset="0"/>
              </a:rPr>
              <a:t>Subscribes Galore: Exploring World’s Top You tube Channels </a:t>
            </a:r>
          </a:p>
          <a:p>
            <a:pPr algn="r"/>
            <a:r>
              <a:rPr lang="en-US" sz="1400" dirty="0" smtClean="0">
                <a:solidFill>
                  <a:schemeClr val="bg1"/>
                </a:solidFill>
                <a:latin typeface="Arial Black" pitchFamily="34" charset="0"/>
              </a:rPr>
              <a:t>submitted by </a:t>
            </a:r>
          </a:p>
          <a:p>
            <a:pPr algn="r"/>
            <a:r>
              <a:rPr lang="en-US" sz="1400" dirty="0" smtClean="0">
                <a:solidFill>
                  <a:schemeClr val="bg1"/>
                </a:solidFill>
                <a:latin typeface="Arial Black" pitchFamily="34" charset="0"/>
              </a:rPr>
              <a:t>VINOTHINI.A</a:t>
            </a:r>
          </a:p>
          <a:p>
            <a:pPr algn="r"/>
            <a:r>
              <a:rPr lang="en-US" sz="1400" dirty="0" smtClean="0">
                <a:solidFill>
                  <a:schemeClr val="bg1"/>
                </a:solidFill>
                <a:latin typeface="Arial Black" pitchFamily="34" charset="0"/>
              </a:rPr>
              <a:t>VINOTHINI.V</a:t>
            </a:r>
          </a:p>
          <a:p>
            <a:pPr algn="r"/>
            <a:r>
              <a:rPr lang="en-US" sz="1400" dirty="0" smtClean="0">
                <a:solidFill>
                  <a:schemeClr val="bg1"/>
                </a:solidFill>
                <a:latin typeface="Arial Black" pitchFamily="34" charset="0"/>
              </a:rPr>
              <a:t>VINOTHA.K</a:t>
            </a:r>
          </a:p>
          <a:p>
            <a:pPr algn="r"/>
            <a:r>
              <a:rPr lang="en-US" sz="1400" dirty="0" smtClean="0">
                <a:solidFill>
                  <a:schemeClr val="bg1"/>
                </a:solidFill>
                <a:latin typeface="Arial Black" pitchFamily="34" charset="0"/>
              </a:rPr>
              <a:t>VISHNUPRIYA.R</a:t>
            </a:r>
            <a:r>
              <a:rPr lang="en-US" sz="1400" dirty="0" smtClean="0">
                <a:solidFill>
                  <a:schemeClr val="bg1"/>
                </a:solidFill>
              </a:rPr>
              <a:t>	</a:t>
            </a:r>
            <a:r>
              <a:rPr lang="en-US" dirty="0" smtClean="0"/>
              <a:t/>
            </a:r>
            <a:br>
              <a:rPr lang="en-US" dirty="0" smtClean="0"/>
            </a:br>
            <a:endParaRPr lang="en-US" dirty="0"/>
          </a:p>
        </p:txBody>
      </p:sp>
    </p:spTree>
  </p:cSld>
  <p:clrMapOvr>
    <a:masterClrMapping/>
  </p:clrMapOvr>
  <p:transition>
    <p:wedg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buFont typeface="Wingdings" pitchFamily="2" charset="2"/>
              <a:buChar char="ü"/>
            </a:pPr>
            <a:r>
              <a:rPr lang="en-US" sz="4000" dirty="0" smtClean="0">
                <a:solidFill>
                  <a:srgbClr val="00FF00"/>
                </a:solidFill>
              </a:rPr>
              <a:t>MILESTONE 4: DATA VISUALIZATION</a:t>
            </a:r>
            <a:br>
              <a:rPr lang="en-US" sz="4000" dirty="0" smtClean="0">
                <a:solidFill>
                  <a:srgbClr val="00FF00"/>
                </a:solidFill>
              </a:rPr>
            </a:br>
            <a:endParaRPr lang="en-US" sz="4000" dirty="0">
              <a:solidFill>
                <a:srgbClr val="00FF00"/>
              </a:solidFill>
            </a:endParaRPr>
          </a:p>
        </p:txBody>
      </p:sp>
      <p:sp>
        <p:nvSpPr>
          <p:cNvPr id="3" name="Content Placeholder 2"/>
          <p:cNvSpPr>
            <a:spLocks noGrp="1"/>
          </p:cNvSpPr>
          <p:nvPr>
            <p:ph idx="1"/>
          </p:nvPr>
        </p:nvSpPr>
        <p:spPr>
          <a:xfrm>
            <a:off x="214282" y="928670"/>
            <a:ext cx="8643998" cy="5929330"/>
          </a:xfrm>
        </p:spPr>
        <p:txBody>
          <a:bodyPr>
            <a:normAutofit/>
          </a:bodyPr>
          <a:lstStyle/>
          <a:p>
            <a:pPr>
              <a:buFont typeface="Wingdings" pitchFamily="2" charset="2"/>
              <a:buChar char="§"/>
            </a:pPr>
            <a:r>
              <a:rPr lang="en-US" sz="2400" dirty="0" smtClean="0"/>
              <a:t>Data visualization is the process of creating graphical representations of data in order to help people understand and explore the information. The goal of data visualization is to make complex data sets more accessible, intuitive, and easier to interpret. By using visual elements such as charts, graphs, and maps, data visualizations can help people quickly identify patterns, trends, and outliers in the data</a:t>
            </a:r>
          </a:p>
          <a:p>
            <a:pPr>
              <a:buNone/>
            </a:pPr>
            <a:r>
              <a:rPr lang="en-US" sz="4000" dirty="0" smtClean="0">
                <a:solidFill>
                  <a:srgbClr val="FF0066"/>
                </a:solidFill>
              </a:rPr>
              <a:t>Activity 1: No of Unique Visualizations</a:t>
            </a:r>
          </a:p>
          <a:p>
            <a:pPr>
              <a:buNone/>
            </a:pPr>
            <a:r>
              <a:rPr lang="en-US" sz="2400" dirty="0" smtClean="0"/>
              <a:t>The number of unique visualizations that can be created with a given dataset</a:t>
            </a:r>
            <a:endParaRPr lang="en-US" sz="2400" dirty="0">
              <a:solidFill>
                <a:srgbClr val="FF0066"/>
              </a:solidFill>
            </a:endParaRPr>
          </a:p>
        </p:txBody>
      </p:sp>
    </p:spTree>
  </p:cSld>
  <p:clrMapOvr>
    <a:masterClrMapping/>
  </p:clrMapOvr>
  <p:transition>
    <p:wedg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600" dirty="0" smtClean="0">
                <a:solidFill>
                  <a:srgbClr val="FF0066"/>
                </a:solidFill>
              </a:rPr>
              <a:t>Activity 1.1 NUMBER OF CHANNELS WITH BRAND</a:t>
            </a:r>
            <a:endParaRPr lang="en-US" sz="3600" dirty="0">
              <a:solidFill>
                <a:srgbClr val="FF0066"/>
              </a:solidFill>
            </a:endParaRPr>
          </a:p>
        </p:txBody>
      </p:sp>
      <p:pic>
        <p:nvPicPr>
          <p:cNvPr id="6" name="Content Placeholder 5" descr="Screenshot (17).png"/>
          <p:cNvPicPr>
            <a:picLocks noGrp="1" noChangeAspect="1"/>
          </p:cNvPicPr>
          <p:nvPr>
            <p:ph idx="1"/>
          </p:nvPr>
        </p:nvPicPr>
        <p:blipFill>
          <a:blip r:embed="rId2"/>
          <a:stretch>
            <a:fillRect/>
          </a:stretch>
        </p:blipFill>
        <p:spPr>
          <a:xfrm>
            <a:off x="546957" y="1600200"/>
            <a:ext cx="8050085" cy="4525963"/>
          </a:xfrm>
        </p:spPr>
      </p:pic>
    </p:spTree>
  </p:cSld>
  <p:clrMapOvr>
    <a:masterClrMapping/>
  </p:clrMapOvr>
  <p:transition>
    <p:wedg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solidFill>
                  <a:srgbClr val="FF0066"/>
                </a:solidFill>
              </a:rPr>
              <a:t>Activity 1.2 CHANNEL NAME WITH SUBSCRIBERS</a:t>
            </a:r>
            <a:endParaRPr lang="en-US" dirty="0">
              <a:solidFill>
                <a:srgbClr val="FF0066"/>
              </a:solidFill>
            </a:endParaRPr>
          </a:p>
        </p:txBody>
      </p:sp>
      <p:pic>
        <p:nvPicPr>
          <p:cNvPr id="6" name="Content Placeholder 5" descr="Screenshot (18).png"/>
          <p:cNvPicPr>
            <a:picLocks noGrp="1" noChangeAspect="1"/>
          </p:cNvPicPr>
          <p:nvPr>
            <p:ph idx="1"/>
          </p:nvPr>
        </p:nvPicPr>
        <p:blipFill>
          <a:blip r:embed="rId2"/>
          <a:stretch>
            <a:fillRect/>
          </a:stretch>
        </p:blipFill>
        <p:spPr>
          <a:xfrm>
            <a:off x="546957" y="1600200"/>
            <a:ext cx="8050085" cy="4525963"/>
          </a:xfrm>
        </p:spPr>
      </p:pic>
    </p:spTree>
  </p:cSld>
  <p:clrMapOvr>
    <a:masterClrMapping/>
  </p:clrMapOvr>
  <p:transition>
    <p:wedg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Activity 1.3 NUMBER CHANNELS OF LANGUAGE </a:t>
            </a:r>
            <a:endParaRPr lang="en-US" dirty="0"/>
          </a:p>
        </p:txBody>
      </p:sp>
      <p:pic>
        <p:nvPicPr>
          <p:cNvPr id="4" name="Content Placeholder 3" descr="Screenshot (19).png"/>
          <p:cNvPicPr>
            <a:picLocks noGrp="1" noChangeAspect="1"/>
          </p:cNvPicPr>
          <p:nvPr>
            <p:ph idx="1"/>
          </p:nvPr>
        </p:nvPicPr>
        <p:blipFill>
          <a:blip r:embed="rId2"/>
          <a:stretch>
            <a:fillRect/>
          </a:stretch>
        </p:blipFill>
        <p:spPr>
          <a:xfrm>
            <a:off x="546957" y="1600200"/>
            <a:ext cx="8050085" cy="4525963"/>
          </a:xfrm>
        </p:spPr>
      </p:pic>
    </p:spTree>
  </p:cSld>
  <p:clrMapOvr>
    <a:masterClrMapping/>
  </p:clrMapOvr>
  <p:transition>
    <p:wedg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t>
            </a:r>
            <a:r>
              <a:rPr lang="en-IN" dirty="0" smtClean="0">
                <a:solidFill>
                  <a:srgbClr val="FF0066"/>
                </a:solidFill>
              </a:rPr>
              <a:t>Activity1.4:COUNTRY WISE SUBSCRIBERS</a:t>
            </a:r>
            <a:endParaRPr lang="en-US" dirty="0">
              <a:solidFill>
                <a:srgbClr val="FF0066"/>
              </a:solidFill>
            </a:endParaRPr>
          </a:p>
        </p:txBody>
      </p:sp>
      <p:pic>
        <p:nvPicPr>
          <p:cNvPr id="4" name="Content Placeholder 3" descr="Screenshot (20).png"/>
          <p:cNvPicPr>
            <a:picLocks noGrp="1" noChangeAspect="1"/>
          </p:cNvPicPr>
          <p:nvPr>
            <p:ph idx="1"/>
          </p:nvPr>
        </p:nvPicPr>
        <p:blipFill>
          <a:blip r:embed="rId2"/>
          <a:stretch>
            <a:fillRect/>
          </a:stretch>
        </p:blipFill>
        <p:spPr>
          <a:xfrm>
            <a:off x="546957" y="1600200"/>
            <a:ext cx="8050085" cy="4525963"/>
          </a:xfrm>
        </p:spPr>
      </p:pic>
    </p:spTree>
  </p:cSld>
  <p:clrMapOvr>
    <a:masterClrMapping/>
  </p:clrMapOvr>
  <p:transition>
    <p:wedg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solidFill>
                  <a:srgbClr val="FF0066"/>
                </a:solidFill>
              </a:rPr>
              <a:t>Activity 1.5: COUNTRY WISE CHANNELS</a:t>
            </a:r>
            <a:endParaRPr lang="en-US" dirty="0">
              <a:solidFill>
                <a:srgbClr val="FF0066"/>
              </a:solidFill>
            </a:endParaRPr>
          </a:p>
        </p:txBody>
      </p:sp>
      <p:pic>
        <p:nvPicPr>
          <p:cNvPr id="4" name="Content Placeholder 3" descr="Screenshot (21).png"/>
          <p:cNvPicPr>
            <a:picLocks noGrp="1" noChangeAspect="1"/>
          </p:cNvPicPr>
          <p:nvPr>
            <p:ph idx="1"/>
          </p:nvPr>
        </p:nvPicPr>
        <p:blipFill>
          <a:blip r:embed="rId2"/>
          <a:stretch>
            <a:fillRect/>
          </a:stretch>
        </p:blipFill>
        <p:spPr>
          <a:xfrm>
            <a:off x="546957" y="1600200"/>
            <a:ext cx="8050085" cy="4525963"/>
          </a:xfrm>
        </p:spPr>
      </p:pic>
    </p:spTree>
  </p:cSld>
  <p:clrMapOvr>
    <a:masterClrMapping/>
  </p:clrMapOvr>
  <p:transition>
    <p:wedg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solidFill>
                  <a:srgbClr val="00FF00"/>
                </a:solidFill>
              </a:rPr>
              <a:t>Milestone 5: DASHBOARD</a:t>
            </a:r>
            <a:endParaRPr lang="en-US" sz="4000" dirty="0">
              <a:solidFill>
                <a:srgbClr val="00FF00"/>
              </a:solidFill>
            </a:endParaRPr>
          </a:p>
        </p:txBody>
      </p:sp>
      <p:sp>
        <p:nvSpPr>
          <p:cNvPr id="3" name="Content Placeholder 2"/>
          <p:cNvSpPr>
            <a:spLocks noGrp="1"/>
          </p:cNvSpPr>
          <p:nvPr>
            <p:ph idx="1"/>
          </p:nvPr>
        </p:nvSpPr>
        <p:spPr/>
        <p:txBody>
          <a:bodyPr>
            <a:normAutofit fontScale="85000" lnSpcReduction="10000"/>
          </a:bodyPr>
          <a:lstStyle/>
          <a:p>
            <a:r>
              <a:rPr lang="en-US" sz="2000" dirty="0" smtClean="0"/>
              <a:t>A dashboard is a graphical user interface (GUI) that displays information and data in an organized, easy-to-read format. Dashboards are often used to provide real time monitoring and analysis of data, and are typically designed for a specific purpose or use case. Dashboards can be used in a variety of settings, such as business, finance, manufacturing, healthcare, and many other industries</a:t>
            </a:r>
          </a:p>
          <a:p>
            <a:pPr>
              <a:buNone/>
            </a:pPr>
            <a:r>
              <a:rPr lang="en-US" sz="4000" dirty="0" smtClean="0">
                <a:solidFill>
                  <a:srgbClr val="FF0066"/>
                </a:solidFill>
              </a:rPr>
              <a:t> Activity 1: Responsive and Design of Dashboard </a:t>
            </a:r>
          </a:p>
          <a:p>
            <a:pPr>
              <a:buNone/>
            </a:pPr>
            <a:r>
              <a:rPr lang="en-IN" sz="4000" dirty="0" smtClean="0">
                <a:solidFill>
                  <a:srgbClr val="FF0066"/>
                </a:solidFill>
              </a:rPr>
              <a:t>           </a:t>
            </a:r>
            <a:r>
              <a:rPr lang="en-IN" sz="3300" dirty="0" smtClean="0"/>
              <a:t>The responsiveness and design of a dashboard for the tableau top most you tube channels subscribers is crucial to ensure that the information is easily understandable and actionable</a:t>
            </a:r>
            <a:endParaRPr lang="en-US" sz="3300" dirty="0"/>
          </a:p>
        </p:txBody>
      </p:sp>
    </p:spTree>
  </p:cSld>
  <p:clrMapOvr>
    <a:masterClrMapping/>
  </p:clrMapOvr>
  <p:transition>
    <p:wedg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00FF00"/>
                </a:solidFill>
              </a:rPr>
              <a:t>Activity 1: you tube dashboard</a:t>
            </a:r>
            <a:endParaRPr lang="en-US" dirty="0">
              <a:solidFill>
                <a:srgbClr val="00FF00"/>
              </a:solidFill>
            </a:endParaRPr>
          </a:p>
        </p:txBody>
      </p:sp>
      <p:pic>
        <p:nvPicPr>
          <p:cNvPr id="4" name="Content Placeholder 3" descr="Screenshot (15).png"/>
          <p:cNvPicPr>
            <a:picLocks noGrp="1" noChangeAspect="1"/>
          </p:cNvPicPr>
          <p:nvPr>
            <p:ph idx="1"/>
          </p:nvPr>
        </p:nvPicPr>
        <p:blipFill>
          <a:blip r:embed="rId2"/>
          <a:stretch>
            <a:fillRect/>
          </a:stretch>
        </p:blipFill>
        <p:spPr>
          <a:xfrm>
            <a:off x="546957" y="1600200"/>
            <a:ext cx="8050085" cy="4525963"/>
          </a:xfrm>
        </p:spPr>
      </p:pic>
    </p:spTree>
  </p:cSld>
  <p:clrMapOvr>
    <a:masterClrMapping/>
  </p:clrMapOvr>
  <p:transition>
    <p:wedg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16).png"/>
          <p:cNvPicPr>
            <a:picLocks noGrp="1" noChangeAspect="1"/>
          </p:cNvPicPr>
          <p:nvPr>
            <p:ph idx="1"/>
          </p:nvPr>
        </p:nvPicPr>
        <p:blipFill>
          <a:blip r:embed="rId2"/>
          <a:stretch>
            <a:fillRect/>
          </a:stretch>
        </p:blipFill>
        <p:spPr>
          <a:xfrm>
            <a:off x="546957" y="1600200"/>
            <a:ext cx="8050085" cy="4525963"/>
          </a:xfrm>
        </p:spPr>
      </p:pic>
    </p:spTree>
  </p:cSld>
  <p:clrMapOvr>
    <a:masterClrMapping/>
  </p:clrMapOvr>
  <p:transition>
    <p:wedg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66"/>
                </a:solidFill>
              </a:rPr>
              <a:t>MILESTONE 6: STORY</a:t>
            </a:r>
            <a:endParaRPr lang="en-US" dirty="0">
              <a:solidFill>
                <a:srgbClr val="FF0066"/>
              </a:solidFill>
            </a:endParaRPr>
          </a:p>
        </p:txBody>
      </p:sp>
      <p:sp>
        <p:nvSpPr>
          <p:cNvPr id="3" name="Content Placeholder 2"/>
          <p:cNvSpPr>
            <a:spLocks noGrp="1"/>
          </p:cNvSpPr>
          <p:nvPr>
            <p:ph idx="1"/>
          </p:nvPr>
        </p:nvSpPr>
        <p:spPr>
          <a:xfrm>
            <a:off x="285720" y="1357298"/>
            <a:ext cx="8229600" cy="4525963"/>
          </a:xfrm>
        </p:spPr>
        <p:txBody>
          <a:bodyPr>
            <a:normAutofit/>
          </a:bodyPr>
          <a:lstStyle/>
          <a:p>
            <a:pPr>
              <a:buNone/>
            </a:pPr>
            <a:r>
              <a:rPr lang="en-US" sz="2400" dirty="0" smtClean="0"/>
              <a:t>                  A data story is a way of presenting data and analysis in a narrative format, with the goal of making the information more engaging and easier to understand</a:t>
            </a:r>
          </a:p>
          <a:p>
            <a:pPr>
              <a:buNone/>
            </a:pPr>
            <a:r>
              <a:rPr lang="en-US" sz="4000" dirty="0" smtClean="0">
                <a:solidFill>
                  <a:srgbClr val="00FF00"/>
                </a:solidFill>
              </a:rPr>
              <a:t>   Activity 1: No Of Scenes Of Story</a:t>
            </a:r>
          </a:p>
          <a:p>
            <a:pPr>
              <a:buNone/>
            </a:pPr>
            <a:r>
              <a:rPr lang="en-US" sz="2600" dirty="0" smtClean="0"/>
              <a:t>                     The number of scenes in a storyboard for a data visualization analysis vehicle collisions will depend on the complexity of the analysis and the specific insights that are trying to be conveyed</a:t>
            </a:r>
            <a:endParaRPr lang="en-US" sz="2600" dirty="0">
              <a:solidFill>
                <a:srgbClr val="00FF00"/>
              </a:solidFill>
            </a:endParaRPr>
          </a:p>
        </p:txBody>
      </p:sp>
    </p:spTree>
  </p:cSld>
  <p:clrMapOvr>
    <a:masterClrMapping/>
  </p:clrMapOvr>
  <p:transition>
    <p:wedg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742950" indent="-742950">
              <a:buFont typeface="Wingdings" pitchFamily="2" charset="2"/>
              <a:buChar char="ü"/>
            </a:pPr>
            <a:r>
              <a:rPr lang="en-IN" dirty="0" smtClean="0">
                <a:solidFill>
                  <a:srgbClr val="00FF00"/>
                </a:solidFill>
              </a:rPr>
              <a:t>1.INTRODUCTION</a:t>
            </a:r>
            <a:br>
              <a:rPr lang="en-IN" dirty="0" smtClean="0">
                <a:solidFill>
                  <a:srgbClr val="00FF00"/>
                </a:solidFill>
              </a:rPr>
            </a:br>
            <a:r>
              <a:rPr lang="en-IN" dirty="0" smtClean="0">
                <a:solidFill>
                  <a:srgbClr val="FF0000"/>
                </a:solidFill>
              </a:rPr>
              <a:t>1.1</a:t>
            </a:r>
            <a:r>
              <a:rPr lang="en-IN" dirty="0" smtClean="0">
                <a:solidFill>
                  <a:srgbClr val="FF0066"/>
                </a:solidFill>
              </a:rPr>
              <a:t>OVERVIEW</a:t>
            </a:r>
            <a:endParaRPr lang="en-US" dirty="0">
              <a:solidFill>
                <a:srgbClr val="FF0066"/>
              </a:solidFill>
            </a:endParaRPr>
          </a:p>
        </p:txBody>
      </p:sp>
      <p:sp>
        <p:nvSpPr>
          <p:cNvPr id="3" name="Content Placeholder 2"/>
          <p:cNvSpPr>
            <a:spLocks noGrp="1"/>
          </p:cNvSpPr>
          <p:nvPr>
            <p:ph idx="1"/>
          </p:nvPr>
        </p:nvSpPr>
        <p:spPr/>
        <p:txBody>
          <a:bodyPr>
            <a:normAutofit lnSpcReduction="10000"/>
          </a:bodyPr>
          <a:lstStyle/>
          <a:p>
            <a:pPr>
              <a:buFont typeface="Wingdings" pitchFamily="2" charset="2"/>
              <a:buChar char="v"/>
            </a:pPr>
            <a:r>
              <a:rPr lang="en-US" dirty="0" smtClean="0"/>
              <a:t>YouTube is an online video sharing and social media platform headquartered in San Bruno, California, United States. Accessible worldwide.</a:t>
            </a:r>
          </a:p>
          <a:p>
            <a:pPr>
              <a:buFont typeface="Wingdings" pitchFamily="2" charset="2"/>
              <a:buChar char="v"/>
            </a:pPr>
            <a:r>
              <a:rPr lang="en-US" dirty="0" smtClean="0"/>
              <a:t>It was launched on February 14, 2005, by Steve Chen, Chad Hurley, and Jawed </a:t>
            </a:r>
            <a:r>
              <a:rPr lang="en-US" dirty="0" err="1" smtClean="0"/>
              <a:t>Karim</a:t>
            </a:r>
            <a:r>
              <a:rPr lang="en-US" dirty="0" smtClean="0"/>
              <a:t>. </a:t>
            </a:r>
          </a:p>
          <a:p>
            <a:pPr>
              <a:buFont typeface="Wingdings" pitchFamily="2" charset="2"/>
              <a:buChar char="v"/>
            </a:pPr>
            <a:r>
              <a:rPr lang="en-US" dirty="0" smtClean="0"/>
              <a:t>It is owned by Google and is the second most visited website in the world, after Google Search.</a:t>
            </a:r>
          </a:p>
          <a:p>
            <a:pPr>
              <a:buNone/>
            </a:pPr>
            <a:endParaRPr lang="en-US" dirty="0" smtClean="0"/>
          </a:p>
          <a:p>
            <a:pPr>
              <a:buFont typeface="Wingdings" pitchFamily="2" charset="2"/>
              <a:buChar char="v"/>
            </a:pPr>
            <a:endParaRPr lang="en-US" dirty="0"/>
          </a:p>
        </p:txBody>
      </p:sp>
    </p:spTree>
  </p:cSld>
  <p:clrMapOvr>
    <a:masterClrMapping/>
  </p:clrMapOvr>
  <p:transition>
    <p:wedg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66"/>
                </a:solidFill>
              </a:rPr>
              <a:t>Activity1.1:  you tube storyline</a:t>
            </a:r>
            <a:endParaRPr lang="en-US" dirty="0">
              <a:solidFill>
                <a:srgbClr val="FF0066"/>
              </a:solidFill>
            </a:endParaRPr>
          </a:p>
        </p:txBody>
      </p:sp>
      <p:pic>
        <p:nvPicPr>
          <p:cNvPr id="6" name="Content Placeholder 5" descr="Screenshot (13).png"/>
          <p:cNvPicPr>
            <a:picLocks noGrp="1" noChangeAspect="1"/>
          </p:cNvPicPr>
          <p:nvPr>
            <p:ph idx="1"/>
          </p:nvPr>
        </p:nvPicPr>
        <p:blipFill>
          <a:blip r:embed="rId2"/>
          <a:stretch>
            <a:fillRect/>
          </a:stretch>
        </p:blipFill>
        <p:spPr>
          <a:xfrm>
            <a:off x="546957" y="1600200"/>
            <a:ext cx="8050085" cy="4525963"/>
          </a:xfrm>
        </p:spPr>
      </p:pic>
    </p:spTree>
  </p:cSld>
  <p:clrMapOvr>
    <a:masterClrMapping/>
  </p:clrMapOvr>
  <p:transition>
    <p:wedg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16).png"/>
          <p:cNvPicPr>
            <a:picLocks noGrp="1" noChangeAspect="1"/>
          </p:cNvPicPr>
          <p:nvPr>
            <p:ph idx="1"/>
          </p:nvPr>
        </p:nvPicPr>
        <p:blipFill>
          <a:blip r:embed="rId2"/>
          <a:stretch>
            <a:fillRect/>
          </a:stretch>
        </p:blipFill>
        <p:spPr>
          <a:xfrm>
            <a:off x="500034" y="428604"/>
            <a:ext cx="8097008" cy="5197493"/>
          </a:xfrm>
        </p:spPr>
      </p:pic>
    </p:spTree>
  </p:cSld>
  <p:clrMapOvr>
    <a:masterClrMapping/>
  </p:clrMapOvr>
  <p:transition>
    <p:wedg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00FF00"/>
                </a:solidFill>
              </a:rPr>
              <a:t>MILESTONE 7: PERFORMANCE TESTING</a:t>
            </a:r>
            <a:endParaRPr lang="en-US" dirty="0">
              <a:solidFill>
                <a:srgbClr val="00FF00"/>
              </a:solidFill>
            </a:endParaRPr>
          </a:p>
        </p:txBody>
      </p:sp>
      <p:sp>
        <p:nvSpPr>
          <p:cNvPr id="3" name="Content Placeholder 2"/>
          <p:cNvSpPr>
            <a:spLocks noGrp="1"/>
          </p:cNvSpPr>
          <p:nvPr>
            <p:ph idx="1"/>
          </p:nvPr>
        </p:nvSpPr>
        <p:spPr/>
        <p:txBody>
          <a:bodyPr/>
          <a:lstStyle/>
          <a:p>
            <a:pPr>
              <a:buNone/>
            </a:pPr>
            <a:r>
              <a:rPr lang="en-US" dirty="0" smtClean="0">
                <a:solidFill>
                  <a:srgbClr val="FF0066"/>
                </a:solidFill>
              </a:rPr>
              <a:t>        Activity 1: Utilization Of Data Filters</a:t>
            </a:r>
            <a:endParaRPr lang="en-US" dirty="0">
              <a:solidFill>
                <a:srgbClr val="FF0066"/>
              </a:solidFill>
            </a:endParaRPr>
          </a:p>
        </p:txBody>
      </p:sp>
      <p:pic>
        <p:nvPicPr>
          <p:cNvPr id="4" name="Picture 3" descr="Screenshot (17).png"/>
          <p:cNvPicPr>
            <a:picLocks noChangeAspect="1"/>
          </p:cNvPicPr>
          <p:nvPr/>
        </p:nvPicPr>
        <p:blipFill>
          <a:blip r:embed="rId2"/>
          <a:stretch>
            <a:fillRect/>
          </a:stretch>
        </p:blipFill>
        <p:spPr>
          <a:xfrm>
            <a:off x="785786" y="2143116"/>
            <a:ext cx="7929617" cy="4458233"/>
          </a:xfrm>
          <a:prstGeom prst="rect">
            <a:avLst/>
          </a:prstGeom>
        </p:spPr>
      </p:pic>
    </p:spTree>
  </p:cSld>
  <p:clrMapOvr>
    <a:masterClrMapping/>
  </p:clrMapOvr>
  <p:transition>
    <p:wedg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00FF00"/>
                </a:solidFill>
              </a:rPr>
              <a:t>Activity1.2: graphs</a:t>
            </a:r>
            <a:endParaRPr lang="en-US" dirty="0">
              <a:solidFill>
                <a:srgbClr val="00FF00"/>
              </a:solidFill>
            </a:endParaRPr>
          </a:p>
        </p:txBody>
      </p:sp>
      <p:pic>
        <p:nvPicPr>
          <p:cNvPr id="4" name="Content Placeholder 3" descr="Screenshot (20).png"/>
          <p:cNvPicPr>
            <a:picLocks noGrp="1" noChangeAspect="1"/>
          </p:cNvPicPr>
          <p:nvPr>
            <p:ph idx="1"/>
          </p:nvPr>
        </p:nvPicPr>
        <p:blipFill>
          <a:blip r:embed="rId2"/>
          <a:stretch>
            <a:fillRect/>
          </a:stretch>
        </p:blipFill>
        <p:spPr>
          <a:xfrm>
            <a:off x="546957" y="1600200"/>
            <a:ext cx="8050085" cy="4525963"/>
          </a:xfrm>
        </p:spPr>
      </p:pic>
    </p:spTree>
  </p:cSld>
  <p:clrMapOvr>
    <a:masterClrMapping/>
  </p:clrMapOvr>
  <p:transition>
    <p:wedg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714404"/>
            <a:ext cx="8472518" cy="7000924"/>
          </a:xfrm>
        </p:spPr>
        <p:txBody>
          <a:bodyPr>
            <a:normAutofit/>
          </a:bodyPr>
          <a:lstStyle/>
          <a:p>
            <a:r>
              <a:rPr lang="en-IN" sz="8800" dirty="0" smtClean="0">
                <a:latin typeface="Bernard MT Condensed" pitchFamily="18" charset="0"/>
              </a:rPr>
              <a:t>     THANK YOU</a:t>
            </a:r>
            <a:endParaRPr lang="en-US" sz="8800" dirty="0">
              <a:latin typeface="Bernard MT Condensed" pitchFamily="18" charset="0"/>
            </a:endParaRPr>
          </a:p>
        </p:txBody>
      </p:sp>
    </p:spTree>
  </p:cSld>
  <p:clrMapOvr>
    <a:masterClrMapping/>
  </p:clrMapOvr>
  <p:transition>
    <p:wedg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buFont typeface="Wingdings" pitchFamily="2" charset="2"/>
              <a:buChar char="Ø"/>
            </a:pPr>
            <a:r>
              <a:rPr lang="en-IN" dirty="0" smtClean="0">
                <a:solidFill>
                  <a:srgbClr val="FF0000"/>
                </a:solidFill>
              </a:rPr>
              <a:t>1.2 PURPOSE</a:t>
            </a:r>
            <a:endParaRPr lang="en-US" dirty="0">
              <a:solidFill>
                <a:srgbClr val="FF0000"/>
              </a:solidFill>
            </a:endParaRPr>
          </a:p>
        </p:txBody>
      </p:sp>
      <p:sp>
        <p:nvSpPr>
          <p:cNvPr id="3" name="Content Placeholder 2"/>
          <p:cNvSpPr>
            <a:spLocks noGrp="1"/>
          </p:cNvSpPr>
          <p:nvPr>
            <p:ph idx="1"/>
          </p:nvPr>
        </p:nvSpPr>
        <p:spPr>
          <a:xfrm>
            <a:off x="428596" y="1571613"/>
            <a:ext cx="8229600" cy="4525963"/>
          </a:xfrm>
        </p:spPr>
        <p:txBody>
          <a:bodyPr>
            <a:normAutofit fontScale="62500" lnSpcReduction="20000"/>
          </a:bodyPr>
          <a:lstStyle/>
          <a:p>
            <a:pPr>
              <a:buNone/>
            </a:pPr>
            <a:endParaRPr lang="en-US" dirty="0" smtClean="0"/>
          </a:p>
          <a:p>
            <a:pPr>
              <a:buFont typeface="Wingdings" pitchFamily="2" charset="2"/>
              <a:buChar char="v"/>
            </a:pPr>
            <a:r>
              <a:rPr lang="en-US" dirty="0" smtClean="0"/>
              <a:t>YouTube is a free video sharing website that makes it easy to watch online videos.</a:t>
            </a:r>
          </a:p>
          <a:p>
            <a:pPr>
              <a:buFont typeface="Wingdings" pitchFamily="2" charset="2"/>
              <a:buChar char="v"/>
            </a:pPr>
            <a:r>
              <a:rPr lang="en-US" dirty="0" smtClean="0"/>
              <a:t> You can even create and upload your own videos to share with others. </a:t>
            </a:r>
          </a:p>
          <a:p>
            <a:pPr>
              <a:buFont typeface="Wingdings" pitchFamily="2" charset="2"/>
              <a:buChar char="v"/>
            </a:pPr>
            <a:r>
              <a:rPr lang="en-US" dirty="0" smtClean="0"/>
              <a:t>Originally created in 2005, YouTube is now one of the most popular sites on the Web, with visitors watching around 6 billion hours of video every month.</a:t>
            </a:r>
          </a:p>
          <a:p>
            <a:pPr>
              <a:buFont typeface="Wingdings" pitchFamily="2" charset="2"/>
              <a:buChar char="v"/>
            </a:pPr>
            <a:r>
              <a:rPr lang="en-US" dirty="0" smtClean="0"/>
              <a:t>Live Captioning.</a:t>
            </a:r>
          </a:p>
          <a:p>
            <a:pPr>
              <a:buFont typeface="Wingdings" pitchFamily="2" charset="2"/>
              <a:buChar char="v"/>
            </a:pPr>
            <a:r>
              <a:rPr lang="en-US" dirty="0" smtClean="0"/>
              <a:t>Reporting/Analytics.</a:t>
            </a:r>
          </a:p>
          <a:p>
            <a:pPr>
              <a:buFont typeface="Wingdings" pitchFamily="2" charset="2"/>
              <a:buChar char="v"/>
            </a:pPr>
            <a:r>
              <a:rPr lang="en-US" dirty="0" smtClean="0"/>
              <a:t>Social Sharing.</a:t>
            </a:r>
          </a:p>
          <a:p>
            <a:pPr>
              <a:buFont typeface="Wingdings" pitchFamily="2" charset="2"/>
              <a:buChar char="v"/>
            </a:pPr>
            <a:r>
              <a:rPr lang="en-US" dirty="0" smtClean="0"/>
              <a:t>Speech Recognition.</a:t>
            </a:r>
          </a:p>
          <a:p>
            <a:pPr>
              <a:buFont typeface="Wingdings" pitchFamily="2" charset="2"/>
              <a:buChar char="v"/>
            </a:pPr>
            <a:r>
              <a:rPr lang="en-US" dirty="0" smtClean="0"/>
              <a:t>Subtitles/Closed Captions.</a:t>
            </a:r>
          </a:p>
          <a:p>
            <a:pPr>
              <a:buFont typeface="Wingdings" pitchFamily="2" charset="2"/>
              <a:buChar char="v"/>
            </a:pPr>
            <a:r>
              <a:rPr lang="en-US" dirty="0" smtClean="0"/>
              <a:t>Text Overlay.</a:t>
            </a:r>
          </a:p>
          <a:p>
            <a:pPr>
              <a:buFont typeface="Wingdings" pitchFamily="2" charset="2"/>
              <a:buChar char="v"/>
            </a:pPr>
            <a:r>
              <a:rPr lang="en-US" dirty="0" smtClean="0"/>
              <a:t>Time Stamps.</a:t>
            </a:r>
          </a:p>
          <a:p>
            <a:pPr>
              <a:buFont typeface="Wingdings" pitchFamily="2" charset="2"/>
              <a:buChar char="v"/>
            </a:pPr>
            <a:r>
              <a:rPr lang="en-US" dirty="0" smtClean="0"/>
              <a:t>Audio/video file upload.</a:t>
            </a:r>
          </a:p>
          <a:p>
            <a:pPr>
              <a:buNone/>
            </a:pPr>
            <a:endParaRPr lang="en-US" dirty="0" smtClean="0"/>
          </a:p>
          <a:p>
            <a:endParaRPr lang="en-US" dirty="0" smtClean="0"/>
          </a:p>
          <a:p>
            <a:endParaRPr lang="en-US" dirty="0"/>
          </a:p>
        </p:txBody>
      </p:sp>
    </p:spTree>
  </p:cSld>
  <p:clrMapOvr>
    <a:masterClrMapping/>
  </p:clrMapOvr>
  <p:transition>
    <p:wedg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99" y="500042"/>
            <a:ext cx="8229600" cy="1143000"/>
          </a:xfrm>
        </p:spPr>
        <p:txBody>
          <a:bodyPr>
            <a:noAutofit/>
          </a:bodyPr>
          <a:lstStyle/>
          <a:p>
            <a:r>
              <a:rPr lang="en-IN" sz="3600" dirty="0" smtClean="0">
                <a:solidFill>
                  <a:srgbClr val="00B0F0"/>
                </a:solidFill>
              </a:rPr>
              <a:t>2. PROBLEM DEFINITION/DESIGN THINIKING</a:t>
            </a:r>
            <a:br>
              <a:rPr lang="en-IN" sz="3600" dirty="0" smtClean="0">
                <a:solidFill>
                  <a:srgbClr val="00B0F0"/>
                </a:solidFill>
              </a:rPr>
            </a:br>
            <a:r>
              <a:rPr lang="en-IN" sz="2800" dirty="0" smtClean="0">
                <a:solidFill>
                  <a:srgbClr val="FF0000"/>
                </a:solidFill>
              </a:rPr>
              <a:t>MILESTONE 1:DEFINE PROBLEM/PROBLEM UNDERSTADING</a:t>
            </a:r>
            <a:br>
              <a:rPr lang="en-IN" sz="2800" dirty="0" smtClean="0">
                <a:solidFill>
                  <a:srgbClr val="FF0000"/>
                </a:solidFill>
              </a:rPr>
            </a:br>
            <a:r>
              <a:rPr lang="en-IN" sz="2800" dirty="0" smtClean="0">
                <a:solidFill>
                  <a:schemeClr val="tx1">
                    <a:lumMod val="85000"/>
                    <a:lumOff val="15000"/>
                  </a:schemeClr>
                </a:solidFill>
                <a:latin typeface="Algerian" pitchFamily="82" charset="0"/>
              </a:rPr>
              <a:t>2.1 EMPATHY MAP</a:t>
            </a:r>
            <a:endParaRPr lang="en-US" sz="2800" dirty="0">
              <a:solidFill>
                <a:schemeClr val="tx1">
                  <a:lumMod val="85000"/>
                  <a:lumOff val="15000"/>
                </a:schemeClr>
              </a:solidFill>
              <a:latin typeface="Algerian" pitchFamily="82" charset="0"/>
            </a:endParaRPr>
          </a:p>
        </p:txBody>
      </p:sp>
      <p:pic>
        <p:nvPicPr>
          <p:cNvPr id="4" name="Content Placeholder 3" descr="Screenshot (1).png"/>
          <p:cNvPicPr>
            <a:picLocks noGrp="1" noChangeAspect="1"/>
          </p:cNvPicPr>
          <p:nvPr>
            <p:ph idx="1"/>
          </p:nvPr>
        </p:nvPicPr>
        <p:blipFill>
          <a:blip r:embed="rId2"/>
          <a:srcRect l="27510" t="11049" r="26344" b="5296"/>
          <a:stretch>
            <a:fillRect/>
          </a:stretch>
        </p:blipFill>
        <p:spPr>
          <a:xfrm>
            <a:off x="2643175" y="2643183"/>
            <a:ext cx="3714776" cy="3786214"/>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transition>
    <p:wedg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solidFill>
                  <a:srgbClr val="FF0000"/>
                </a:solidFill>
              </a:rPr>
              <a:t>2.2 IDEATIONS AND BRAINSTORMING</a:t>
            </a:r>
            <a:endParaRPr lang="en-US" dirty="0">
              <a:solidFill>
                <a:srgbClr val="FF0000"/>
              </a:solidFill>
            </a:endParaRPr>
          </a:p>
        </p:txBody>
      </p:sp>
      <p:pic>
        <p:nvPicPr>
          <p:cNvPr id="4" name="Content Placeholder 3" descr="Screenshot (2).png"/>
          <p:cNvPicPr>
            <a:picLocks noGrp="1" noChangeAspect="1"/>
          </p:cNvPicPr>
          <p:nvPr>
            <p:ph idx="1"/>
          </p:nvPr>
        </p:nvPicPr>
        <p:blipFill>
          <a:blip r:embed="rId2"/>
          <a:srcRect l="2967" t="24623" r="1192" b="20133"/>
          <a:stretch>
            <a:fillRect/>
          </a:stretch>
        </p:blipFill>
        <p:spPr>
          <a:xfrm>
            <a:off x="1" y="2004220"/>
            <a:ext cx="9246087" cy="2996417"/>
          </a:xfrm>
        </p:spPr>
      </p:pic>
    </p:spTree>
  </p:cSld>
  <p:clrMapOvr>
    <a:masterClrMapping/>
  </p:clrMapOvr>
  <p:transition>
    <p:wedg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RESULT:</a:t>
            </a:r>
            <a:br>
              <a:rPr lang="en-IN" dirty="0" smtClean="0"/>
            </a:br>
            <a:r>
              <a:rPr lang="en-US" sz="3600" dirty="0" smtClean="0">
                <a:solidFill>
                  <a:srgbClr val="FF0000"/>
                </a:solidFill>
              </a:rPr>
              <a:t>MILESTONE 2: DATA COLLECTION &amp; EXTRACTION FROM DATABASE</a:t>
            </a:r>
            <a:endParaRPr lang="en-US" sz="3600" dirty="0">
              <a:solidFill>
                <a:srgbClr val="FF0000"/>
              </a:solidFill>
            </a:endParaRPr>
          </a:p>
        </p:txBody>
      </p:sp>
      <p:sp>
        <p:nvSpPr>
          <p:cNvPr id="3" name="Content Placeholder 2"/>
          <p:cNvSpPr>
            <a:spLocks noGrp="1"/>
          </p:cNvSpPr>
          <p:nvPr>
            <p:ph idx="1"/>
          </p:nvPr>
        </p:nvSpPr>
        <p:spPr/>
        <p:txBody>
          <a:bodyPr>
            <a:normAutofit/>
          </a:bodyPr>
          <a:lstStyle/>
          <a:p>
            <a:r>
              <a:rPr lang="en-US" sz="2000" dirty="0" smtClean="0">
                <a:latin typeface="Arial Narrow" pitchFamily="34" charset="0"/>
              </a:rPr>
              <a:t>Data collection is the process of gathering and measuring information on variables of interest, in an established systematic fashion that enables one to answer stated research questions, test hypotheses, and evaluate outcomes and generate insights from the data</a:t>
            </a:r>
            <a:endParaRPr lang="en-US" sz="2000" dirty="0">
              <a:latin typeface="Arial Narrow" pitchFamily="34" charset="0"/>
            </a:endParaRPr>
          </a:p>
        </p:txBody>
      </p:sp>
      <p:pic>
        <p:nvPicPr>
          <p:cNvPr id="4" name="Picture 3" descr="Screenshot (5).png"/>
          <p:cNvPicPr>
            <a:picLocks noChangeAspect="1"/>
          </p:cNvPicPr>
          <p:nvPr/>
        </p:nvPicPr>
        <p:blipFill>
          <a:blip r:embed="rId2"/>
          <a:stretch>
            <a:fillRect/>
          </a:stretch>
        </p:blipFill>
        <p:spPr>
          <a:xfrm>
            <a:off x="428596" y="3000373"/>
            <a:ext cx="8001055" cy="3857627"/>
          </a:xfrm>
          <a:prstGeom prst="rect">
            <a:avLst/>
          </a:prstGeom>
        </p:spPr>
      </p:pic>
    </p:spTree>
  </p:cSld>
  <p:clrMapOvr>
    <a:masterClrMapping/>
  </p:clrMapOvr>
  <p:transition>
    <p:wedg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571480"/>
            <a:ext cx="8358246" cy="1357322"/>
          </a:xfrm>
        </p:spPr>
        <p:txBody>
          <a:bodyPr>
            <a:normAutofit fontScale="90000"/>
          </a:bodyPr>
          <a:lstStyle/>
          <a:p>
            <a:pPr>
              <a:buFont typeface="Wingdings" pitchFamily="2" charset="2"/>
              <a:buChar char="ü"/>
            </a:pPr>
            <a:r>
              <a:rPr lang="en-US" sz="3600" dirty="0" smtClean="0">
                <a:solidFill>
                  <a:srgbClr val="00FF00"/>
                </a:solidFill>
                <a:latin typeface="Comic Sans MS" pitchFamily="66" charset="0"/>
              </a:rPr>
              <a:t>Activity 1.1: Understand the data</a:t>
            </a:r>
            <a:br>
              <a:rPr lang="en-US" sz="3600" dirty="0" smtClean="0">
                <a:solidFill>
                  <a:srgbClr val="00FF00"/>
                </a:solidFill>
                <a:latin typeface="Comic Sans MS" pitchFamily="66" charset="0"/>
              </a:rPr>
            </a:br>
            <a:r>
              <a:rPr lang="en-US" sz="2200" dirty="0" smtClean="0">
                <a:latin typeface="Comic Sans MS" pitchFamily="66" charset="0"/>
              </a:rPr>
              <a:t>Data consists of 52 rows and 9 columns that correspond the different TOP YOUTUBE CHANNELS and more subscribers in the world </a:t>
            </a:r>
            <a:br>
              <a:rPr lang="en-US" sz="2200" dirty="0" smtClean="0">
                <a:latin typeface="Comic Sans MS" pitchFamily="66" charset="0"/>
              </a:rPr>
            </a:br>
            <a:r>
              <a:rPr lang="en-US" sz="2700" dirty="0" smtClean="0">
                <a:solidFill>
                  <a:srgbClr val="FF0066"/>
                </a:solidFill>
                <a:latin typeface="Algerian" pitchFamily="82" charset="0"/>
              </a:rPr>
              <a:t>column description for the Tableau: Top most you tube channels and subscribers</a:t>
            </a:r>
            <a:endParaRPr lang="en-US" sz="2700" dirty="0">
              <a:solidFill>
                <a:srgbClr val="FF0066"/>
              </a:solidFill>
              <a:latin typeface="Algerian" pitchFamily="82" charset="0"/>
            </a:endParaRPr>
          </a:p>
        </p:txBody>
      </p:sp>
      <p:sp>
        <p:nvSpPr>
          <p:cNvPr id="3" name="Content Placeholder 2"/>
          <p:cNvSpPr>
            <a:spLocks noGrp="1"/>
          </p:cNvSpPr>
          <p:nvPr>
            <p:ph idx="1"/>
          </p:nvPr>
        </p:nvSpPr>
        <p:spPr>
          <a:xfrm>
            <a:off x="357158" y="2214554"/>
            <a:ext cx="8329642" cy="3911611"/>
          </a:xfrm>
        </p:spPr>
        <p:txBody>
          <a:bodyPr>
            <a:normAutofit lnSpcReduction="10000"/>
          </a:bodyPr>
          <a:lstStyle/>
          <a:p>
            <a:pPr>
              <a:buFont typeface="Wingdings" pitchFamily="2" charset="2"/>
              <a:buChar char="Ø"/>
            </a:pPr>
            <a:r>
              <a:rPr lang="en-IN" sz="2400" dirty="0" smtClean="0"/>
              <a:t>Rank – It represents the top list in the world.</a:t>
            </a:r>
          </a:p>
          <a:p>
            <a:pPr>
              <a:buFont typeface="Wingdings" pitchFamily="2" charset="2"/>
              <a:buChar char="Ø"/>
            </a:pPr>
            <a:r>
              <a:rPr lang="en-IN" sz="2400" dirty="0" smtClean="0"/>
              <a:t>Name – It represents the name of you tube channels.</a:t>
            </a:r>
          </a:p>
          <a:p>
            <a:pPr>
              <a:buFont typeface="Wingdings" pitchFamily="2" charset="2"/>
              <a:buChar char="Ø"/>
            </a:pPr>
            <a:r>
              <a:rPr lang="en-IN" sz="2400" dirty="0" smtClean="0"/>
              <a:t>Link- It represents the you tube channels URL code.</a:t>
            </a:r>
          </a:p>
          <a:p>
            <a:pPr>
              <a:buFont typeface="Wingdings" pitchFamily="2" charset="2"/>
              <a:buChar char="Ø"/>
            </a:pPr>
            <a:r>
              <a:rPr lang="en-IN" sz="2400" dirty="0" smtClean="0"/>
              <a:t>Brand channels- It represents different type of you tube channels.</a:t>
            </a:r>
          </a:p>
          <a:p>
            <a:pPr>
              <a:buFont typeface="Wingdings" pitchFamily="2" charset="2"/>
              <a:buChar char="Ø"/>
            </a:pPr>
            <a:r>
              <a:rPr lang="en-IN" sz="2400" dirty="0" smtClean="0"/>
              <a:t>Subscribers- It represents no. of people follow the channels.</a:t>
            </a:r>
          </a:p>
          <a:p>
            <a:pPr>
              <a:buFont typeface="Wingdings" pitchFamily="2" charset="2"/>
              <a:buChar char="Ø"/>
            </a:pPr>
            <a:r>
              <a:rPr lang="en-IN" sz="2400" dirty="0" smtClean="0"/>
              <a:t>Primary language- It represents no. of languages in view of you tube channels.</a:t>
            </a:r>
          </a:p>
          <a:p>
            <a:pPr>
              <a:buFont typeface="Wingdings" pitchFamily="2" charset="2"/>
              <a:buChar char="Ø"/>
            </a:pPr>
            <a:r>
              <a:rPr lang="en-IN" sz="2400" dirty="0" smtClean="0"/>
              <a:t>Category- It represents the theme of you tube videos.</a:t>
            </a:r>
          </a:p>
          <a:p>
            <a:pPr>
              <a:buFont typeface="Wingdings" pitchFamily="2" charset="2"/>
              <a:buChar char="Ø"/>
            </a:pPr>
            <a:r>
              <a:rPr lang="en-IN" sz="2400" dirty="0" smtClean="0"/>
              <a:t>Country- It represents top you tube channels in the world.</a:t>
            </a:r>
          </a:p>
          <a:p>
            <a:pPr>
              <a:buNone/>
            </a:pPr>
            <a:endParaRPr lang="en-IN" dirty="0" smtClean="0"/>
          </a:p>
          <a:p>
            <a:pPr>
              <a:buFont typeface="Wingdings" pitchFamily="2" charset="2"/>
              <a:buChar char="Ø"/>
            </a:pPr>
            <a:endParaRPr lang="en-US" dirty="0"/>
          </a:p>
        </p:txBody>
      </p:sp>
    </p:spTree>
  </p:cSld>
  <p:clrMapOvr>
    <a:masterClrMapping/>
  </p:clrMapOvr>
  <p:transition>
    <p:wedg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rgbClr val="00FF00"/>
                </a:solidFill>
              </a:rPr>
              <a:t>Activity 2: Connect Dataset with Tableau</a:t>
            </a:r>
            <a:endParaRPr lang="en-US" sz="3600" dirty="0">
              <a:solidFill>
                <a:srgbClr val="00FF00"/>
              </a:solidFill>
            </a:endParaRPr>
          </a:p>
        </p:txBody>
      </p:sp>
      <p:pic>
        <p:nvPicPr>
          <p:cNvPr id="4" name="Content Placeholder 3" descr="Screenshot (6).png"/>
          <p:cNvPicPr>
            <a:picLocks noGrp="1" noChangeAspect="1"/>
          </p:cNvPicPr>
          <p:nvPr>
            <p:ph idx="1"/>
          </p:nvPr>
        </p:nvPicPr>
        <p:blipFill>
          <a:blip r:embed="rId2"/>
          <a:stretch>
            <a:fillRect/>
          </a:stretch>
        </p:blipFill>
        <p:spPr>
          <a:xfrm>
            <a:off x="546957" y="1600200"/>
            <a:ext cx="8050085" cy="4525963"/>
          </a:xfrm>
        </p:spPr>
      </p:pic>
    </p:spTree>
  </p:cSld>
  <p:clrMapOvr>
    <a:masterClrMapping/>
  </p:clrMapOvr>
  <p:transition>
    <p:wedg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solidFill>
                  <a:srgbClr val="00FF00"/>
                </a:solidFill>
              </a:rPr>
              <a:t>MILESTONE3: DATA PREPARATION</a:t>
            </a:r>
            <a:br>
              <a:rPr lang="en-US" sz="4000" dirty="0" smtClean="0">
                <a:solidFill>
                  <a:srgbClr val="00FF00"/>
                </a:solidFill>
              </a:rPr>
            </a:br>
            <a:r>
              <a:rPr lang="en-US" sz="3600" dirty="0" smtClean="0"/>
              <a:t> </a:t>
            </a:r>
            <a:r>
              <a:rPr lang="en-US" sz="3600" dirty="0" smtClean="0">
                <a:solidFill>
                  <a:srgbClr val="FF0066"/>
                </a:solidFill>
              </a:rPr>
              <a:t>Activity 1: Prepare the Data for Visualization</a:t>
            </a:r>
            <a:endParaRPr lang="en-US" sz="4000" dirty="0">
              <a:solidFill>
                <a:srgbClr val="FF0066"/>
              </a:solidFill>
            </a:endParaRPr>
          </a:p>
        </p:txBody>
      </p:sp>
      <p:sp>
        <p:nvSpPr>
          <p:cNvPr id="3" name="Content Placeholder 2"/>
          <p:cNvSpPr>
            <a:spLocks noGrp="1"/>
          </p:cNvSpPr>
          <p:nvPr>
            <p:ph idx="1"/>
          </p:nvPr>
        </p:nvSpPr>
        <p:spPr/>
        <p:txBody>
          <a:bodyPr>
            <a:normAutofit/>
          </a:bodyPr>
          <a:lstStyle/>
          <a:p>
            <a:r>
              <a:rPr lang="en-US" sz="1600" dirty="0" smtClean="0"/>
              <a:t>Preparing the data for visualization involves cleaning the data to remove irrelevant or missing data, transforming the data into a format that can be easily visualized, exploring the data to identify patterns and trends, filtering the data to focus on specific subsets of data, preparing the data for visualization software, and ensuring the data is accurate and complete. This process helps to make the data easily understandable and ready for creating visualizations to gain insights into the performance and efficiency</a:t>
            </a:r>
            <a:endParaRPr lang="en-US" sz="1600" dirty="0"/>
          </a:p>
        </p:txBody>
      </p:sp>
      <p:pic>
        <p:nvPicPr>
          <p:cNvPr id="4" name="Picture 3" descr="Screenshot (5).png"/>
          <p:cNvPicPr>
            <a:picLocks noChangeAspect="1"/>
          </p:cNvPicPr>
          <p:nvPr/>
        </p:nvPicPr>
        <p:blipFill>
          <a:blip r:embed="rId2"/>
          <a:stretch>
            <a:fillRect/>
          </a:stretch>
        </p:blipFill>
        <p:spPr>
          <a:xfrm>
            <a:off x="1428728" y="3122742"/>
            <a:ext cx="6643702" cy="3735258"/>
          </a:xfrm>
          <a:prstGeom prst="rect">
            <a:avLst/>
          </a:prstGeom>
        </p:spPr>
      </p:pic>
    </p:spTree>
  </p:cSld>
  <p:clrMapOvr>
    <a:masterClrMapping/>
  </p:clrMapOvr>
  <p:transition>
    <p:wedg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120</TotalTime>
  <Words>642</Words>
  <Application>Microsoft Office PowerPoint</Application>
  <PresentationFormat>On-screen Show (4:3)</PresentationFormat>
  <Paragraphs>71</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 </vt:lpstr>
      <vt:lpstr>1.INTRODUCTION 1.1OVERVIEW</vt:lpstr>
      <vt:lpstr>1.2 PURPOSE</vt:lpstr>
      <vt:lpstr>2. PROBLEM DEFINITION/DESIGN THINIKING MILESTONE 1:DEFINE PROBLEM/PROBLEM UNDERSTADING 2.1 EMPATHY MAP</vt:lpstr>
      <vt:lpstr>2.2 IDEATIONS AND BRAINSTORMING</vt:lpstr>
      <vt:lpstr>RESULT: MILESTONE 2: DATA COLLECTION &amp; EXTRACTION FROM DATABASE</vt:lpstr>
      <vt:lpstr>Activity 1.1: Understand the data Data consists of 52 rows and 9 columns that correspond the different TOP YOUTUBE CHANNELS and more subscribers in the world  column description for the Tableau: Top most you tube channels and subscribers</vt:lpstr>
      <vt:lpstr>Activity 2: Connect Dataset with Tableau</vt:lpstr>
      <vt:lpstr>MILESTONE3: DATA PREPARATION  Activity 1: Prepare the Data for Visualization</vt:lpstr>
      <vt:lpstr>MILESTONE 4: DATA VISUALIZATION </vt:lpstr>
      <vt:lpstr>Activity 1.1 NUMBER OF CHANNELS WITH BRAND</vt:lpstr>
      <vt:lpstr>Activity 1.2 CHANNEL NAME WITH SUBSCRIBERS</vt:lpstr>
      <vt:lpstr>Activity 1.3 NUMBER CHANNELS OF LANGUAGE </vt:lpstr>
      <vt:lpstr> Activity1.4:COUNTRY WISE SUBSCRIBERS</vt:lpstr>
      <vt:lpstr>Activity 1.5: COUNTRY WISE CHANNELS</vt:lpstr>
      <vt:lpstr>Milestone 5: DASHBOARD</vt:lpstr>
      <vt:lpstr>Activity 1: you tube dashboard</vt:lpstr>
      <vt:lpstr>Slide 18</vt:lpstr>
      <vt:lpstr>MILESTONE 6: STORY</vt:lpstr>
      <vt:lpstr>Activity1.1:  you tube storyline</vt:lpstr>
      <vt:lpstr>Slide 21</vt:lpstr>
      <vt:lpstr>MILESTONE 7: PERFORMANCE TESTING</vt:lpstr>
      <vt:lpstr>Activity1.2: graphs</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Subscribers Galore: Exploring World’s Top You tube Channels</dc:title>
  <dc:creator>lenovo</dc:creator>
  <cp:lastModifiedBy>lenovo</cp:lastModifiedBy>
  <cp:revision>15</cp:revision>
  <dcterms:created xsi:type="dcterms:W3CDTF">2023-10-11T16:00:43Z</dcterms:created>
  <dcterms:modified xsi:type="dcterms:W3CDTF">2023-10-12T06:09:17Z</dcterms:modified>
</cp:coreProperties>
</file>