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34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FD1853-ED13-48CB-97A2-4E722A8743A2}"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7B6498-9F32-40FC-9E24-300BF1A6EC7B}" type="slidenum">
              <a:rPr lang="en-IN" smtClean="0"/>
              <a:t>‹#›</a:t>
            </a:fld>
            <a:endParaRPr lang="en-IN"/>
          </a:p>
        </p:txBody>
      </p:sp>
    </p:spTree>
    <p:extLst>
      <p:ext uri="{BB962C8B-B14F-4D97-AF65-F5344CB8AC3E}">
        <p14:creationId xmlns:p14="http://schemas.microsoft.com/office/powerpoint/2010/main" val="2131279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FD1853-ED13-48CB-97A2-4E722A8743A2}"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7B6498-9F32-40FC-9E24-300BF1A6EC7B}" type="slidenum">
              <a:rPr lang="en-IN" smtClean="0"/>
              <a:t>‹#›</a:t>
            </a:fld>
            <a:endParaRPr lang="en-IN"/>
          </a:p>
        </p:txBody>
      </p:sp>
    </p:spTree>
    <p:extLst>
      <p:ext uri="{BB962C8B-B14F-4D97-AF65-F5344CB8AC3E}">
        <p14:creationId xmlns:p14="http://schemas.microsoft.com/office/powerpoint/2010/main" val="2665323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FD1853-ED13-48CB-97A2-4E722A8743A2}"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7B6498-9F32-40FC-9E24-300BF1A6EC7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55672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FD1853-ED13-48CB-97A2-4E722A8743A2}"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7B6498-9F32-40FC-9E24-300BF1A6EC7B}" type="slidenum">
              <a:rPr lang="en-IN" smtClean="0"/>
              <a:t>‹#›</a:t>
            </a:fld>
            <a:endParaRPr lang="en-IN"/>
          </a:p>
        </p:txBody>
      </p:sp>
    </p:spTree>
    <p:extLst>
      <p:ext uri="{BB962C8B-B14F-4D97-AF65-F5344CB8AC3E}">
        <p14:creationId xmlns:p14="http://schemas.microsoft.com/office/powerpoint/2010/main" val="944695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FD1853-ED13-48CB-97A2-4E722A8743A2}"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7B6498-9F32-40FC-9E24-300BF1A6EC7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607219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FD1853-ED13-48CB-97A2-4E722A8743A2}"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7B6498-9F32-40FC-9E24-300BF1A6EC7B}" type="slidenum">
              <a:rPr lang="en-IN" smtClean="0"/>
              <a:t>‹#›</a:t>
            </a:fld>
            <a:endParaRPr lang="en-IN"/>
          </a:p>
        </p:txBody>
      </p:sp>
    </p:spTree>
    <p:extLst>
      <p:ext uri="{BB962C8B-B14F-4D97-AF65-F5344CB8AC3E}">
        <p14:creationId xmlns:p14="http://schemas.microsoft.com/office/powerpoint/2010/main" val="10970692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FD1853-ED13-48CB-97A2-4E722A8743A2}"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7B6498-9F32-40FC-9E24-300BF1A6EC7B}" type="slidenum">
              <a:rPr lang="en-IN" smtClean="0"/>
              <a:t>‹#›</a:t>
            </a:fld>
            <a:endParaRPr lang="en-IN"/>
          </a:p>
        </p:txBody>
      </p:sp>
    </p:spTree>
    <p:extLst>
      <p:ext uri="{BB962C8B-B14F-4D97-AF65-F5344CB8AC3E}">
        <p14:creationId xmlns:p14="http://schemas.microsoft.com/office/powerpoint/2010/main" val="34385263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FD1853-ED13-48CB-97A2-4E722A8743A2}"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7B6498-9F32-40FC-9E24-300BF1A6EC7B}" type="slidenum">
              <a:rPr lang="en-IN" smtClean="0"/>
              <a:t>‹#›</a:t>
            </a:fld>
            <a:endParaRPr lang="en-IN"/>
          </a:p>
        </p:txBody>
      </p:sp>
    </p:spTree>
    <p:extLst>
      <p:ext uri="{BB962C8B-B14F-4D97-AF65-F5344CB8AC3E}">
        <p14:creationId xmlns:p14="http://schemas.microsoft.com/office/powerpoint/2010/main" val="1377490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FD1853-ED13-48CB-97A2-4E722A8743A2}"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7B6498-9F32-40FC-9E24-300BF1A6EC7B}" type="slidenum">
              <a:rPr lang="en-IN" smtClean="0"/>
              <a:t>‹#›</a:t>
            </a:fld>
            <a:endParaRPr lang="en-IN"/>
          </a:p>
        </p:txBody>
      </p:sp>
    </p:spTree>
    <p:extLst>
      <p:ext uri="{BB962C8B-B14F-4D97-AF65-F5344CB8AC3E}">
        <p14:creationId xmlns:p14="http://schemas.microsoft.com/office/powerpoint/2010/main" val="288144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FD1853-ED13-48CB-97A2-4E722A8743A2}"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7B6498-9F32-40FC-9E24-300BF1A6EC7B}" type="slidenum">
              <a:rPr lang="en-IN" smtClean="0"/>
              <a:t>‹#›</a:t>
            </a:fld>
            <a:endParaRPr lang="en-IN"/>
          </a:p>
        </p:txBody>
      </p:sp>
    </p:spTree>
    <p:extLst>
      <p:ext uri="{BB962C8B-B14F-4D97-AF65-F5344CB8AC3E}">
        <p14:creationId xmlns:p14="http://schemas.microsoft.com/office/powerpoint/2010/main" val="2003313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FD1853-ED13-48CB-97A2-4E722A8743A2}" type="datetimeFigureOut">
              <a:rPr lang="en-IN" smtClean="0"/>
              <a:t>21-09-2023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7B6498-9F32-40FC-9E24-300BF1A6EC7B}" type="slidenum">
              <a:rPr lang="en-IN" smtClean="0"/>
              <a:t>‹#›</a:t>
            </a:fld>
            <a:endParaRPr lang="en-IN"/>
          </a:p>
        </p:txBody>
      </p:sp>
    </p:spTree>
    <p:extLst>
      <p:ext uri="{BB962C8B-B14F-4D97-AF65-F5344CB8AC3E}">
        <p14:creationId xmlns:p14="http://schemas.microsoft.com/office/powerpoint/2010/main" val="9391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FD1853-ED13-48CB-97A2-4E722A8743A2}" type="datetimeFigureOut">
              <a:rPr lang="en-IN" smtClean="0"/>
              <a:t>21-09-2023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E7B6498-9F32-40FC-9E24-300BF1A6EC7B}" type="slidenum">
              <a:rPr lang="en-IN" smtClean="0"/>
              <a:t>‹#›</a:t>
            </a:fld>
            <a:endParaRPr lang="en-IN"/>
          </a:p>
        </p:txBody>
      </p:sp>
    </p:spTree>
    <p:extLst>
      <p:ext uri="{BB962C8B-B14F-4D97-AF65-F5344CB8AC3E}">
        <p14:creationId xmlns:p14="http://schemas.microsoft.com/office/powerpoint/2010/main" val="425512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FD1853-ED13-48CB-97A2-4E722A8743A2}" type="datetimeFigureOut">
              <a:rPr lang="en-IN" smtClean="0"/>
              <a:t>21-09-2023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7B6498-9F32-40FC-9E24-300BF1A6EC7B}" type="slidenum">
              <a:rPr lang="en-IN" smtClean="0"/>
              <a:t>‹#›</a:t>
            </a:fld>
            <a:endParaRPr lang="en-IN"/>
          </a:p>
        </p:txBody>
      </p:sp>
    </p:spTree>
    <p:extLst>
      <p:ext uri="{BB962C8B-B14F-4D97-AF65-F5344CB8AC3E}">
        <p14:creationId xmlns:p14="http://schemas.microsoft.com/office/powerpoint/2010/main" val="3123436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FD1853-ED13-48CB-97A2-4E722A8743A2}" type="datetimeFigureOut">
              <a:rPr lang="en-IN" smtClean="0"/>
              <a:t>21-09-2023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E7B6498-9F32-40FC-9E24-300BF1A6EC7B}" type="slidenum">
              <a:rPr lang="en-IN" smtClean="0"/>
              <a:t>‹#›</a:t>
            </a:fld>
            <a:endParaRPr lang="en-IN"/>
          </a:p>
        </p:txBody>
      </p:sp>
    </p:spTree>
    <p:extLst>
      <p:ext uri="{BB962C8B-B14F-4D97-AF65-F5344CB8AC3E}">
        <p14:creationId xmlns:p14="http://schemas.microsoft.com/office/powerpoint/2010/main" val="1458642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FD1853-ED13-48CB-97A2-4E722A8743A2}" type="datetimeFigureOut">
              <a:rPr lang="en-IN" smtClean="0"/>
              <a:t>21-09-2023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7B6498-9F32-40FC-9E24-300BF1A6EC7B}" type="slidenum">
              <a:rPr lang="en-IN" smtClean="0"/>
              <a:t>‹#›</a:t>
            </a:fld>
            <a:endParaRPr lang="en-IN"/>
          </a:p>
        </p:txBody>
      </p:sp>
    </p:spTree>
    <p:extLst>
      <p:ext uri="{BB962C8B-B14F-4D97-AF65-F5344CB8AC3E}">
        <p14:creationId xmlns:p14="http://schemas.microsoft.com/office/powerpoint/2010/main" val="697839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FD1853-ED13-48CB-97A2-4E722A8743A2}" type="datetimeFigureOut">
              <a:rPr lang="en-IN" smtClean="0"/>
              <a:t>21-09-2023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7B6498-9F32-40FC-9E24-300BF1A6EC7B}" type="slidenum">
              <a:rPr lang="en-IN" smtClean="0"/>
              <a:t>‹#›</a:t>
            </a:fld>
            <a:endParaRPr lang="en-IN"/>
          </a:p>
        </p:txBody>
      </p:sp>
    </p:spTree>
    <p:extLst>
      <p:ext uri="{BB962C8B-B14F-4D97-AF65-F5344CB8AC3E}">
        <p14:creationId xmlns:p14="http://schemas.microsoft.com/office/powerpoint/2010/main" val="718321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CFD1853-ED13-48CB-97A2-4E722A8743A2}" type="datetimeFigureOut">
              <a:rPr lang="en-IN" smtClean="0"/>
              <a:t>21-09-2023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E7B6498-9F32-40FC-9E24-300BF1A6EC7B}" type="slidenum">
              <a:rPr lang="en-IN" smtClean="0"/>
              <a:t>‹#›</a:t>
            </a:fld>
            <a:endParaRPr lang="en-IN"/>
          </a:p>
        </p:txBody>
      </p:sp>
    </p:spTree>
    <p:extLst>
      <p:ext uri="{BB962C8B-B14F-4D97-AF65-F5344CB8AC3E}">
        <p14:creationId xmlns:p14="http://schemas.microsoft.com/office/powerpoint/2010/main" val="93527182"/>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B173A-BEB3-4836-9C99-832FB8EDEC11}"/>
              </a:ext>
            </a:extLst>
          </p:cNvPr>
          <p:cNvSpPr>
            <a:spLocks noGrp="1"/>
          </p:cNvSpPr>
          <p:nvPr>
            <p:ph type="ctrTitle"/>
          </p:nvPr>
        </p:nvSpPr>
        <p:spPr>
          <a:xfrm>
            <a:off x="1507067" y="2807167"/>
            <a:ext cx="7766936" cy="1008478"/>
          </a:xfrm>
        </p:spPr>
        <p:txBody>
          <a:bodyPr/>
          <a:lstStyle/>
          <a:p>
            <a:pPr algn="ctr"/>
            <a:r>
              <a:rPr lang="en-IN" dirty="0">
                <a:latin typeface="Arial Black" panose="020B0A04020102020204" pitchFamily="34" charset="0"/>
              </a:rPr>
              <a:t>Big Data Analytics</a:t>
            </a:r>
            <a:br>
              <a:rPr lang="en-IN" dirty="0">
                <a:latin typeface="Arial Black" panose="020B0A04020102020204" pitchFamily="34" charset="0"/>
              </a:rPr>
            </a:br>
            <a:r>
              <a:rPr lang="en-IN" dirty="0">
                <a:latin typeface="Arial Black" panose="020B0A04020102020204" pitchFamily="34" charset="0"/>
              </a:rPr>
              <a:t>(CS4033)</a:t>
            </a:r>
          </a:p>
        </p:txBody>
      </p:sp>
      <p:sp>
        <p:nvSpPr>
          <p:cNvPr id="3" name="Subtitle 2">
            <a:extLst>
              <a:ext uri="{FF2B5EF4-FFF2-40B4-BE49-F238E27FC236}">
                <a16:creationId xmlns:a16="http://schemas.microsoft.com/office/drawing/2014/main" id="{616B0A07-BC3B-4F90-9706-FB97C52D68D5}"/>
              </a:ext>
            </a:extLst>
          </p:cNvPr>
          <p:cNvSpPr>
            <a:spLocks noGrp="1"/>
          </p:cNvSpPr>
          <p:nvPr>
            <p:ph type="subTitle" idx="1"/>
          </p:nvPr>
        </p:nvSpPr>
        <p:spPr>
          <a:xfrm>
            <a:off x="1800578" y="4050833"/>
            <a:ext cx="7766936" cy="1672634"/>
          </a:xfrm>
        </p:spPr>
        <p:txBody>
          <a:bodyPr>
            <a:normAutofit lnSpcReduction="10000"/>
          </a:bodyPr>
          <a:lstStyle/>
          <a:p>
            <a:pPr algn="l"/>
            <a:r>
              <a:rPr lang="en-US" sz="4600" dirty="0">
                <a:solidFill>
                  <a:schemeClr val="accent5">
                    <a:lumMod val="60000"/>
                    <a:lumOff val="40000"/>
                  </a:schemeClr>
                </a:solidFill>
                <a:latin typeface="Bahnschrift SemiBold Condensed" panose="020B0502040204020203" pitchFamily="34" charset="0"/>
              </a:rPr>
              <a:t>Mr. Dipak R. Patil</a:t>
            </a:r>
            <a:r>
              <a:rPr lang="en-IN" sz="4600" dirty="0">
                <a:solidFill>
                  <a:schemeClr val="accent5">
                    <a:lumMod val="60000"/>
                    <a:lumOff val="40000"/>
                  </a:schemeClr>
                </a:solidFill>
                <a:latin typeface="Bahnschrift SemiBold Condensed" panose="020B0502040204020203" pitchFamily="34" charset="0"/>
              </a:rPr>
              <a:t> (ME CSE)</a:t>
            </a:r>
          </a:p>
          <a:p>
            <a:pPr algn="l"/>
            <a:r>
              <a:rPr lang="en-US" sz="2400" dirty="0">
                <a:solidFill>
                  <a:schemeClr val="accent5">
                    <a:lumMod val="60000"/>
                    <a:lumOff val="40000"/>
                  </a:schemeClr>
                </a:solidFill>
                <a:latin typeface="Bahnschrift SemiBold Condensed" panose="020B0502040204020203" pitchFamily="34" charset="0"/>
              </a:rPr>
              <a:t>Assistant Professor</a:t>
            </a:r>
          </a:p>
          <a:p>
            <a:pPr algn="l"/>
            <a:r>
              <a:rPr lang="en-US" sz="2400" dirty="0">
                <a:solidFill>
                  <a:schemeClr val="accent5">
                    <a:lumMod val="60000"/>
                    <a:lumOff val="40000"/>
                  </a:schemeClr>
                </a:solidFill>
                <a:latin typeface="Bahnschrift SemiBold Condensed" panose="020B0502040204020203" pitchFamily="34" charset="0"/>
              </a:rPr>
              <a:t>Department of Computer Engineering</a:t>
            </a:r>
          </a:p>
        </p:txBody>
      </p:sp>
    </p:spTree>
    <p:extLst>
      <p:ext uri="{BB962C8B-B14F-4D97-AF65-F5344CB8AC3E}">
        <p14:creationId xmlns:p14="http://schemas.microsoft.com/office/powerpoint/2010/main" val="2051983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7B94C41-82A8-44BF-8E12-C8C9E43C5FE6}"/>
              </a:ext>
            </a:extLst>
          </p:cNvPr>
          <p:cNvPicPr>
            <a:picLocks noGrp="1" noChangeAspect="1"/>
          </p:cNvPicPr>
          <p:nvPr>
            <p:ph idx="1"/>
          </p:nvPr>
        </p:nvPicPr>
        <p:blipFill>
          <a:blip r:embed="rId2"/>
          <a:stretch>
            <a:fillRect/>
          </a:stretch>
        </p:blipFill>
        <p:spPr>
          <a:xfrm>
            <a:off x="417689" y="677333"/>
            <a:ext cx="8794044" cy="5791199"/>
          </a:xfrm>
        </p:spPr>
      </p:pic>
    </p:spTree>
    <p:extLst>
      <p:ext uri="{BB962C8B-B14F-4D97-AF65-F5344CB8AC3E}">
        <p14:creationId xmlns:p14="http://schemas.microsoft.com/office/powerpoint/2010/main" val="2073693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39F19DF-2727-4B9A-A298-AD6DC87BD3F5}"/>
              </a:ext>
            </a:extLst>
          </p:cNvPr>
          <p:cNvPicPr>
            <a:picLocks noGrp="1" noChangeAspect="1"/>
          </p:cNvPicPr>
          <p:nvPr>
            <p:ph idx="1"/>
          </p:nvPr>
        </p:nvPicPr>
        <p:blipFill>
          <a:blip r:embed="rId2"/>
          <a:stretch>
            <a:fillRect/>
          </a:stretch>
        </p:blipFill>
        <p:spPr>
          <a:xfrm>
            <a:off x="372533" y="587022"/>
            <a:ext cx="8873067" cy="5791200"/>
          </a:xfrm>
        </p:spPr>
      </p:pic>
    </p:spTree>
    <p:extLst>
      <p:ext uri="{BB962C8B-B14F-4D97-AF65-F5344CB8AC3E}">
        <p14:creationId xmlns:p14="http://schemas.microsoft.com/office/powerpoint/2010/main" val="343377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4904F2D-C0CE-4DE2-8366-B4889E31038F}"/>
              </a:ext>
            </a:extLst>
          </p:cNvPr>
          <p:cNvPicPr>
            <a:picLocks noGrp="1" noChangeAspect="1"/>
          </p:cNvPicPr>
          <p:nvPr>
            <p:ph idx="1"/>
          </p:nvPr>
        </p:nvPicPr>
        <p:blipFill>
          <a:blip r:embed="rId2"/>
          <a:stretch>
            <a:fillRect/>
          </a:stretch>
        </p:blipFill>
        <p:spPr>
          <a:xfrm>
            <a:off x="857956" y="835378"/>
            <a:ext cx="8286043" cy="5429955"/>
          </a:xfrm>
        </p:spPr>
      </p:pic>
    </p:spTree>
    <p:extLst>
      <p:ext uri="{BB962C8B-B14F-4D97-AF65-F5344CB8AC3E}">
        <p14:creationId xmlns:p14="http://schemas.microsoft.com/office/powerpoint/2010/main" val="1940363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7FDF348-BD94-4140-AB53-A585C94F69C1}"/>
              </a:ext>
            </a:extLst>
          </p:cNvPr>
          <p:cNvPicPr>
            <a:picLocks noGrp="1" noChangeAspect="1"/>
          </p:cNvPicPr>
          <p:nvPr>
            <p:ph idx="1"/>
          </p:nvPr>
        </p:nvPicPr>
        <p:blipFill>
          <a:blip r:embed="rId2"/>
          <a:stretch>
            <a:fillRect/>
          </a:stretch>
        </p:blipFill>
        <p:spPr>
          <a:xfrm>
            <a:off x="575733" y="677334"/>
            <a:ext cx="8715023" cy="5678310"/>
          </a:xfrm>
        </p:spPr>
      </p:pic>
    </p:spTree>
    <p:extLst>
      <p:ext uri="{BB962C8B-B14F-4D97-AF65-F5344CB8AC3E}">
        <p14:creationId xmlns:p14="http://schemas.microsoft.com/office/powerpoint/2010/main" val="1099900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FD0C6-6E35-41D6-A80E-4D20932A2B18}"/>
              </a:ext>
            </a:extLst>
          </p:cNvPr>
          <p:cNvSpPr>
            <a:spLocks noGrp="1"/>
          </p:cNvSpPr>
          <p:nvPr>
            <p:ph type="title"/>
          </p:nvPr>
        </p:nvSpPr>
        <p:spPr>
          <a:xfrm>
            <a:off x="677334" y="609600"/>
            <a:ext cx="8596668" cy="790222"/>
          </a:xfrm>
        </p:spPr>
        <p:txBody>
          <a:bodyPr>
            <a:normAutofit/>
          </a:bodyPr>
          <a:lstStyle/>
          <a:p>
            <a:r>
              <a:rPr lang="en-IN" b="1" i="0" u="none" strike="noStrike" baseline="0" dirty="0">
                <a:latin typeface="+mn-lt"/>
              </a:rPr>
              <a:t>Industry</a:t>
            </a:r>
            <a:r>
              <a:rPr lang="en-IN" b="1" i="0" u="none" strike="noStrike" baseline="0" dirty="0">
                <a:latin typeface="CIDFont+F3"/>
              </a:rPr>
              <a:t> </a:t>
            </a:r>
            <a:r>
              <a:rPr lang="en-US" b="1" i="0" u="none" strike="noStrike" baseline="0" dirty="0">
                <a:latin typeface="CIDFont+F3"/>
              </a:rPr>
              <a:t>examples of big data</a:t>
            </a:r>
            <a:endParaRPr lang="en-IN" sz="6000" b="1" dirty="0"/>
          </a:p>
        </p:txBody>
      </p:sp>
      <p:sp>
        <p:nvSpPr>
          <p:cNvPr id="3" name="Content Placeholder 2">
            <a:extLst>
              <a:ext uri="{FF2B5EF4-FFF2-40B4-BE49-F238E27FC236}">
                <a16:creationId xmlns:a16="http://schemas.microsoft.com/office/drawing/2014/main" id="{70B44B20-BEF6-406D-A81B-96770A453F14}"/>
              </a:ext>
            </a:extLst>
          </p:cNvPr>
          <p:cNvSpPr>
            <a:spLocks noGrp="1"/>
          </p:cNvSpPr>
          <p:nvPr>
            <p:ph idx="1"/>
          </p:nvPr>
        </p:nvSpPr>
        <p:spPr>
          <a:xfrm>
            <a:off x="677334" y="1399823"/>
            <a:ext cx="8596668" cy="4641540"/>
          </a:xfrm>
        </p:spPr>
        <p:txBody>
          <a:bodyPr/>
          <a:lstStyle/>
          <a:p>
            <a:r>
              <a:rPr lang="en-US" sz="1800" b="0" i="0" u="none" strike="noStrike" baseline="0" dirty="0"/>
              <a:t>Digital marketing</a:t>
            </a:r>
          </a:p>
          <a:p>
            <a:r>
              <a:rPr lang="en-US" sz="1800" b="0" i="0" u="none" strike="noStrike" baseline="0" dirty="0"/>
              <a:t> Fraud and big data</a:t>
            </a:r>
          </a:p>
          <a:p>
            <a:r>
              <a:rPr lang="en-US" sz="1800" b="0" i="0" u="none" strike="noStrike" baseline="0" dirty="0"/>
              <a:t>Risk and big data</a:t>
            </a:r>
            <a:br>
              <a:rPr lang="en-US" sz="1800" b="0" i="0" u="none" strike="noStrike" baseline="0" dirty="0"/>
            </a:br>
            <a:r>
              <a:rPr lang="en-US" sz="1800" b="0" i="0" u="none" strike="noStrike" baseline="0" dirty="0"/>
              <a:t>Credit risk management</a:t>
            </a:r>
          </a:p>
          <a:p>
            <a:r>
              <a:rPr lang="en-US" sz="1800" b="0" i="0" u="none" strike="noStrike" baseline="0" dirty="0"/>
              <a:t>Big data and algorithmic trading</a:t>
            </a:r>
          </a:p>
          <a:p>
            <a:r>
              <a:rPr lang="en-US" sz="1800" b="0" i="0" u="none" strike="noStrike" baseline="0" dirty="0"/>
              <a:t>Big data and healthcare</a:t>
            </a:r>
          </a:p>
          <a:p>
            <a:r>
              <a:rPr lang="en-US" sz="1800" b="0" i="0" u="none" strike="noStrike" baseline="0" dirty="0"/>
              <a:t>Advertising and big data</a:t>
            </a:r>
          </a:p>
          <a:p>
            <a:r>
              <a:rPr lang="en-US" sz="1800" b="0" i="0" u="none" strike="noStrike" baseline="0" dirty="0"/>
              <a:t>Cloud and big data</a:t>
            </a:r>
          </a:p>
          <a:p>
            <a:r>
              <a:rPr lang="en-US" sz="1800" b="0" i="0" u="none" strike="noStrike" baseline="0" dirty="0"/>
              <a:t>Mobile business intelligence </a:t>
            </a:r>
          </a:p>
          <a:p>
            <a:r>
              <a:rPr lang="en-US" sz="1800" b="0" i="0" u="none" strike="noStrike" baseline="0" dirty="0"/>
              <a:t>Crowdsourcing analytics </a:t>
            </a:r>
          </a:p>
          <a:p>
            <a:r>
              <a:rPr lang="en-US" sz="1800" b="0" i="0" u="none" strike="noStrike" baseline="0" dirty="0"/>
              <a:t>Inter and Trans-firewall analytics</a:t>
            </a:r>
            <a:endParaRPr lang="en-IN" dirty="0"/>
          </a:p>
        </p:txBody>
      </p:sp>
    </p:spTree>
    <p:extLst>
      <p:ext uri="{BB962C8B-B14F-4D97-AF65-F5344CB8AC3E}">
        <p14:creationId xmlns:p14="http://schemas.microsoft.com/office/powerpoint/2010/main" val="475189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32106D-E0A2-4E40-95BA-17FE7AB83023}"/>
              </a:ext>
            </a:extLst>
          </p:cNvPr>
          <p:cNvSpPr>
            <a:spLocks noGrp="1"/>
          </p:cNvSpPr>
          <p:nvPr>
            <p:ph idx="1"/>
          </p:nvPr>
        </p:nvSpPr>
        <p:spPr>
          <a:xfrm>
            <a:off x="677333" y="598311"/>
            <a:ext cx="9019823" cy="6259689"/>
          </a:xfrm>
        </p:spPr>
        <p:txBody>
          <a:bodyPr>
            <a:normAutofit fontScale="32500" lnSpcReduction="20000"/>
          </a:bodyPr>
          <a:lstStyle/>
          <a:p>
            <a:pPr marL="0" indent="0" algn="l">
              <a:lnSpc>
                <a:spcPct val="120000"/>
              </a:lnSpc>
              <a:buNone/>
            </a:pPr>
            <a:r>
              <a:rPr lang="en-US" sz="4000" b="1" i="0" dirty="0">
                <a:solidFill>
                  <a:srgbClr val="374151"/>
                </a:solidFill>
                <a:effectLst/>
              </a:rPr>
              <a:t>Retail and E-Commerce:</a:t>
            </a:r>
            <a:endParaRPr lang="en-US" sz="4000" b="0" i="0" dirty="0">
              <a:solidFill>
                <a:srgbClr val="374151"/>
              </a:solidFill>
              <a:effectLst/>
            </a:endParaRPr>
          </a:p>
          <a:p>
            <a:pPr marL="742950" lvl="1" indent="-285750" algn="l">
              <a:lnSpc>
                <a:spcPct val="120000"/>
              </a:lnSpc>
              <a:buFont typeface="+mj-lt"/>
              <a:buAutoNum type="arabicPeriod"/>
            </a:pPr>
            <a:r>
              <a:rPr lang="en-US" sz="4000" b="1" i="0" dirty="0">
                <a:solidFill>
                  <a:srgbClr val="374151"/>
                </a:solidFill>
                <a:effectLst/>
              </a:rPr>
              <a:t>Customer Analytics:</a:t>
            </a:r>
            <a:r>
              <a:rPr lang="en-US" sz="4000" b="0" i="0" dirty="0">
                <a:solidFill>
                  <a:srgbClr val="374151"/>
                </a:solidFill>
                <a:effectLst/>
              </a:rPr>
              <a:t> Retailers use big data to analyze customer behavior, such as purchase history, browsing patterns, and demographics, to personalize marketing campaigns and improve customer experiences.</a:t>
            </a:r>
          </a:p>
          <a:p>
            <a:pPr marL="742950" lvl="1" indent="-285750" algn="l">
              <a:lnSpc>
                <a:spcPct val="120000"/>
              </a:lnSpc>
              <a:buFont typeface="+mj-lt"/>
              <a:buAutoNum type="arabicPeriod"/>
            </a:pPr>
            <a:r>
              <a:rPr lang="en-US" sz="4000" b="1" i="0" dirty="0">
                <a:solidFill>
                  <a:srgbClr val="374151"/>
                </a:solidFill>
                <a:effectLst/>
              </a:rPr>
              <a:t>Inventory Management:</a:t>
            </a:r>
            <a:r>
              <a:rPr lang="en-US" sz="4000" b="0" i="0" dirty="0">
                <a:solidFill>
                  <a:srgbClr val="374151"/>
                </a:solidFill>
                <a:effectLst/>
              </a:rPr>
              <a:t> Retailers optimize inventory levels using predictive analytics to ensure products are in stock when and where customers need them.</a:t>
            </a:r>
          </a:p>
          <a:p>
            <a:pPr marL="0" indent="0" algn="l">
              <a:lnSpc>
                <a:spcPct val="120000"/>
              </a:lnSpc>
              <a:buNone/>
            </a:pPr>
            <a:r>
              <a:rPr lang="en-US" sz="4000" b="1" i="0" dirty="0">
                <a:solidFill>
                  <a:srgbClr val="374151"/>
                </a:solidFill>
                <a:effectLst/>
              </a:rPr>
              <a:t>Healthcare:</a:t>
            </a:r>
            <a:endParaRPr lang="en-US" sz="4000" b="0" i="0" dirty="0">
              <a:solidFill>
                <a:srgbClr val="374151"/>
              </a:solidFill>
              <a:effectLst/>
            </a:endParaRPr>
          </a:p>
          <a:p>
            <a:pPr marL="742950" lvl="1" indent="-285750" algn="l">
              <a:lnSpc>
                <a:spcPct val="120000"/>
              </a:lnSpc>
              <a:buFont typeface="+mj-lt"/>
              <a:buAutoNum type="arabicPeriod"/>
            </a:pPr>
            <a:r>
              <a:rPr lang="en-US" sz="4000" b="1" i="0" dirty="0">
                <a:solidFill>
                  <a:srgbClr val="374151"/>
                </a:solidFill>
                <a:effectLst/>
              </a:rPr>
              <a:t>Clinical Data Analysis:</a:t>
            </a:r>
            <a:r>
              <a:rPr lang="en-US" sz="4000" b="0" i="0" dirty="0">
                <a:solidFill>
                  <a:srgbClr val="374151"/>
                </a:solidFill>
                <a:effectLst/>
              </a:rPr>
              <a:t> Healthcare providers analyze patient records, medical images, and genetic data to enhance diagnoses, treatment plans, and patient outcomes.</a:t>
            </a:r>
          </a:p>
          <a:p>
            <a:pPr marL="742950" lvl="1" indent="-285750" algn="l">
              <a:lnSpc>
                <a:spcPct val="120000"/>
              </a:lnSpc>
              <a:buFont typeface="+mj-lt"/>
              <a:buAutoNum type="arabicPeriod"/>
            </a:pPr>
            <a:r>
              <a:rPr lang="en-US" sz="4000" b="1" i="0" dirty="0">
                <a:solidFill>
                  <a:srgbClr val="374151"/>
                </a:solidFill>
                <a:effectLst/>
              </a:rPr>
              <a:t>Drug Discovery:</a:t>
            </a:r>
            <a:r>
              <a:rPr lang="en-US" sz="4000" b="0" i="0" dirty="0">
                <a:solidFill>
                  <a:srgbClr val="374151"/>
                </a:solidFill>
                <a:effectLst/>
              </a:rPr>
              <a:t> Pharmaceutical companies use big data to accelerate drug discovery processes by analyzing large datasets for potential drug candidates.</a:t>
            </a:r>
          </a:p>
          <a:p>
            <a:pPr marL="0" indent="0" algn="l">
              <a:lnSpc>
                <a:spcPct val="120000"/>
              </a:lnSpc>
              <a:buNone/>
            </a:pPr>
            <a:r>
              <a:rPr lang="en-US" sz="4000" b="1" i="0" dirty="0">
                <a:solidFill>
                  <a:srgbClr val="374151"/>
                </a:solidFill>
                <a:effectLst/>
              </a:rPr>
              <a:t>Finance:</a:t>
            </a:r>
            <a:endParaRPr lang="en-US" sz="4000" b="0" i="0" dirty="0">
              <a:solidFill>
                <a:srgbClr val="374151"/>
              </a:solidFill>
              <a:effectLst/>
            </a:endParaRPr>
          </a:p>
          <a:p>
            <a:pPr marL="742950" lvl="1" indent="-285750" algn="l">
              <a:lnSpc>
                <a:spcPct val="120000"/>
              </a:lnSpc>
              <a:buFont typeface="+mj-lt"/>
              <a:buAutoNum type="arabicPeriod"/>
            </a:pPr>
            <a:r>
              <a:rPr lang="en-US" sz="4000" b="1" i="0" dirty="0">
                <a:solidFill>
                  <a:srgbClr val="374151"/>
                </a:solidFill>
                <a:effectLst/>
              </a:rPr>
              <a:t>Risk Management:</a:t>
            </a:r>
            <a:r>
              <a:rPr lang="en-US" sz="4000" b="0" i="0" dirty="0">
                <a:solidFill>
                  <a:srgbClr val="374151"/>
                </a:solidFill>
                <a:effectLst/>
              </a:rPr>
              <a:t> Banks and financial institutions use big data for credit scoring, fraud detection, and assessing market risks.</a:t>
            </a:r>
          </a:p>
          <a:p>
            <a:pPr marL="742950" lvl="1" indent="-285750" algn="l">
              <a:lnSpc>
                <a:spcPct val="120000"/>
              </a:lnSpc>
              <a:buFont typeface="+mj-lt"/>
              <a:buAutoNum type="arabicPeriod"/>
            </a:pPr>
            <a:r>
              <a:rPr lang="en-US" sz="4000" b="1" i="0" dirty="0">
                <a:solidFill>
                  <a:srgbClr val="374151"/>
                </a:solidFill>
                <a:effectLst/>
              </a:rPr>
              <a:t>Algorithmic Trading:</a:t>
            </a:r>
            <a:r>
              <a:rPr lang="en-US" sz="4000" b="0" i="0" dirty="0">
                <a:solidFill>
                  <a:srgbClr val="374151"/>
                </a:solidFill>
                <a:effectLst/>
              </a:rPr>
              <a:t> High-frequency trading firms leverage big data and machine learning algorithms for real-time decision-making in financial markets.</a:t>
            </a:r>
          </a:p>
          <a:p>
            <a:pPr marL="0" indent="0" algn="l">
              <a:lnSpc>
                <a:spcPct val="120000"/>
              </a:lnSpc>
              <a:buNone/>
            </a:pPr>
            <a:r>
              <a:rPr lang="en-US" sz="4000" b="1" i="0" dirty="0">
                <a:solidFill>
                  <a:srgbClr val="374151"/>
                </a:solidFill>
                <a:effectLst/>
              </a:rPr>
              <a:t>Manufacturing:</a:t>
            </a:r>
            <a:endParaRPr lang="en-US" sz="4000" b="0" i="0" dirty="0">
              <a:solidFill>
                <a:srgbClr val="374151"/>
              </a:solidFill>
              <a:effectLst/>
            </a:endParaRPr>
          </a:p>
          <a:p>
            <a:pPr marL="742950" lvl="1" indent="-285750" algn="l">
              <a:lnSpc>
                <a:spcPct val="120000"/>
              </a:lnSpc>
              <a:buFont typeface="+mj-lt"/>
              <a:buAutoNum type="arabicPeriod"/>
            </a:pPr>
            <a:r>
              <a:rPr lang="en-US" sz="4000" b="1" i="0" dirty="0">
                <a:solidFill>
                  <a:srgbClr val="374151"/>
                </a:solidFill>
                <a:effectLst/>
              </a:rPr>
              <a:t>Predictive Maintenance:</a:t>
            </a:r>
            <a:r>
              <a:rPr lang="en-US" sz="4000" b="0" i="0" dirty="0">
                <a:solidFill>
                  <a:srgbClr val="374151"/>
                </a:solidFill>
                <a:effectLst/>
              </a:rPr>
              <a:t> Manufacturers use sensor data from machines and equipment to predict when maintenance is needed, reducing downtime and costs.</a:t>
            </a:r>
          </a:p>
          <a:p>
            <a:pPr marL="742950" lvl="1" indent="-285750" algn="l">
              <a:lnSpc>
                <a:spcPct val="120000"/>
              </a:lnSpc>
              <a:buFont typeface="+mj-lt"/>
              <a:buAutoNum type="arabicPeriod"/>
            </a:pPr>
            <a:r>
              <a:rPr lang="en-US" sz="4000" b="1" i="0" dirty="0">
                <a:solidFill>
                  <a:srgbClr val="374151"/>
                </a:solidFill>
                <a:effectLst/>
              </a:rPr>
              <a:t>Supply Chain Optimization:</a:t>
            </a:r>
            <a:r>
              <a:rPr lang="en-US" sz="4000" b="0" i="0" dirty="0">
                <a:solidFill>
                  <a:srgbClr val="374151"/>
                </a:solidFill>
                <a:effectLst/>
              </a:rPr>
              <a:t> Big data helps optimize supply chain operations by analyzing data related to logistics, inventory, and demand forecasting.</a:t>
            </a:r>
          </a:p>
          <a:p>
            <a:endParaRPr lang="en-IN" dirty="0"/>
          </a:p>
        </p:txBody>
      </p:sp>
    </p:spTree>
    <p:extLst>
      <p:ext uri="{BB962C8B-B14F-4D97-AF65-F5344CB8AC3E}">
        <p14:creationId xmlns:p14="http://schemas.microsoft.com/office/powerpoint/2010/main" val="3255491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2FD46F-3704-4A99-BD54-03378A00A5AE}"/>
              </a:ext>
            </a:extLst>
          </p:cNvPr>
          <p:cNvSpPr>
            <a:spLocks noGrp="1"/>
          </p:cNvSpPr>
          <p:nvPr>
            <p:ph idx="1"/>
          </p:nvPr>
        </p:nvSpPr>
        <p:spPr>
          <a:xfrm>
            <a:off x="361243" y="79022"/>
            <a:ext cx="9426224" cy="6778978"/>
          </a:xfrm>
        </p:spPr>
        <p:txBody>
          <a:bodyPr>
            <a:normAutofit fontScale="25000" lnSpcReduction="20000"/>
          </a:bodyPr>
          <a:lstStyle/>
          <a:p>
            <a:pPr marL="0" indent="0" algn="l">
              <a:lnSpc>
                <a:spcPct val="120000"/>
              </a:lnSpc>
              <a:spcBef>
                <a:spcPts val="600"/>
              </a:spcBef>
              <a:buNone/>
            </a:pPr>
            <a:r>
              <a:rPr lang="en-US" sz="5600" b="1" i="0" dirty="0">
                <a:solidFill>
                  <a:srgbClr val="374151"/>
                </a:solidFill>
                <a:effectLst/>
              </a:rPr>
              <a:t>Energy and Utilities:</a:t>
            </a:r>
            <a:endParaRPr lang="en-US" sz="5600" b="0" i="0" dirty="0">
              <a:solidFill>
                <a:srgbClr val="374151"/>
              </a:solidFill>
              <a:effectLst/>
            </a:endParaRPr>
          </a:p>
          <a:p>
            <a:pPr marL="742950" lvl="1" indent="-285750" algn="l">
              <a:lnSpc>
                <a:spcPct val="120000"/>
              </a:lnSpc>
              <a:spcBef>
                <a:spcPts val="600"/>
              </a:spcBef>
              <a:buFont typeface="+mj-lt"/>
              <a:buAutoNum type="arabicPeriod"/>
            </a:pPr>
            <a:r>
              <a:rPr lang="en-US" sz="5600" b="1" i="0" dirty="0">
                <a:solidFill>
                  <a:srgbClr val="374151"/>
                </a:solidFill>
                <a:effectLst/>
              </a:rPr>
              <a:t>Smart Grids:</a:t>
            </a:r>
            <a:r>
              <a:rPr lang="en-US" sz="5600" b="0" i="0" dirty="0">
                <a:solidFill>
                  <a:srgbClr val="374151"/>
                </a:solidFill>
                <a:effectLst/>
              </a:rPr>
              <a:t> Utility companies use big data to monitor and optimize the electrical grid, leading to more efficient energy distribution and reduced outages.</a:t>
            </a:r>
          </a:p>
          <a:p>
            <a:pPr marL="742950" lvl="1" indent="-285750" algn="l">
              <a:lnSpc>
                <a:spcPct val="120000"/>
              </a:lnSpc>
              <a:spcBef>
                <a:spcPts val="600"/>
              </a:spcBef>
              <a:buFont typeface="+mj-lt"/>
              <a:buAutoNum type="arabicPeriod"/>
            </a:pPr>
            <a:r>
              <a:rPr lang="en-US" sz="5600" b="1" i="0" dirty="0">
                <a:solidFill>
                  <a:srgbClr val="374151"/>
                </a:solidFill>
                <a:effectLst/>
              </a:rPr>
              <a:t>Energy Consumption Analysis:</a:t>
            </a:r>
            <a:r>
              <a:rPr lang="en-US" sz="5600" b="0" i="0" dirty="0">
                <a:solidFill>
                  <a:srgbClr val="374151"/>
                </a:solidFill>
                <a:effectLst/>
              </a:rPr>
              <a:t> Big data helps households and businesses monitor and reduce energy consumption through smart meters and analytics.</a:t>
            </a:r>
          </a:p>
          <a:p>
            <a:pPr marL="0" indent="0" algn="l">
              <a:lnSpc>
                <a:spcPct val="120000"/>
              </a:lnSpc>
              <a:spcBef>
                <a:spcPts val="600"/>
              </a:spcBef>
              <a:buNone/>
            </a:pPr>
            <a:r>
              <a:rPr lang="en-US" sz="5600" b="1" i="0" dirty="0">
                <a:solidFill>
                  <a:srgbClr val="374151"/>
                </a:solidFill>
                <a:effectLst/>
              </a:rPr>
              <a:t>Transportation and Logistics:</a:t>
            </a:r>
            <a:endParaRPr lang="en-US" sz="5600" b="0" i="0" dirty="0">
              <a:solidFill>
                <a:srgbClr val="374151"/>
              </a:solidFill>
              <a:effectLst/>
            </a:endParaRPr>
          </a:p>
          <a:p>
            <a:pPr marL="742950" lvl="1" indent="-285750" algn="l">
              <a:lnSpc>
                <a:spcPct val="120000"/>
              </a:lnSpc>
              <a:spcBef>
                <a:spcPts val="600"/>
              </a:spcBef>
              <a:buFont typeface="+mj-lt"/>
              <a:buAutoNum type="arabicPeriod"/>
            </a:pPr>
            <a:r>
              <a:rPr lang="en-US" sz="5600" b="1" i="0" dirty="0">
                <a:solidFill>
                  <a:srgbClr val="374151"/>
                </a:solidFill>
                <a:effectLst/>
              </a:rPr>
              <a:t>Route Optimization:</a:t>
            </a:r>
            <a:r>
              <a:rPr lang="en-US" sz="5600" b="0" i="0" dirty="0">
                <a:solidFill>
                  <a:srgbClr val="374151"/>
                </a:solidFill>
                <a:effectLst/>
              </a:rPr>
              <a:t> Logistics companies use big data to optimize delivery routes, reducing fuel consumption and improving delivery times.</a:t>
            </a:r>
          </a:p>
          <a:p>
            <a:pPr marL="742950" lvl="1" indent="-285750" algn="l">
              <a:lnSpc>
                <a:spcPct val="120000"/>
              </a:lnSpc>
              <a:spcBef>
                <a:spcPts val="600"/>
              </a:spcBef>
              <a:buFont typeface="+mj-lt"/>
              <a:buAutoNum type="arabicPeriod"/>
            </a:pPr>
            <a:r>
              <a:rPr lang="en-US" sz="5600" b="1" i="0" dirty="0">
                <a:solidFill>
                  <a:srgbClr val="374151"/>
                </a:solidFill>
                <a:effectLst/>
              </a:rPr>
              <a:t>Fleet Management:</a:t>
            </a:r>
            <a:r>
              <a:rPr lang="en-US" sz="5600" b="0" i="0" dirty="0">
                <a:solidFill>
                  <a:srgbClr val="374151"/>
                </a:solidFill>
                <a:effectLst/>
              </a:rPr>
              <a:t> Fleet operators use big data to monitor vehicle health, driver behavior, and fuel efficiency.</a:t>
            </a:r>
          </a:p>
          <a:p>
            <a:pPr marL="0" indent="0" algn="l">
              <a:lnSpc>
                <a:spcPct val="120000"/>
              </a:lnSpc>
              <a:spcBef>
                <a:spcPts val="600"/>
              </a:spcBef>
              <a:buNone/>
            </a:pPr>
            <a:r>
              <a:rPr lang="en-US" sz="5600" b="1" i="0" dirty="0">
                <a:solidFill>
                  <a:srgbClr val="374151"/>
                </a:solidFill>
                <a:effectLst/>
              </a:rPr>
              <a:t>Telecommunications:</a:t>
            </a:r>
            <a:endParaRPr lang="en-US" sz="5600" b="0" i="0" dirty="0">
              <a:solidFill>
                <a:srgbClr val="374151"/>
              </a:solidFill>
              <a:effectLst/>
            </a:endParaRPr>
          </a:p>
          <a:p>
            <a:pPr marL="742950" lvl="1" indent="-285750" algn="l">
              <a:lnSpc>
                <a:spcPct val="120000"/>
              </a:lnSpc>
              <a:spcBef>
                <a:spcPts val="600"/>
              </a:spcBef>
              <a:buFont typeface="+mj-lt"/>
              <a:buAutoNum type="arabicPeriod"/>
            </a:pPr>
            <a:r>
              <a:rPr lang="en-US" sz="5600" b="1" i="0" dirty="0">
                <a:solidFill>
                  <a:srgbClr val="374151"/>
                </a:solidFill>
                <a:effectLst/>
              </a:rPr>
              <a:t>Network Optimization:</a:t>
            </a:r>
            <a:r>
              <a:rPr lang="en-US" sz="5600" b="0" i="0" dirty="0">
                <a:solidFill>
                  <a:srgbClr val="374151"/>
                </a:solidFill>
                <a:effectLst/>
              </a:rPr>
              <a:t> Telecom providers analyze network data to optimize performance, detect issues, and plan for capacity expansion.</a:t>
            </a:r>
          </a:p>
          <a:p>
            <a:pPr marL="742950" lvl="1" indent="-285750" algn="l">
              <a:lnSpc>
                <a:spcPct val="120000"/>
              </a:lnSpc>
              <a:spcBef>
                <a:spcPts val="600"/>
              </a:spcBef>
              <a:buFont typeface="+mj-lt"/>
              <a:buAutoNum type="arabicPeriod"/>
            </a:pPr>
            <a:r>
              <a:rPr lang="en-US" sz="5600" b="1" i="0" dirty="0">
                <a:solidFill>
                  <a:srgbClr val="374151"/>
                </a:solidFill>
                <a:effectLst/>
              </a:rPr>
              <a:t>Customer Churn Prediction:</a:t>
            </a:r>
            <a:r>
              <a:rPr lang="en-US" sz="5600" b="0" i="0" dirty="0">
                <a:solidFill>
                  <a:srgbClr val="374151"/>
                </a:solidFill>
                <a:effectLst/>
              </a:rPr>
              <a:t> Big data is used to predict and reduce customer churn by analyzing call records and customer interactions.</a:t>
            </a:r>
          </a:p>
          <a:p>
            <a:pPr marL="0" indent="0" algn="l">
              <a:lnSpc>
                <a:spcPct val="120000"/>
              </a:lnSpc>
              <a:spcBef>
                <a:spcPts val="600"/>
              </a:spcBef>
              <a:buNone/>
            </a:pPr>
            <a:r>
              <a:rPr lang="en-US" sz="5600" b="1" i="0" dirty="0">
                <a:solidFill>
                  <a:srgbClr val="374151"/>
                </a:solidFill>
                <a:effectLst/>
              </a:rPr>
              <a:t>Media and Entertainment:</a:t>
            </a:r>
            <a:endParaRPr lang="en-US" sz="5600" b="0" i="0" dirty="0">
              <a:solidFill>
                <a:srgbClr val="374151"/>
              </a:solidFill>
              <a:effectLst/>
            </a:endParaRPr>
          </a:p>
          <a:p>
            <a:pPr marL="742950" lvl="1" indent="-285750" algn="l">
              <a:lnSpc>
                <a:spcPct val="120000"/>
              </a:lnSpc>
              <a:spcBef>
                <a:spcPts val="600"/>
              </a:spcBef>
              <a:buFont typeface="+mj-lt"/>
              <a:buAutoNum type="arabicPeriod"/>
            </a:pPr>
            <a:r>
              <a:rPr lang="en-US" sz="5600" b="1" i="0" dirty="0">
                <a:solidFill>
                  <a:srgbClr val="374151"/>
                </a:solidFill>
                <a:effectLst/>
              </a:rPr>
              <a:t>Content Recommendation:</a:t>
            </a:r>
            <a:r>
              <a:rPr lang="en-US" sz="5600" b="0" i="0" dirty="0">
                <a:solidFill>
                  <a:srgbClr val="374151"/>
                </a:solidFill>
                <a:effectLst/>
              </a:rPr>
              <a:t> Streaming platforms use big data to recommend personalized content to users based on their viewing history and preferences.</a:t>
            </a:r>
          </a:p>
          <a:p>
            <a:pPr marL="742950" lvl="1" indent="-285750" algn="l">
              <a:lnSpc>
                <a:spcPct val="120000"/>
              </a:lnSpc>
              <a:spcBef>
                <a:spcPts val="600"/>
              </a:spcBef>
              <a:buFont typeface="+mj-lt"/>
              <a:buAutoNum type="arabicPeriod"/>
            </a:pPr>
            <a:r>
              <a:rPr lang="en-US" sz="5600" b="1" i="0" dirty="0">
                <a:solidFill>
                  <a:srgbClr val="374151"/>
                </a:solidFill>
                <a:effectLst/>
              </a:rPr>
              <a:t>Audience Engagement:</a:t>
            </a:r>
            <a:r>
              <a:rPr lang="en-US" sz="5600" b="0" i="0" dirty="0">
                <a:solidFill>
                  <a:srgbClr val="374151"/>
                </a:solidFill>
                <a:effectLst/>
              </a:rPr>
              <a:t> Media companies analyze social media and viewer engagement data to tailor marketing campaigns and content.</a:t>
            </a:r>
          </a:p>
          <a:p>
            <a:pPr marL="0" indent="0" algn="l">
              <a:lnSpc>
                <a:spcPct val="120000"/>
              </a:lnSpc>
              <a:spcBef>
                <a:spcPts val="600"/>
              </a:spcBef>
              <a:buNone/>
            </a:pPr>
            <a:r>
              <a:rPr lang="en-US" sz="5600" b="1" i="0" dirty="0">
                <a:solidFill>
                  <a:srgbClr val="374151"/>
                </a:solidFill>
                <a:effectLst/>
              </a:rPr>
              <a:t>Agriculture:</a:t>
            </a:r>
            <a:endParaRPr lang="en-US" sz="5600" b="0" i="0" dirty="0">
              <a:solidFill>
                <a:srgbClr val="374151"/>
              </a:solidFill>
              <a:effectLst/>
            </a:endParaRPr>
          </a:p>
          <a:p>
            <a:pPr marL="742950" lvl="1" indent="-285750" algn="l">
              <a:lnSpc>
                <a:spcPct val="120000"/>
              </a:lnSpc>
              <a:spcBef>
                <a:spcPts val="600"/>
              </a:spcBef>
              <a:buFont typeface="+mj-lt"/>
              <a:buAutoNum type="arabicPeriod"/>
            </a:pPr>
            <a:r>
              <a:rPr lang="en-US" sz="5600" b="1" i="0" dirty="0">
                <a:solidFill>
                  <a:srgbClr val="374151"/>
                </a:solidFill>
                <a:effectLst/>
              </a:rPr>
              <a:t>Precision Agriculture:</a:t>
            </a:r>
            <a:r>
              <a:rPr lang="en-US" sz="5600" b="0" i="0" dirty="0">
                <a:solidFill>
                  <a:srgbClr val="374151"/>
                </a:solidFill>
                <a:effectLst/>
              </a:rPr>
              <a:t> Farmers use big data to optimize planting, irrigation, and harvesting by analyzing data from sensors, satellites, and weather forecasts.</a:t>
            </a:r>
          </a:p>
          <a:p>
            <a:pPr marL="742950" lvl="1" indent="-285750" algn="l">
              <a:lnSpc>
                <a:spcPct val="120000"/>
              </a:lnSpc>
              <a:spcBef>
                <a:spcPts val="600"/>
              </a:spcBef>
              <a:buFont typeface="+mj-lt"/>
              <a:buAutoNum type="arabicPeriod"/>
            </a:pPr>
            <a:r>
              <a:rPr lang="en-US" sz="5600" b="1" i="0" dirty="0">
                <a:solidFill>
                  <a:srgbClr val="374151"/>
                </a:solidFill>
                <a:effectLst/>
              </a:rPr>
              <a:t>Crop Disease Detection:</a:t>
            </a:r>
            <a:r>
              <a:rPr lang="en-US" sz="5600" b="0" i="0" dirty="0">
                <a:solidFill>
                  <a:srgbClr val="374151"/>
                </a:solidFill>
                <a:effectLst/>
              </a:rPr>
              <a:t> Image analysis and sensor data help identify crop diseases early for targeted treatment.</a:t>
            </a:r>
          </a:p>
          <a:p>
            <a:endParaRPr lang="en-IN" dirty="0"/>
          </a:p>
        </p:txBody>
      </p:sp>
    </p:spTree>
    <p:extLst>
      <p:ext uri="{BB962C8B-B14F-4D97-AF65-F5344CB8AC3E}">
        <p14:creationId xmlns:p14="http://schemas.microsoft.com/office/powerpoint/2010/main" val="2529833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03476-F519-4F47-8AC5-E0B85DEA6A6C}"/>
              </a:ext>
            </a:extLst>
          </p:cNvPr>
          <p:cNvSpPr>
            <a:spLocks noGrp="1"/>
          </p:cNvSpPr>
          <p:nvPr>
            <p:ph type="title"/>
          </p:nvPr>
        </p:nvSpPr>
        <p:spPr>
          <a:xfrm>
            <a:off x="857956" y="2878667"/>
            <a:ext cx="8596668" cy="1320800"/>
          </a:xfrm>
        </p:spPr>
        <p:txBody>
          <a:bodyPr>
            <a:normAutofit/>
          </a:bodyPr>
          <a:lstStyle/>
          <a:p>
            <a:pPr algn="ctr"/>
            <a:r>
              <a:rPr lang="en-US" sz="4800" b="1" dirty="0"/>
              <a:t>Thank You</a:t>
            </a:r>
            <a:endParaRPr lang="en-IN" sz="4800" b="1" dirty="0"/>
          </a:p>
        </p:txBody>
      </p:sp>
    </p:spTree>
    <p:extLst>
      <p:ext uri="{BB962C8B-B14F-4D97-AF65-F5344CB8AC3E}">
        <p14:creationId xmlns:p14="http://schemas.microsoft.com/office/powerpoint/2010/main" val="1188395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0A58F-2901-4EC2-9307-2DD9B07E6026}"/>
              </a:ext>
            </a:extLst>
          </p:cNvPr>
          <p:cNvSpPr>
            <a:spLocks noGrp="1"/>
          </p:cNvSpPr>
          <p:nvPr>
            <p:ph type="title"/>
          </p:nvPr>
        </p:nvSpPr>
        <p:spPr>
          <a:xfrm>
            <a:off x="677334" y="609600"/>
            <a:ext cx="8596668" cy="756356"/>
          </a:xfrm>
        </p:spPr>
        <p:txBody>
          <a:bodyPr/>
          <a:lstStyle/>
          <a:p>
            <a:r>
              <a:rPr lang="en-IN" dirty="0"/>
              <a:t>Types of Data</a:t>
            </a:r>
          </a:p>
        </p:txBody>
      </p:sp>
      <p:sp>
        <p:nvSpPr>
          <p:cNvPr id="3" name="Content Placeholder 2">
            <a:extLst>
              <a:ext uri="{FF2B5EF4-FFF2-40B4-BE49-F238E27FC236}">
                <a16:creationId xmlns:a16="http://schemas.microsoft.com/office/drawing/2014/main" id="{AB0B94C7-16A0-4757-94EA-A8D3A47694DD}"/>
              </a:ext>
            </a:extLst>
          </p:cNvPr>
          <p:cNvSpPr>
            <a:spLocks noGrp="1"/>
          </p:cNvSpPr>
          <p:nvPr>
            <p:ph idx="1"/>
          </p:nvPr>
        </p:nvSpPr>
        <p:spPr>
          <a:xfrm>
            <a:off x="891823" y="1900372"/>
            <a:ext cx="4391377" cy="4472206"/>
          </a:xfrm>
        </p:spPr>
        <p:txBody>
          <a:bodyPr/>
          <a:lstStyle/>
          <a:p>
            <a:r>
              <a:rPr lang="en-US" sz="2800" dirty="0"/>
              <a:t>Quantitative Data </a:t>
            </a:r>
          </a:p>
          <a:p>
            <a:r>
              <a:rPr lang="en-US" dirty="0"/>
              <a:t>• Measurable </a:t>
            </a:r>
          </a:p>
          <a:p>
            <a:r>
              <a:rPr lang="en-US" dirty="0"/>
              <a:t>• Collected through measuring things that have a fixed reality </a:t>
            </a:r>
          </a:p>
          <a:p>
            <a:endParaRPr lang="en-US" dirty="0"/>
          </a:p>
          <a:p>
            <a:r>
              <a:rPr lang="en-US" dirty="0"/>
              <a:t>• Close ended</a:t>
            </a:r>
            <a:endParaRPr lang="en-IN" dirty="0"/>
          </a:p>
        </p:txBody>
      </p:sp>
      <p:pic>
        <p:nvPicPr>
          <p:cNvPr id="4" name="Picture 3">
            <a:extLst>
              <a:ext uri="{FF2B5EF4-FFF2-40B4-BE49-F238E27FC236}">
                <a16:creationId xmlns:a16="http://schemas.microsoft.com/office/drawing/2014/main" id="{831E22D5-01AE-437F-A3E5-F2EF4A35F6E6}"/>
              </a:ext>
            </a:extLst>
          </p:cNvPr>
          <p:cNvPicPr>
            <a:picLocks noChangeAspect="1"/>
          </p:cNvPicPr>
          <p:nvPr/>
        </p:nvPicPr>
        <p:blipFill>
          <a:blip r:embed="rId2"/>
          <a:stretch>
            <a:fillRect/>
          </a:stretch>
        </p:blipFill>
        <p:spPr>
          <a:xfrm>
            <a:off x="5486399" y="1897726"/>
            <a:ext cx="4175011" cy="4474852"/>
          </a:xfrm>
          <a:prstGeom prst="rect">
            <a:avLst/>
          </a:prstGeom>
        </p:spPr>
      </p:pic>
      <p:sp>
        <p:nvSpPr>
          <p:cNvPr id="9" name="Content Placeholder 2">
            <a:extLst>
              <a:ext uri="{FF2B5EF4-FFF2-40B4-BE49-F238E27FC236}">
                <a16:creationId xmlns:a16="http://schemas.microsoft.com/office/drawing/2014/main" id="{FF58D40A-3C5C-4A16-AD11-828251E534F0}"/>
              </a:ext>
            </a:extLst>
          </p:cNvPr>
          <p:cNvSpPr txBox="1">
            <a:spLocks/>
          </p:cNvSpPr>
          <p:nvPr/>
        </p:nvSpPr>
        <p:spPr>
          <a:xfrm>
            <a:off x="5153378" y="1907209"/>
            <a:ext cx="4391377" cy="447220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3200" dirty="0"/>
              <a:t>Qualitative Data </a:t>
            </a:r>
          </a:p>
          <a:p>
            <a:r>
              <a:rPr lang="en-US" dirty="0"/>
              <a:t>• Descriptive </a:t>
            </a:r>
          </a:p>
          <a:p>
            <a:r>
              <a:rPr lang="en-US" dirty="0"/>
              <a:t>• Collected through observation, field work, focus groups, interviews, recording or filming conversations</a:t>
            </a:r>
          </a:p>
          <a:p>
            <a:r>
              <a:rPr lang="en-US" dirty="0"/>
              <a:t> • Open ended </a:t>
            </a:r>
            <a:endParaRPr lang="en-IN" dirty="0"/>
          </a:p>
        </p:txBody>
      </p:sp>
    </p:spTree>
    <p:extLst>
      <p:ext uri="{BB962C8B-B14F-4D97-AF65-F5344CB8AC3E}">
        <p14:creationId xmlns:p14="http://schemas.microsoft.com/office/powerpoint/2010/main" val="3602220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31EBF-BE79-4C69-87F0-37D1FC6F820C}"/>
              </a:ext>
            </a:extLst>
          </p:cNvPr>
          <p:cNvSpPr>
            <a:spLocks noGrp="1"/>
          </p:cNvSpPr>
          <p:nvPr>
            <p:ph type="title"/>
          </p:nvPr>
        </p:nvSpPr>
        <p:spPr>
          <a:xfrm>
            <a:off x="677334" y="609600"/>
            <a:ext cx="8596668" cy="970844"/>
          </a:xfrm>
        </p:spPr>
        <p:txBody>
          <a:bodyPr>
            <a:normAutofit/>
          </a:bodyPr>
          <a:lstStyle/>
          <a:p>
            <a:r>
              <a:rPr lang="en-US" sz="4400" dirty="0"/>
              <a:t>Big Data</a:t>
            </a:r>
            <a:endParaRPr lang="en-IN" sz="4400" dirty="0"/>
          </a:p>
        </p:txBody>
      </p:sp>
      <p:sp>
        <p:nvSpPr>
          <p:cNvPr id="3" name="Content Placeholder 2">
            <a:extLst>
              <a:ext uri="{FF2B5EF4-FFF2-40B4-BE49-F238E27FC236}">
                <a16:creationId xmlns:a16="http://schemas.microsoft.com/office/drawing/2014/main" id="{A704B598-DB88-47DE-B283-FC5D1BE27CB4}"/>
              </a:ext>
            </a:extLst>
          </p:cNvPr>
          <p:cNvSpPr>
            <a:spLocks noGrp="1"/>
          </p:cNvSpPr>
          <p:nvPr>
            <p:ph idx="1"/>
          </p:nvPr>
        </p:nvSpPr>
        <p:spPr>
          <a:xfrm>
            <a:off x="677334" y="2160589"/>
            <a:ext cx="3488266" cy="3880773"/>
          </a:xfrm>
        </p:spPr>
        <p:txBody>
          <a:bodyPr>
            <a:normAutofit/>
          </a:bodyPr>
          <a:lstStyle/>
          <a:p>
            <a:pPr algn="just"/>
            <a:r>
              <a:rPr lang="en-US" sz="2000" dirty="0"/>
              <a:t>Data that is too large or too complex to be managed using traditional data processing, analysis, and storage techniques.</a:t>
            </a:r>
            <a:endParaRPr lang="en-IN" sz="2000" dirty="0"/>
          </a:p>
        </p:txBody>
      </p:sp>
      <p:pic>
        <p:nvPicPr>
          <p:cNvPr id="5" name="Picture 4">
            <a:extLst>
              <a:ext uri="{FF2B5EF4-FFF2-40B4-BE49-F238E27FC236}">
                <a16:creationId xmlns:a16="http://schemas.microsoft.com/office/drawing/2014/main" id="{0203790A-D1E7-48B0-AA0D-972B05A0E6D0}"/>
              </a:ext>
            </a:extLst>
          </p:cNvPr>
          <p:cNvPicPr>
            <a:picLocks noChangeAspect="1"/>
          </p:cNvPicPr>
          <p:nvPr/>
        </p:nvPicPr>
        <p:blipFill>
          <a:blip r:embed="rId2"/>
          <a:stretch>
            <a:fillRect/>
          </a:stretch>
        </p:blipFill>
        <p:spPr>
          <a:xfrm>
            <a:off x="4323644" y="857250"/>
            <a:ext cx="6321778" cy="5143500"/>
          </a:xfrm>
          <a:prstGeom prst="rect">
            <a:avLst/>
          </a:prstGeom>
        </p:spPr>
      </p:pic>
    </p:spTree>
    <p:extLst>
      <p:ext uri="{BB962C8B-B14F-4D97-AF65-F5344CB8AC3E}">
        <p14:creationId xmlns:p14="http://schemas.microsoft.com/office/powerpoint/2010/main" val="3174299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7DCA8-9307-4F7E-B005-87ACEADA3FD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61F4A86-9BCF-4631-9749-549FBF23D4D8}"/>
              </a:ext>
            </a:extLst>
          </p:cNvPr>
          <p:cNvPicPr>
            <a:picLocks noGrp="1" noChangeAspect="1"/>
          </p:cNvPicPr>
          <p:nvPr>
            <p:ph idx="1"/>
          </p:nvPr>
        </p:nvPicPr>
        <p:blipFill>
          <a:blip r:embed="rId2"/>
          <a:stretch>
            <a:fillRect/>
          </a:stretch>
        </p:blipFill>
        <p:spPr>
          <a:xfrm>
            <a:off x="530578" y="609600"/>
            <a:ext cx="8861778" cy="5638800"/>
          </a:xfrm>
        </p:spPr>
      </p:pic>
    </p:spTree>
    <p:extLst>
      <p:ext uri="{BB962C8B-B14F-4D97-AF65-F5344CB8AC3E}">
        <p14:creationId xmlns:p14="http://schemas.microsoft.com/office/powerpoint/2010/main" val="3932090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55BA4-8FF3-45C0-8D8D-26CEF49785F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C329231-F382-46DD-8231-FFDCB1745B24}"/>
              </a:ext>
            </a:extLst>
          </p:cNvPr>
          <p:cNvPicPr>
            <a:picLocks noGrp="1" noChangeAspect="1"/>
          </p:cNvPicPr>
          <p:nvPr>
            <p:ph idx="1"/>
          </p:nvPr>
        </p:nvPicPr>
        <p:blipFill>
          <a:blip r:embed="rId2"/>
          <a:stretch>
            <a:fillRect/>
          </a:stretch>
        </p:blipFill>
        <p:spPr>
          <a:xfrm>
            <a:off x="485423" y="609600"/>
            <a:ext cx="8873066" cy="5746043"/>
          </a:xfrm>
        </p:spPr>
      </p:pic>
    </p:spTree>
    <p:extLst>
      <p:ext uri="{BB962C8B-B14F-4D97-AF65-F5344CB8AC3E}">
        <p14:creationId xmlns:p14="http://schemas.microsoft.com/office/powerpoint/2010/main" val="1839675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58A18CF-2093-466B-AB63-E4809DE88311}"/>
              </a:ext>
            </a:extLst>
          </p:cNvPr>
          <p:cNvPicPr>
            <a:picLocks noGrp="1" noChangeAspect="1"/>
          </p:cNvPicPr>
          <p:nvPr>
            <p:ph idx="1"/>
          </p:nvPr>
        </p:nvPicPr>
        <p:blipFill>
          <a:blip r:embed="rId2"/>
          <a:stretch>
            <a:fillRect/>
          </a:stretch>
        </p:blipFill>
        <p:spPr>
          <a:xfrm>
            <a:off x="1038578" y="620890"/>
            <a:ext cx="8613421" cy="5904088"/>
          </a:xfrm>
        </p:spPr>
      </p:pic>
    </p:spTree>
    <p:extLst>
      <p:ext uri="{BB962C8B-B14F-4D97-AF65-F5344CB8AC3E}">
        <p14:creationId xmlns:p14="http://schemas.microsoft.com/office/powerpoint/2010/main" val="3874549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EB14FC74-6707-4E32-B223-5178CEC871B6}"/>
              </a:ext>
            </a:extLst>
          </p:cNvPr>
          <p:cNvPicPr>
            <a:picLocks noGrp="1" noChangeAspect="1"/>
          </p:cNvPicPr>
          <p:nvPr>
            <p:ph idx="1"/>
          </p:nvPr>
        </p:nvPicPr>
        <p:blipFill>
          <a:blip r:embed="rId2"/>
          <a:stretch>
            <a:fillRect/>
          </a:stretch>
        </p:blipFill>
        <p:spPr>
          <a:xfrm>
            <a:off x="699912" y="575734"/>
            <a:ext cx="8805332" cy="5870222"/>
          </a:xfrm>
        </p:spPr>
      </p:pic>
    </p:spTree>
    <p:extLst>
      <p:ext uri="{BB962C8B-B14F-4D97-AF65-F5344CB8AC3E}">
        <p14:creationId xmlns:p14="http://schemas.microsoft.com/office/powerpoint/2010/main" val="1441094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3724F9D-AE71-41D6-87A9-D968BF417008}"/>
              </a:ext>
            </a:extLst>
          </p:cNvPr>
          <p:cNvPicPr>
            <a:picLocks noGrp="1" noChangeAspect="1"/>
          </p:cNvPicPr>
          <p:nvPr>
            <p:ph idx="1"/>
          </p:nvPr>
        </p:nvPicPr>
        <p:blipFill>
          <a:blip r:embed="rId2"/>
          <a:stretch>
            <a:fillRect/>
          </a:stretch>
        </p:blipFill>
        <p:spPr>
          <a:xfrm>
            <a:off x="564444" y="609600"/>
            <a:ext cx="8703734" cy="5825067"/>
          </a:xfrm>
        </p:spPr>
      </p:pic>
    </p:spTree>
    <p:extLst>
      <p:ext uri="{BB962C8B-B14F-4D97-AF65-F5344CB8AC3E}">
        <p14:creationId xmlns:p14="http://schemas.microsoft.com/office/powerpoint/2010/main" val="1913751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E9ADE-E930-4678-A139-E0160C852922}"/>
              </a:ext>
            </a:extLst>
          </p:cNvPr>
          <p:cNvSpPr>
            <a:spLocks noGrp="1"/>
          </p:cNvSpPr>
          <p:nvPr>
            <p:ph type="title"/>
          </p:nvPr>
        </p:nvSpPr>
        <p:spPr/>
        <p:txBody>
          <a:bodyPr>
            <a:normAutofit/>
          </a:bodyPr>
          <a:lstStyle/>
          <a:p>
            <a:r>
              <a:rPr lang="en-IN" sz="4400" b="1" dirty="0"/>
              <a:t>Volume: scale of data</a:t>
            </a:r>
          </a:p>
        </p:txBody>
      </p:sp>
      <p:sp>
        <p:nvSpPr>
          <p:cNvPr id="3" name="Content Placeholder 2">
            <a:extLst>
              <a:ext uri="{FF2B5EF4-FFF2-40B4-BE49-F238E27FC236}">
                <a16:creationId xmlns:a16="http://schemas.microsoft.com/office/drawing/2014/main" id="{7FEBD48F-B0FC-4C06-9E05-AB97FD69592A}"/>
              </a:ext>
            </a:extLst>
          </p:cNvPr>
          <p:cNvSpPr>
            <a:spLocks noGrp="1"/>
          </p:cNvSpPr>
          <p:nvPr>
            <p:ph idx="1"/>
          </p:nvPr>
        </p:nvSpPr>
        <p:spPr>
          <a:xfrm>
            <a:off x="677334" y="1625601"/>
            <a:ext cx="8596668" cy="4415762"/>
          </a:xfrm>
        </p:spPr>
        <p:txBody>
          <a:bodyPr>
            <a:normAutofit/>
          </a:bodyPr>
          <a:lstStyle/>
          <a:p>
            <a:pPr algn="just"/>
            <a:r>
              <a:rPr lang="en-US" sz="2400" dirty="0"/>
              <a:t>90% of today’s data has been created in just the last 2 years </a:t>
            </a:r>
          </a:p>
          <a:p>
            <a:pPr algn="just"/>
            <a:r>
              <a:rPr lang="en-US" sz="2400" dirty="0"/>
              <a:t> Every day we create 2.5 quintillion bytes of data or enough to fill 10 million Blu-ray discs </a:t>
            </a:r>
          </a:p>
          <a:p>
            <a:pPr algn="just"/>
            <a:r>
              <a:rPr lang="en-US" sz="2400" dirty="0"/>
              <a:t>40 zettabytes (4o trillion gigabytes) of data will be created by 2020, an increase of 300 times from 2005, and the equivalent of 5,200 gigabytes of data for every man, woman and child on Earth </a:t>
            </a:r>
          </a:p>
          <a:p>
            <a:pPr algn="just"/>
            <a:r>
              <a:rPr lang="en-US" sz="2400" dirty="0"/>
              <a:t>Most companies in the US have over 100 terabytes (100,000 gigabytes) of data stored </a:t>
            </a:r>
            <a:endParaRPr lang="en-IN" sz="2400" dirty="0"/>
          </a:p>
        </p:txBody>
      </p:sp>
    </p:spTree>
    <p:extLst>
      <p:ext uri="{BB962C8B-B14F-4D97-AF65-F5344CB8AC3E}">
        <p14:creationId xmlns:p14="http://schemas.microsoft.com/office/powerpoint/2010/main" val="305424796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113</TotalTime>
  <Words>669</Words>
  <Application>Microsoft Office PowerPoint</Application>
  <PresentationFormat>Widescreen</PresentationFormat>
  <Paragraphs>60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Black</vt:lpstr>
      <vt:lpstr>Bahnschrift SemiBold Condensed</vt:lpstr>
      <vt:lpstr>CIDFont+F3</vt:lpstr>
      <vt:lpstr>Trebuchet MS</vt:lpstr>
      <vt:lpstr>Wingdings 3</vt:lpstr>
      <vt:lpstr>Facet</vt:lpstr>
      <vt:lpstr>Big Data Analytics (CS4033)</vt:lpstr>
      <vt:lpstr>Types of Data</vt:lpstr>
      <vt:lpstr>Big Data</vt:lpstr>
      <vt:lpstr>PowerPoint Presentation</vt:lpstr>
      <vt:lpstr>PowerPoint Presentation</vt:lpstr>
      <vt:lpstr>PowerPoint Presentation</vt:lpstr>
      <vt:lpstr>PowerPoint Presentation</vt:lpstr>
      <vt:lpstr>PowerPoint Presentation</vt:lpstr>
      <vt:lpstr>Volume: scale of data</vt:lpstr>
      <vt:lpstr>PowerPoint Presentation</vt:lpstr>
      <vt:lpstr>PowerPoint Presentation</vt:lpstr>
      <vt:lpstr>PowerPoint Presentation</vt:lpstr>
      <vt:lpstr>PowerPoint Presentation</vt:lpstr>
      <vt:lpstr>Industry examples of big data</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Analytics (CS4033)</dc:title>
  <dc:creator>rit</dc:creator>
  <cp:lastModifiedBy>rit</cp:lastModifiedBy>
  <cp:revision>27</cp:revision>
  <dcterms:created xsi:type="dcterms:W3CDTF">2023-09-20T09:04:53Z</dcterms:created>
  <dcterms:modified xsi:type="dcterms:W3CDTF">2023-09-21T10:28:50Z</dcterms:modified>
</cp:coreProperties>
</file>