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0" r:id="rId11"/>
    <p:sldId id="266" r:id="rId12"/>
    <p:sldId id="265" r:id="rId13"/>
    <p:sldId id="267" r:id="rId14"/>
    <p:sldId id="268"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154982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133001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688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3089759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3875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2126348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3655563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399061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63542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0D96CD-A773-4E0B-A9AF-2AAE7371A372}"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3526353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0D96CD-A773-4E0B-A9AF-2AAE7371A372}"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146167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0D96CD-A773-4E0B-A9AF-2AAE7371A372}"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36241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0D96CD-A773-4E0B-A9AF-2AAE7371A372}"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259334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D96CD-A773-4E0B-A9AF-2AAE7371A372}"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413942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0D96CD-A773-4E0B-A9AF-2AAE7371A372}"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2294035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0D96CD-A773-4E0B-A9AF-2AAE7371A372}"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2D8CE-6685-417B-AB73-285CC08DAC70}" type="slidenum">
              <a:rPr lang="en-IN" smtClean="0"/>
              <a:t>‹#›</a:t>
            </a:fld>
            <a:endParaRPr lang="en-IN"/>
          </a:p>
        </p:txBody>
      </p:sp>
    </p:spTree>
    <p:extLst>
      <p:ext uri="{BB962C8B-B14F-4D97-AF65-F5344CB8AC3E}">
        <p14:creationId xmlns:p14="http://schemas.microsoft.com/office/powerpoint/2010/main" val="13811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0D96CD-A773-4E0B-A9AF-2AAE7371A372}" type="datetimeFigureOut">
              <a:rPr lang="en-IN" smtClean="0"/>
              <a:t>19-10-2023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12D8CE-6685-417B-AB73-285CC08DAC70}" type="slidenum">
              <a:rPr lang="en-IN" smtClean="0"/>
              <a:t>‹#›</a:t>
            </a:fld>
            <a:endParaRPr lang="en-IN"/>
          </a:p>
        </p:txBody>
      </p:sp>
    </p:spTree>
    <p:extLst>
      <p:ext uri="{BB962C8B-B14F-4D97-AF65-F5344CB8AC3E}">
        <p14:creationId xmlns:p14="http://schemas.microsoft.com/office/powerpoint/2010/main" val="180510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A5D6-2F25-453C-9766-E410C2A9E439}"/>
              </a:ext>
            </a:extLst>
          </p:cNvPr>
          <p:cNvSpPr>
            <a:spLocks noGrp="1"/>
          </p:cNvSpPr>
          <p:nvPr>
            <p:ph type="ctrTitle"/>
          </p:nvPr>
        </p:nvSpPr>
        <p:spPr>
          <a:xfrm>
            <a:off x="1507067" y="2404534"/>
            <a:ext cx="7766936" cy="722488"/>
          </a:xfrm>
        </p:spPr>
        <p:txBody>
          <a:bodyPr/>
          <a:lstStyle/>
          <a:p>
            <a:pPr algn="ctr"/>
            <a:r>
              <a:rPr lang="en-IN" sz="3600" b="1" i="0" u="none" strike="noStrike" baseline="0" dirty="0">
                <a:latin typeface="Arial Black" panose="020B0A04020102020204" pitchFamily="34" charset="0"/>
              </a:rPr>
              <a:t>Data Analysis and Statistics</a:t>
            </a:r>
            <a:endParaRPr lang="en-IN" sz="8800" b="1" dirty="0">
              <a:latin typeface="Arial Black" panose="020B0A04020102020204" pitchFamily="34" charset="0"/>
            </a:endParaRPr>
          </a:p>
        </p:txBody>
      </p:sp>
      <p:sp>
        <p:nvSpPr>
          <p:cNvPr id="3" name="Subtitle 2">
            <a:extLst>
              <a:ext uri="{FF2B5EF4-FFF2-40B4-BE49-F238E27FC236}">
                <a16:creationId xmlns:a16="http://schemas.microsoft.com/office/drawing/2014/main" id="{A715E324-9F92-43BE-B7D9-97C40B7CDE16}"/>
              </a:ext>
            </a:extLst>
          </p:cNvPr>
          <p:cNvSpPr>
            <a:spLocks noGrp="1"/>
          </p:cNvSpPr>
          <p:nvPr>
            <p:ph type="subTitle" idx="1"/>
          </p:nvPr>
        </p:nvSpPr>
        <p:spPr>
          <a:xfrm>
            <a:off x="1507067" y="4050833"/>
            <a:ext cx="7766936" cy="1537167"/>
          </a:xfrm>
        </p:spPr>
        <p:txBody>
          <a:bodyPr>
            <a:normAutofit fontScale="25000" lnSpcReduction="20000"/>
          </a:body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11200" b="0" i="0" u="none" strike="noStrike" kern="1200" cap="none" spc="0" normalizeH="0" baseline="0" noProof="0" dirty="0">
                <a:ln>
                  <a:noFill/>
                </a:ln>
                <a:solidFill>
                  <a:srgbClr val="C42F1A">
                    <a:lumMod val="60000"/>
                    <a:lumOff val="40000"/>
                  </a:srgbClr>
                </a:solidFill>
                <a:effectLst/>
                <a:uLnTx/>
                <a:uFillTx/>
                <a:latin typeface="Bahnschrift SemiBold Condensed" panose="020B0502040204020203" pitchFamily="34" charset="0"/>
                <a:ea typeface="+mn-ea"/>
                <a:cs typeface="+mn-cs"/>
              </a:rPr>
              <a:t>Mr. Dipak R. Patil</a:t>
            </a:r>
            <a:r>
              <a:rPr kumimoji="0" lang="en-IN" sz="11200" b="0" i="0" u="none" strike="noStrike" kern="1200" cap="none" spc="0" normalizeH="0" baseline="0" noProof="0" dirty="0">
                <a:ln>
                  <a:noFill/>
                </a:ln>
                <a:solidFill>
                  <a:srgbClr val="C42F1A">
                    <a:lumMod val="60000"/>
                    <a:lumOff val="40000"/>
                  </a:srgbClr>
                </a:solidFill>
                <a:effectLst/>
                <a:uLnTx/>
                <a:uFillTx/>
                <a:latin typeface="Bahnschrift SemiBold Condensed" panose="020B0502040204020203" pitchFamily="34" charset="0"/>
                <a:ea typeface="+mn-ea"/>
                <a:cs typeface="+mn-cs"/>
              </a:rPr>
              <a:t> (ME CSE)</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11200" b="0" i="0" u="none" strike="noStrike" kern="1200" cap="none" spc="0" normalizeH="0" baseline="0" noProof="0" dirty="0">
                <a:ln>
                  <a:noFill/>
                </a:ln>
                <a:solidFill>
                  <a:srgbClr val="C42F1A">
                    <a:lumMod val="60000"/>
                    <a:lumOff val="40000"/>
                  </a:srgbClr>
                </a:solidFill>
                <a:effectLst/>
                <a:uLnTx/>
                <a:uFillTx/>
                <a:latin typeface="Bahnschrift SemiBold Condensed" panose="020B0502040204020203" pitchFamily="34" charset="0"/>
                <a:ea typeface="+mn-ea"/>
                <a:cs typeface="+mn-cs"/>
              </a:rPr>
              <a:t>Assistant Professor</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US" sz="11200" b="0" i="0" u="none" strike="noStrike" kern="1200" cap="none" spc="0" normalizeH="0" baseline="0" noProof="0" dirty="0">
                <a:ln>
                  <a:noFill/>
                </a:ln>
                <a:solidFill>
                  <a:srgbClr val="C42F1A">
                    <a:lumMod val="60000"/>
                    <a:lumOff val="40000"/>
                  </a:srgbClr>
                </a:solidFill>
                <a:effectLst/>
                <a:uLnTx/>
                <a:uFillTx/>
                <a:latin typeface="Bahnschrift SemiBold Condensed" panose="020B0502040204020203" pitchFamily="34" charset="0"/>
                <a:ea typeface="+mn-ea"/>
                <a:cs typeface="+mn-cs"/>
              </a:rPr>
              <a:t>Department of Computer Engineering</a:t>
            </a:r>
          </a:p>
          <a:p>
            <a:endParaRPr lang="en-IN" dirty="0"/>
          </a:p>
        </p:txBody>
      </p:sp>
    </p:spTree>
    <p:extLst>
      <p:ext uri="{BB962C8B-B14F-4D97-AF65-F5344CB8AC3E}">
        <p14:creationId xmlns:p14="http://schemas.microsoft.com/office/powerpoint/2010/main" val="3636042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53681-1013-414E-881C-612CBA40F27B}"/>
              </a:ext>
            </a:extLst>
          </p:cNvPr>
          <p:cNvSpPr>
            <a:spLocks noGrp="1"/>
          </p:cNvSpPr>
          <p:nvPr>
            <p:ph type="title"/>
          </p:nvPr>
        </p:nvSpPr>
        <p:spPr>
          <a:xfrm>
            <a:off x="677334" y="609600"/>
            <a:ext cx="8596668" cy="778933"/>
          </a:xfrm>
        </p:spPr>
        <p:txBody>
          <a:bodyPr>
            <a:normAutofit fontScale="90000"/>
          </a:bodyPr>
          <a:lstStyle/>
          <a:p>
            <a:r>
              <a:rPr lang="en-IN" b="0" i="0" dirty="0">
                <a:solidFill>
                  <a:srgbClr val="000000"/>
                </a:solidFill>
                <a:effectLst/>
                <a:latin typeface="Suisse"/>
              </a:rPr>
              <a:t>Intelligence Data Analysis</a:t>
            </a:r>
            <a:br>
              <a:rPr lang="en-IN" b="0" i="0" dirty="0">
                <a:solidFill>
                  <a:srgbClr val="000000"/>
                </a:solidFill>
                <a:effectLst/>
                <a:latin typeface="Suisse"/>
              </a:rPr>
            </a:br>
            <a:endParaRPr lang="en-IN" dirty="0"/>
          </a:p>
        </p:txBody>
      </p:sp>
      <p:sp>
        <p:nvSpPr>
          <p:cNvPr id="3" name="Content Placeholder 2">
            <a:extLst>
              <a:ext uri="{FF2B5EF4-FFF2-40B4-BE49-F238E27FC236}">
                <a16:creationId xmlns:a16="http://schemas.microsoft.com/office/drawing/2014/main" id="{A14C2DD9-9ED5-42F2-93CB-D044658A18B2}"/>
              </a:ext>
            </a:extLst>
          </p:cNvPr>
          <p:cNvSpPr>
            <a:spLocks noGrp="1"/>
          </p:cNvSpPr>
          <p:nvPr>
            <p:ph idx="1"/>
          </p:nvPr>
        </p:nvSpPr>
        <p:spPr>
          <a:xfrm>
            <a:off x="677334" y="1264356"/>
            <a:ext cx="8596668" cy="5238043"/>
          </a:xfrm>
        </p:spPr>
        <p:txBody>
          <a:bodyPr>
            <a:normAutofit fontScale="92500" lnSpcReduction="20000"/>
          </a:bodyPr>
          <a:lstStyle/>
          <a:p>
            <a:r>
              <a:rPr lang="en-US" b="0" i="0" dirty="0">
                <a:solidFill>
                  <a:srgbClr val="212529"/>
                </a:solidFill>
                <a:effectLst/>
                <a:latin typeface="Suisse"/>
              </a:rPr>
              <a:t>Data intelligence is the use of various tools and methods to analyze and transform data into information from which valuable insight can be drawn.</a:t>
            </a:r>
          </a:p>
          <a:p>
            <a:r>
              <a:rPr lang="en-US" b="0" i="0" dirty="0">
                <a:solidFill>
                  <a:srgbClr val="212529"/>
                </a:solidFill>
                <a:effectLst/>
                <a:latin typeface="Suisse"/>
              </a:rPr>
              <a:t>Intelligent Data Analysis (IDA) is an interdisciplinary study that is concerned with the extraction of useful knowledge from data, drawing techniques from a variety of fields, such as artificial intelligence, high-performance computing, pattern recognition, and statistics. Data intelligence platforms and data intelligence solutions are available from data intelligence companies such as Data Visualization Intelligence, Strategic Data Intelligence, Global Data Intelligence.</a:t>
            </a:r>
            <a:endParaRPr lang="en-US" dirty="0">
              <a:solidFill>
                <a:srgbClr val="212529"/>
              </a:solidFill>
              <a:latin typeface="Suisse"/>
            </a:endParaRPr>
          </a:p>
          <a:p>
            <a:pPr algn="l"/>
            <a:r>
              <a:rPr lang="en-US" sz="2200" b="0" i="0" dirty="0">
                <a:solidFill>
                  <a:srgbClr val="000000"/>
                </a:solidFill>
                <a:effectLst/>
                <a:latin typeface="Suisse"/>
              </a:rPr>
              <a:t>What is Intelligent Data Analysis?</a:t>
            </a:r>
          </a:p>
          <a:p>
            <a:pPr algn="l"/>
            <a:r>
              <a:rPr lang="en-US" b="0" i="0" dirty="0">
                <a:solidFill>
                  <a:srgbClr val="212529"/>
                </a:solidFill>
                <a:effectLst/>
                <a:latin typeface="Suisse"/>
              </a:rPr>
              <a:t>Intelligent data analysis refers to the use of analysis, classification, conversion, extraction organization, and reasoning methods to extract useful knowledge from data. This data analytics intelligence process generally consists of the data preparation stage, the data mining stage, and the result validation and explanation stage.</a:t>
            </a:r>
            <a:br>
              <a:rPr lang="en-US" b="0" i="0" dirty="0">
                <a:solidFill>
                  <a:srgbClr val="212529"/>
                </a:solidFill>
                <a:effectLst/>
                <a:latin typeface="Suisse"/>
              </a:rPr>
            </a:br>
            <a:r>
              <a:rPr lang="en-US" b="0" i="0" dirty="0">
                <a:solidFill>
                  <a:srgbClr val="212529"/>
                </a:solidFill>
                <a:effectLst/>
                <a:latin typeface="Suisse"/>
              </a:rPr>
              <a:t>‍</a:t>
            </a:r>
          </a:p>
          <a:p>
            <a:pPr algn="l"/>
            <a:r>
              <a:rPr lang="en-US" b="0" i="0" dirty="0">
                <a:solidFill>
                  <a:srgbClr val="212529"/>
                </a:solidFill>
                <a:effectLst/>
                <a:latin typeface="Suisse"/>
              </a:rPr>
              <a:t>Data preparation involves the integration of required data into a dataset that will be used for data mining; data mining involves examining large databases in order to generate new information; result validation involves the verification of patterns produced by data mining algorithms; and result explanation involves the intuitive communication of results.</a:t>
            </a:r>
          </a:p>
          <a:p>
            <a:endParaRPr lang="en-IN" dirty="0"/>
          </a:p>
        </p:txBody>
      </p:sp>
    </p:spTree>
    <p:extLst>
      <p:ext uri="{BB962C8B-B14F-4D97-AF65-F5344CB8AC3E}">
        <p14:creationId xmlns:p14="http://schemas.microsoft.com/office/powerpoint/2010/main" val="14713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1E81-9EF0-4FFC-AC4D-A25390FA3873}"/>
              </a:ext>
            </a:extLst>
          </p:cNvPr>
          <p:cNvSpPr>
            <a:spLocks noGrp="1"/>
          </p:cNvSpPr>
          <p:nvPr>
            <p:ph type="title"/>
          </p:nvPr>
        </p:nvSpPr>
        <p:spPr>
          <a:xfrm>
            <a:off x="677334" y="609600"/>
            <a:ext cx="8596668" cy="609600"/>
          </a:xfrm>
        </p:spPr>
        <p:txBody>
          <a:bodyPr/>
          <a:lstStyle/>
          <a:p>
            <a:r>
              <a:rPr lang="en-US" sz="2900" b="1" dirty="0">
                <a:latin typeface="+mn-lt"/>
              </a:rPr>
              <a:t>Statistical hypothesis generation and testing</a:t>
            </a:r>
            <a:endParaRPr lang="en-IN" sz="2900" b="1" dirty="0">
              <a:latin typeface="+mn-lt"/>
            </a:endParaRPr>
          </a:p>
        </p:txBody>
      </p:sp>
      <p:sp>
        <p:nvSpPr>
          <p:cNvPr id="3" name="Content Placeholder 2">
            <a:extLst>
              <a:ext uri="{FF2B5EF4-FFF2-40B4-BE49-F238E27FC236}">
                <a16:creationId xmlns:a16="http://schemas.microsoft.com/office/drawing/2014/main" id="{A01BDE35-4740-4371-981F-B78D3C7A2BC4}"/>
              </a:ext>
            </a:extLst>
          </p:cNvPr>
          <p:cNvSpPr>
            <a:spLocks noGrp="1"/>
          </p:cNvSpPr>
          <p:nvPr>
            <p:ph idx="1"/>
          </p:nvPr>
        </p:nvSpPr>
        <p:spPr>
          <a:xfrm>
            <a:off x="270933" y="1219200"/>
            <a:ext cx="9990667" cy="5463821"/>
          </a:xfrm>
        </p:spPr>
        <p:txBody>
          <a:bodyPr>
            <a:normAutofit/>
          </a:bodyPr>
          <a:lstStyle/>
          <a:p>
            <a:pPr algn="l" fontAlgn="base">
              <a:buFont typeface="Arial" panose="020B0604020202020204" pitchFamily="34" charset="0"/>
              <a:buChar char="•"/>
            </a:pPr>
            <a:r>
              <a:rPr lang="en-US" b="1" i="0" dirty="0">
                <a:solidFill>
                  <a:srgbClr val="273239"/>
                </a:solidFill>
                <a:effectLst/>
                <a:latin typeface="Nunito" pitchFamily="2" charset="0"/>
              </a:rPr>
              <a:t>Null hypothesis(H0): </a:t>
            </a:r>
            <a:r>
              <a:rPr lang="en-US" b="0" i="0" dirty="0">
                <a:solidFill>
                  <a:srgbClr val="273239"/>
                </a:solidFill>
                <a:effectLst/>
                <a:latin typeface="Nunito" pitchFamily="2" charset="0"/>
              </a:rPr>
              <a:t>In statistics, the null hypothesis is a general given statement or default position that there is no relationship between two measured cases or no relationship among groups. In other words, it is a basic assumption or made based on the problem knowledge.</a:t>
            </a:r>
          </a:p>
          <a:p>
            <a:pPr algn="l" fontAlgn="base"/>
            <a:r>
              <a:rPr lang="en-US" b="0" i="0" dirty="0">
                <a:solidFill>
                  <a:srgbClr val="273239"/>
                </a:solidFill>
                <a:effectLst/>
                <a:latin typeface="Nunito" pitchFamily="2" charset="0"/>
              </a:rPr>
              <a:t>  Example: A company production is = 50 units/per day etc.</a:t>
            </a:r>
          </a:p>
          <a:p>
            <a:pPr algn="l" fontAlgn="base">
              <a:buFont typeface="Arial" panose="020B0604020202020204" pitchFamily="34" charset="0"/>
              <a:buChar char="•"/>
            </a:pPr>
            <a:r>
              <a:rPr lang="en-US" b="1" i="0" dirty="0">
                <a:solidFill>
                  <a:srgbClr val="273239"/>
                </a:solidFill>
                <a:effectLst/>
                <a:latin typeface="Nunito" pitchFamily="2" charset="0"/>
              </a:rPr>
              <a:t>Alternative hypothesis(H1): </a:t>
            </a:r>
            <a:r>
              <a:rPr lang="en-US" b="0" i="0" dirty="0">
                <a:solidFill>
                  <a:srgbClr val="273239"/>
                </a:solidFill>
                <a:effectLst/>
                <a:latin typeface="Nunito" pitchFamily="2" charset="0"/>
              </a:rPr>
              <a:t>The alternative hypothesis is the hypothesis used in hypothesis testing that is contrary to the null hypothesis.  </a:t>
            </a:r>
          </a:p>
          <a:p>
            <a:pPr algn="l" fontAlgn="base"/>
            <a:r>
              <a:rPr lang="en-US" b="0" i="0" dirty="0">
                <a:solidFill>
                  <a:srgbClr val="273239"/>
                </a:solidFill>
                <a:effectLst/>
                <a:latin typeface="Nunito" pitchFamily="2" charset="0"/>
              </a:rPr>
              <a:t>           Example: A company’s production is not equal to 50 units/per day etc.</a:t>
            </a:r>
          </a:p>
          <a:p>
            <a:pPr algn="l" fontAlgn="base">
              <a:buFont typeface="Arial" panose="020B0604020202020204" pitchFamily="34" charset="0"/>
              <a:buChar char="•"/>
            </a:pPr>
            <a:r>
              <a:rPr lang="en-US" b="1" i="0" dirty="0">
                <a:solidFill>
                  <a:srgbClr val="273239"/>
                </a:solidFill>
                <a:effectLst/>
                <a:latin typeface="Nunito" pitchFamily="2" charset="0"/>
              </a:rPr>
              <a:t>Level of significance</a:t>
            </a:r>
            <a:r>
              <a:rPr lang="en-US" b="0" i="0" dirty="0">
                <a:solidFill>
                  <a:srgbClr val="273239"/>
                </a:solidFill>
                <a:effectLst/>
                <a:latin typeface="Nunito" pitchFamily="2" charset="0"/>
              </a:rPr>
              <a:t> It refers to the degree of significance in which we accept or reject the null hypothesis. 100% accuracy is not possible for accepting a hypothesis, so we,</a:t>
            </a:r>
            <a:r>
              <a:rPr kumimoji="0" lang="en-US" altLang="en-US" sz="1800" b="0" i="0" u="none" strike="noStrike" cap="none" normalizeH="0" baseline="0" dirty="0">
                <a:ln>
                  <a:noFill/>
                </a:ln>
                <a:solidFill>
                  <a:srgbClr val="273239"/>
                </a:solidFill>
                <a:effectLst/>
                <a:latin typeface="Nunito" pitchFamily="2" charset="0"/>
              </a:rPr>
              <a:t> therefore, select a level of significance that is usually 5%. This is normally denoted with </a:t>
            </a:r>
            <a:r>
              <a:rPr kumimoji="0" lang="en-US" altLang="en-US" sz="1200" b="0" i="0" u="none" strike="noStrike" cap="none" normalizeH="0" baseline="0" dirty="0">
                <a:ln>
                  <a:noFill/>
                </a:ln>
                <a:solidFill>
                  <a:schemeClr val="tx1"/>
                </a:solidFill>
                <a:effectLst/>
              </a:rPr>
              <a:t>  </a:t>
            </a:r>
            <a:r>
              <a:rPr kumimoji="0" lang="en-US" altLang="en-US" sz="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rgbClr val="273239"/>
                </a:solidFill>
                <a:effectLst/>
                <a:latin typeface="Nunito" pitchFamily="2" charset="0"/>
              </a:rPr>
              <a:t>and generally, it is 0.05 or 5%, which means your output should be 95%</a:t>
            </a:r>
            <a:r>
              <a:rPr kumimoji="0" lang="en-US" altLang="en-US" sz="1200" b="0" i="0" u="none" strike="noStrike" cap="none" normalizeH="0" baseline="0" dirty="0">
                <a:ln>
                  <a:noFill/>
                </a:ln>
                <a:solidFill>
                  <a:schemeClr val="tx1"/>
                </a:solidFill>
                <a:effectLst/>
              </a:rPr>
              <a:t> </a:t>
            </a:r>
            <a:r>
              <a:rPr lang="en-US" sz="1600" b="0" i="0" dirty="0">
                <a:solidFill>
                  <a:srgbClr val="273239"/>
                </a:solidFill>
                <a:effectLst/>
                <a:latin typeface="Nunito" pitchFamily="2" charset="0"/>
              </a:rPr>
              <a:t>confident </a:t>
            </a:r>
            <a:r>
              <a:rPr lang="en-US" dirty="0">
                <a:solidFill>
                  <a:srgbClr val="273239"/>
                </a:solidFill>
                <a:latin typeface="Nunito" pitchFamily="2" charset="0"/>
              </a:rPr>
              <a:t>to give a similar kind of result in each sample.</a:t>
            </a:r>
          </a:p>
          <a:p>
            <a:pPr algn="l" fontAlgn="base">
              <a:buFont typeface="Arial" panose="020B0604020202020204" pitchFamily="34" charset="0"/>
              <a:buChar char="•"/>
            </a:pPr>
            <a:r>
              <a:rPr lang="en-US" b="1" dirty="0">
                <a:solidFill>
                  <a:srgbClr val="273239"/>
                </a:solidFill>
                <a:latin typeface="Nunito" pitchFamily="2" charset="0"/>
              </a:rPr>
              <a:t>P-value</a:t>
            </a:r>
            <a:r>
              <a:rPr lang="en-US" dirty="0">
                <a:solidFill>
                  <a:srgbClr val="273239"/>
                </a:solidFill>
                <a:latin typeface="Nunito" pitchFamily="2" charset="0"/>
              </a:rPr>
              <a:t> The P value, or calculated probability, is the probability of finding the observed/extreme results when the null hypothesis(H0) of a study-given problem is true. If your P-value is less than the chosen significance level then you reject the null hypothesis i.e. accept that your sample claims to support the alternative hypothesis.</a:t>
            </a:r>
          </a:p>
          <a:p>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273239"/>
              </a:solidFill>
              <a:effectLst/>
              <a:latin typeface="Nunito" pitchFamily="2" charset="0"/>
            </a:endParaRPr>
          </a:p>
          <a:p>
            <a:endParaRPr lang="en-IN" dirty="0"/>
          </a:p>
        </p:txBody>
      </p:sp>
      <p:sp>
        <p:nvSpPr>
          <p:cNvPr id="21" name="AutoShape 18" descr="\alpha ">
            <a:extLst>
              <a:ext uri="{FF2B5EF4-FFF2-40B4-BE49-F238E27FC236}">
                <a16:creationId xmlns:a16="http://schemas.microsoft.com/office/drawing/2014/main" id="{77B32050-7C7A-4723-95E3-726A906157C9}"/>
              </a:ext>
            </a:extLst>
          </p:cNvPr>
          <p:cNvSpPr>
            <a:spLocks noChangeAspect="1" noChangeArrowheads="1"/>
          </p:cNvSpPr>
          <p:nvPr/>
        </p:nvSpPr>
        <p:spPr bwMode="auto">
          <a:xfrm>
            <a:off x="6081713" y="-92075"/>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68467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0841-47F8-40C0-A5F5-6BE2FBB18361}"/>
              </a:ext>
            </a:extLst>
          </p:cNvPr>
          <p:cNvSpPr>
            <a:spLocks noGrp="1"/>
          </p:cNvSpPr>
          <p:nvPr>
            <p:ph type="title"/>
          </p:nvPr>
        </p:nvSpPr>
        <p:spPr>
          <a:xfrm>
            <a:off x="677334" y="609600"/>
            <a:ext cx="8596668" cy="632178"/>
          </a:xfrm>
        </p:spPr>
        <p:txBody>
          <a:bodyPr>
            <a:normAutofit fontScale="90000"/>
          </a:bodyPr>
          <a:lstStyle/>
          <a:p>
            <a:r>
              <a:rPr lang="en-IN" b="1" i="0" dirty="0">
                <a:solidFill>
                  <a:srgbClr val="273239"/>
                </a:solidFill>
                <a:effectLst/>
                <a:latin typeface="Nunito" pitchFamily="2" charset="0"/>
              </a:rPr>
              <a:t>Steps in Hypothesis Testing</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EEABA17E-4C6A-4C20-A191-7C5AED3923BC}"/>
              </a:ext>
            </a:extLst>
          </p:cNvPr>
          <p:cNvSpPr>
            <a:spLocks noGrp="1"/>
          </p:cNvSpPr>
          <p:nvPr>
            <p:ph idx="1"/>
          </p:nvPr>
        </p:nvSpPr>
        <p:spPr>
          <a:xfrm>
            <a:off x="677333" y="1388534"/>
            <a:ext cx="8884355" cy="4859866"/>
          </a:xfrm>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Step 1</a:t>
            </a:r>
            <a:r>
              <a:rPr lang="en-US" b="0" i="0" dirty="0">
                <a:solidFill>
                  <a:srgbClr val="273239"/>
                </a:solidFill>
                <a:effectLst/>
                <a:latin typeface="Nunito" pitchFamily="2" charset="0"/>
              </a:rPr>
              <a:t>– We first identify the problem about which we want to make an assumption keeping in mind that our assumption should be contradictory to one another  </a:t>
            </a:r>
          </a:p>
          <a:p>
            <a:pPr algn="l" fontAlgn="base">
              <a:buFont typeface="Arial" panose="020B0604020202020204" pitchFamily="34" charset="0"/>
              <a:buChar char="•"/>
            </a:pPr>
            <a:r>
              <a:rPr lang="en-US" b="1" i="0" dirty="0">
                <a:solidFill>
                  <a:srgbClr val="273239"/>
                </a:solidFill>
                <a:effectLst/>
                <a:latin typeface="Nunito" pitchFamily="2" charset="0"/>
              </a:rPr>
              <a:t>Step 2</a:t>
            </a:r>
            <a:r>
              <a:rPr lang="en-US" b="0" i="0" dirty="0">
                <a:solidFill>
                  <a:srgbClr val="273239"/>
                </a:solidFill>
                <a:effectLst/>
                <a:latin typeface="Nunito" pitchFamily="2" charset="0"/>
              </a:rPr>
              <a:t> – We consider statical assumption such that the data is normal or not, statical independence between the data. </a:t>
            </a:r>
          </a:p>
          <a:p>
            <a:pPr algn="l" fontAlgn="base">
              <a:buFont typeface="Arial" panose="020B0604020202020204" pitchFamily="34" charset="0"/>
              <a:buChar char="•"/>
            </a:pPr>
            <a:r>
              <a:rPr lang="en-US" b="1" i="0" dirty="0">
                <a:solidFill>
                  <a:srgbClr val="273239"/>
                </a:solidFill>
                <a:effectLst/>
                <a:latin typeface="Nunito" pitchFamily="2" charset="0"/>
              </a:rPr>
              <a:t>Step 3</a:t>
            </a:r>
            <a:r>
              <a:rPr lang="en-US" b="0" i="0" dirty="0">
                <a:solidFill>
                  <a:srgbClr val="273239"/>
                </a:solidFill>
                <a:effectLst/>
                <a:latin typeface="Nunito" pitchFamily="2" charset="0"/>
              </a:rPr>
              <a:t> – We decide our test data on which we will check our hypothesis </a:t>
            </a:r>
          </a:p>
          <a:p>
            <a:pPr algn="l" fontAlgn="base">
              <a:buFont typeface="Arial" panose="020B0604020202020204" pitchFamily="34" charset="0"/>
              <a:buChar char="•"/>
            </a:pPr>
            <a:r>
              <a:rPr lang="en-US" b="1" i="0" dirty="0">
                <a:solidFill>
                  <a:srgbClr val="273239"/>
                </a:solidFill>
                <a:effectLst/>
                <a:latin typeface="Nunito" pitchFamily="2" charset="0"/>
              </a:rPr>
              <a:t>Step 4</a:t>
            </a:r>
            <a:r>
              <a:rPr lang="en-US" b="0" i="0" dirty="0">
                <a:solidFill>
                  <a:srgbClr val="273239"/>
                </a:solidFill>
                <a:effectLst/>
                <a:latin typeface="Nunito" pitchFamily="2" charset="0"/>
              </a:rPr>
              <a:t> – The data for the tests are evaluated in this step we look for various scores in this step like z-score and mean values.</a:t>
            </a:r>
          </a:p>
          <a:p>
            <a:pPr algn="l" fontAlgn="base">
              <a:buFont typeface="Arial" panose="020B0604020202020204" pitchFamily="34" charset="0"/>
              <a:buChar char="•"/>
            </a:pPr>
            <a:r>
              <a:rPr lang="en-US" b="1" i="0" dirty="0">
                <a:solidFill>
                  <a:srgbClr val="273239"/>
                </a:solidFill>
                <a:effectLst/>
                <a:latin typeface="Nunito" pitchFamily="2" charset="0"/>
              </a:rPr>
              <a:t>Step 5 – </a:t>
            </a:r>
            <a:r>
              <a:rPr lang="en-US" b="0" i="0" dirty="0">
                <a:solidFill>
                  <a:srgbClr val="273239"/>
                </a:solidFill>
                <a:effectLst/>
                <a:latin typeface="Nunito" pitchFamily="2" charset="0"/>
              </a:rPr>
              <a:t>In this stage, we decide where we should accept the null hypothesis or reject the null hypothesis </a:t>
            </a:r>
          </a:p>
          <a:p>
            <a:endParaRPr lang="en-IN" dirty="0"/>
          </a:p>
        </p:txBody>
      </p:sp>
    </p:spTree>
    <p:extLst>
      <p:ext uri="{BB962C8B-B14F-4D97-AF65-F5344CB8AC3E}">
        <p14:creationId xmlns:p14="http://schemas.microsoft.com/office/powerpoint/2010/main" val="3893498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07143-938F-4268-877E-AA2C1FA956B1}"/>
              </a:ext>
            </a:extLst>
          </p:cNvPr>
          <p:cNvSpPr>
            <a:spLocks noGrp="1"/>
          </p:cNvSpPr>
          <p:nvPr>
            <p:ph type="title"/>
          </p:nvPr>
        </p:nvSpPr>
        <p:spPr>
          <a:xfrm>
            <a:off x="677334" y="349250"/>
            <a:ext cx="8596668" cy="500770"/>
          </a:xfrm>
        </p:spPr>
        <p:txBody>
          <a:bodyPr>
            <a:normAutofit fontScale="90000"/>
          </a:bodyPr>
          <a:lstStyle/>
          <a:p>
            <a:r>
              <a:rPr lang="en-US" b="1" i="0" dirty="0">
                <a:solidFill>
                  <a:srgbClr val="273239"/>
                </a:solidFill>
                <a:effectLst/>
                <a:latin typeface="Nunito" pitchFamily="2" charset="0"/>
              </a:rPr>
              <a:t>Example: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947E15-6A9B-4140-BD7A-59F0CD74DB31}"/>
                  </a:ext>
                </a:extLst>
              </p:cNvPr>
              <p:cNvSpPr>
                <a:spLocks noGrp="1"/>
              </p:cNvSpPr>
              <p:nvPr>
                <p:ph idx="1"/>
              </p:nvPr>
            </p:nvSpPr>
            <p:spPr>
              <a:xfrm>
                <a:off x="677334" y="1018295"/>
                <a:ext cx="8596668" cy="5395601"/>
              </a:xfrm>
            </p:spPr>
            <p:txBody>
              <a:bodyPr>
                <a:normAutofit lnSpcReduction="10000"/>
              </a:bodyPr>
              <a:lstStyle/>
              <a:p>
                <a:pPr algn="just"/>
                <a:r>
                  <a:rPr lang="en-US" b="1" i="0" dirty="0">
                    <a:solidFill>
                      <a:srgbClr val="273239"/>
                    </a:solidFill>
                    <a:effectLst/>
                    <a:latin typeface="Nunito" pitchFamily="2" charset="0"/>
                  </a:rPr>
                  <a:t> </a:t>
                </a:r>
                <a:r>
                  <a:rPr lang="en-US" b="0" i="0" dirty="0">
                    <a:solidFill>
                      <a:srgbClr val="273239"/>
                    </a:solidFill>
                    <a:effectLst/>
                    <a:latin typeface="Nunito" pitchFamily="2" charset="0"/>
                  </a:rPr>
                  <a:t>Given a coin and it is not known whether that is fair or tricky so let’s decide the null and alternate hypothesis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Nunito" pitchFamily="2" charset="0"/>
                  </a:rPr>
                  <a:t>Null Hypothesis(H0): a coin is a fair coin.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Nunito" pitchFamily="2" charset="0"/>
                  </a:rPr>
                  <a:t>Alternative Hypothesis(H1): a coin is a tricky coin.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Nunito" pitchFamily="2" charset="0"/>
                  </a:rPr>
                  <a:t>Toss a coin 1st time and assume that the result is head- P-value =  50</a:t>
                </a:r>
                <a:r>
                  <a:rPr kumimoji="0" lang="en-US" altLang="en-US" sz="1600" b="0" i="0" u="none" strike="noStrike" cap="none" normalizeH="0" baseline="0" dirty="0">
                    <a:ln>
                      <a:noFill/>
                    </a:ln>
                    <a:solidFill>
                      <a:srgbClr val="273239"/>
                    </a:solidFill>
                    <a:effectLst/>
                    <a:latin typeface="Nunito" pitchFamily="2" charset="0"/>
                  </a:rPr>
                  <a:t> </a:t>
                </a:r>
                <a:r>
                  <a:rPr kumimoji="0" lang="en-US" altLang="en-US" sz="1800" b="0" i="0" u="none" strike="noStrike" cap="none" normalizeH="0" baseline="0" dirty="0">
                    <a:ln>
                      <a:noFill/>
                    </a:ln>
                    <a:solidFill>
                      <a:srgbClr val="273239"/>
                    </a:solidFill>
                    <a:effectLst/>
                    <a:latin typeface="Nunito" pitchFamily="2" charset="0"/>
                  </a:rPr>
                  <a:t>(as head and tail have equal probability)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273239"/>
                    </a:solidFill>
                    <a:effectLst/>
                    <a:latin typeface="Nunito" pitchFamily="2" charset="0"/>
                  </a:rPr>
                  <a:t>Toss a coin 2nd time and assume that result again is head, now    p-value=50/2=25   </a:t>
                </a:r>
                <a:r>
                  <a:rPr kumimoji="0" lang="en-US" altLang="en-US" sz="2400" b="0" i="0" u="none" strike="noStrike" cap="none" normalizeH="0" baseline="0" dirty="0">
                    <a:ln>
                      <a:noFill/>
                    </a:ln>
                    <a:solidFill>
                      <a:srgbClr val="273239"/>
                    </a:solidFill>
                    <a:effectLst/>
                    <a:latin typeface="Nunito" pitchFamily="2" charset="0"/>
                  </a:rPr>
                  <a:t>                     </a:t>
                </a:r>
                <a:endParaRPr kumimoji="0" lang="en-US" altLang="en-US" sz="1800" b="0" i="0" u="none" strike="noStrike" cap="none" normalizeH="0" baseline="0" dirty="0">
                  <a:ln>
                    <a:noFill/>
                  </a:ln>
                  <a:solidFill>
                    <a:srgbClr val="273239"/>
                  </a:solidFill>
                  <a:effectLst/>
                  <a:latin typeface="Nunito"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and similarly, we Toss 6 consecutive times and got the result as all heads, now P-value =   </a:t>
                </a:r>
                <a:r>
                  <a:rPr kumimoji="0" lang="en-US" altLang="en-US" sz="1600" b="0" i="0" u="none" strike="noStrike" cap="none" normalizeH="0" baseline="0" dirty="0">
                    <a:ln>
                      <a:noFill/>
                    </a:ln>
                    <a:solidFill>
                      <a:srgbClr val="273239"/>
                    </a:solidFill>
                    <a:effectLst/>
                    <a:latin typeface="Nunito" pitchFamily="2" charset="0"/>
                  </a:rPr>
                  <a:t>  1.5      </a:t>
                </a:r>
                <a:r>
                  <a:rPr kumimoji="0" lang="en-US" altLang="en-US" sz="1800" b="0" i="0" u="none" strike="noStrike" cap="none" normalizeH="0" baseline="0" dirty="0">
                    <a:ln>
                      <a:noFill/>
                    </a:ln>
                    <a:solidFill>
                      <a:srgbClr val="273239"/>
                    </a:solidFill>
                    <a:effectLst/>
                    <a:latin typeface="Nunito" pitchFamily="2" charset="0"/>
                  </a:rPr>
                  <a:t>But we set our significance level as an error rate we allow and here we see we are beyond that level i.e. our null- hypothesis does not hold good so we need to reject and propose that this coin is a tricky coin which is actually because it gives us 6 consecutive heads.  </a:t>
                </a:r>
                <a:endParaRPr kumimoji="0" lang="en-US" altLang="en-US" sz="2800" b="0" i="0" u="none" strike="noStrike" cap="none" normalizeH="0" baseline="0" dirty="0">
                  <a:ln>
                    <a:noFill/>
                  </a:ln>
                  <a:solidFill>
                    <a:schemeClr val="tx1"/>
                  </a:solidFill>
                  <a:effectLst/>
                  <a:latin typeface="Arial" panose="020B0604020202020204" pitchFamily="34" charset="0"/>
                </a:endParaRPr>
              </a:p>
              <a:p>
                <a:r>
                  <a:rPr lang="en-IN" b="1" i="0" dirty="0">
                    <a:solidFill>
                      <a:srgbClr val="273239"/>
                    </a:solidFill>
                    <a:effectLst/>
                    <a:latin typeface="Nunito" pitchFamily="2" charset="0"/>
                  </a:rPr>
                  <a:t>Formula For Hypothesis Testing</a:t>
                </a:r>
              </a:p>
              <a:p>
                <a14:m>
                  <m:oMath xmlns:m="http://schemas.openxmlformats.org/officeDocument/2006/math">
                    <m:r>
                      <a:rPr lang="en-IN" sz="2000" b="1" i="0" dirty="0" smtClean="0">
                        <a:solidFill>
                          <a:srgbClr val="273239"/>
                        </a:solidFill>
                        <a:effectLst/>
                        <a:latin typeface="Cambria Math" panose="02040503050406030204" pitchFamily="18" charset="0"/>
                      </a:rPr>
                      <m:t>𝑧</m:t>
                    </m:r>
                    <m:r>
                      <a:rPr lang="en-IN" sz="2000" b="1" i="0" dirty="0" smtClean="0">
                        <a:solidFill>
                          <a:srgbClr val="273239"/>
                        </a:solidFill>
                        <a:effectLst/>
                        <a:latin typeface="Cambria Math" panose="02040503050406030204" pitchFamily="18" charset="0"/>
                      </a:rPr>
                      <m:t>=</m:t>
                    </m:r>
                    <m:f>
                      <m:fPr>
                        <m:ctrlPr>
                          <a:rPr lang="en-IN" sz="2000" b="1" i="1" dirty="0" smtClean="0">
                            <a:solidFill>
                              <a:srgbClr val="273239"/>
                            </a:solidFill>
                            <a:effectLst/>
                            <a:latin typeface="Cambria Math" panose="02040503050406030204" pitchFamily="18" charset="0"/>
                          </a:rPr>
                        </m:ctrlPr>
                      </m:fPr>
                      <m:num>
                        <m:acc>
                          <m:accPr>
                            <m:chr m:val="̅"/>
                            <m:ctrlPr>
                              <a:rPr lang="en-IN" sz="2000" b="1" i="1" dirty="0" smtClean="0">
                                <a:solidFill>
                                  <a:srgbClr val="273239"/>
                                </a:solidFill>
                                <a:effectLst/>
                                <a:latin typeface="Cambria Math" panose="02040503050406030204" pitchFamily="18" charset="0"/>
                              </a:rPr>
                            </m:ctrlPr>
                          </m:accPr>
                          <m:e>
                            <m:r>
                              <a:rPr lang="en-IN" sz="2000" b="1" i="0" dirty="0" smtClean="0">
                                <a:solidFill>
                                  <a:srgbClr val="273239"/>
                                </a:solidFill>
                                <a:effectLst/>
                                <a:latin typeface="Cambria Math" panose="02040503050406030204" pitchFamily="18" charset="0"/>
                              </a:rPr>
                              <m:t>𝑥</m:t>
                            </m:r>
                          </m:e>
                        </m:acc>
                        <m:r>
                          <a:rPr lang="en-IN" sz="2000" b="1" i="0" dirty="0" smtClean="0">
                            <a:solidFill>
                              <a:srgbClr val="273239"/>
                            </a:solidFill>
                            <a:effectLst/>
                            <a:latin typeface="Cambria Math" panose="02040503050406030204" pitchFamily="18" charset="0"/>
                          </a:rPr>
                          <m:t>−</m:t>
                        </m:r>
                        <m:r>
                          <a:rPr lang="en-IN" sz="2000" b="1" i="0" dirty="0" smtClean="0">
                            <a:solidFill>
                              <a:srgbClr val="273239"/>
                            </a:solidFill>
                            <a:effectLst/>
                            <a:latin typeface="Cambria Math" panose="02040503050406030204" pitchFamily="18" charset="0"/>
                          </a:rPr>
                          <m:t>𝑢</m:t>
                        </m:r>
                      </m:num>
                      <m:den>
                        <m:f>
                          <m:fPr>
                            <m:ctrlPr>
                              <a:rPr lang="en-IN" sz="2000" b="1" i="1" dirty="0" smtClean="0">
                                <a:solidFill>
                                  <a:srgbClr val="273239"/>
                                </a:solidFill>
                                <a:effectLst/>
                                <a:latin typeface="Cambria Math" panose="02040503050406030204" pitchFamily="18" charset="0"/>
                              </a:rPr>
                            </m:ctrlPr>
                          </m:fPr>
                          <m:num>
                            <m:r>
                              <a:rPr lang="en-IN" sz="2000" b="1" i="0" dirty="0" smtClean="0">
                                <a:solidFill>
                                  <a:srgbClr val="273239"/>
                                </a:solidFill>
                                <a:effectLst/>
                                <a:latin typeface="Cambria Math" panose="02040503050406030204" pitchFamily="18" charset="0"/>
                              </a:rPr>
                              <m:t>𝜎</m:t>
                            </m:r>
                          </m:num>
                          <m:den>
                            <m:rad>
                              <m:radPr>
                                <m:degHide m:val="on"/>
                                <m:ctrlPr>
                                  <a:rPr lang="en-IN" sz="2000" b="1" i="1" dirty="0" smtClean="0">
                                    <a:solidFill>
                                      <a:srgbClr val="273239"/>
                                    </a:solidFill>
                                    <a:effectLst/>
                                    <a:latin typeface="Cambria Math" panose="02040503050406030204" pitchFamily="18" charset="0"/>
                                  </a:rPr>
                                </m:ctrlPr>
                              </m:radPr>
                              <m:deg/>
                              <m:e>
                                <m:r>
                                  <a:rPr lang="en-IN" sz="2000" b="1" i="0" dirty="0" smtClean="0">
                                    <a:solidFill>
                                      <a:srgbClr val="273239"/>
                                    </a:solidFill>
                                    <a:effectLst/>
                                    <a:latin typeface="Cambria Math" panose="02040503050406030204" pitchFamily="18" charset="0"/>
                                  </a:rPr>
                                  <m:t>𝑛</m:t>
                                </m:r>
                              </m:e>
                            </m:rad>
                          </m:den>
                        </m:f>
                      </m:den>
                    </m:f>
                  </m:oMath>
                </a14:m>
                <a:r>
                  <a:rPr lang="en-IN" b="1" i="0" dirty="0">
                    <a:solidFill>
                      <a:srgbClr val="273239"/>
                    </a:solidFill>
                    <a:effectLst/>
                    <a:latin typeface="Nunito" pitchFamily="2" charset="0"/>
                  </a:rPr>
                  <a:t> </a:t>
                </a:r>
                <a:r>
                  <a:rPr lang="en-US" altLang="en-US" sz="1100" i="1" dirty="0">
                    <a:solidFill>
                      <a:srgbClr val="273239"/>
                    </a:solidFill>
                    <a:latin typeface="Nunito" pitchFamily="2" charset="0"/>
                  </a:rPr>
                  <a:t>    		</a:t>
                </a:r>
                <a:r>
                  <a:rPr lang="en-US" altLang="en-US" sz="1600" i="1" dirty="0">
                    <a:solidFill>
                      <a:srgbClr val="273239"/>
                    </a:solidFill>
                    <a:latin typeface="Nunito" pitchFamily="2" charset="0"/>
                  </a:rPr>
                  <a:t>where	</a:t>
                </a:r>
                <a:r>
                  <a:rPr lang="en-US" altLang="en-US" sz="2800" i="1" dirty="0">
                    <a:solidFill>
                      <a:srgbClr val="273239"/>
                    </a:solidFill>
                    <a:latin typeface="Nunito" pitchFamily="2" charset="0"/>
                  </a:rPr>
                  <a:t>x</a:t>
                </a:r>
                <a:r>
                  <a:rPr lang="en-US" altLang="en-US" sz="1100" i="1" dirty="0">
                    <a:solidFill>
                      <a:srgbClr val="273239"/>
                    </a:solidFill>
                    <a:latin typeface="Nunito" pitchFamily="2" charset="0"/>
                  </a:rPr>
                  <a:t> </a:t>
                </a:r>
                <a:r>
                  <a:rPr lang="en-US" altLang="en-US" i="1" dirty="0">
                    <a:solidFill>
                      <a:srgbClr val="273239"/>
                    </a:solidFill>
                    <a:latin typeface="Nunito" pitchFamily="2" charset="0"/>
                  </a:rPr>
                  <a:t>is the sample mean,</a:t>
                </a:r>
                <a:endParaRPr lang="en-US" altLang="en-US" sz="1200" dirty="0">
                  <a:solidFill>
                    <a:schemeClr val="tx1"/>
                  </a:solidFill>
                </a:endParaRPr>
              </a:p>
              <a:p>
                <a:pPr marL="0" lvl="0" indent="0" algn="ctr" defTabSz="914400" eaLnBrk="0" fontAlgn="base" hangingPunct="0">
                  <a:spcBef>
                    <a:spcPct val="0"/>
                  </a:spcBef>
                  <a:spcAft>
                    <a:spcPct val="0"/>
                  </a:spcAft>
                  <a:buClrTx/>
                  <a:buSzTx/>
                  <a:buNone/>
                </a:pPr>
                <a:r>
                  <a:rPr lang="en-US" altLang="en-US" i="1" dirty="0">
                    <a:solidFill>
                      <a:srgbClr val="273239"/>
                    </a:solidFill>
                    <a:latin typeface="Nunito" pitchFamily="2" charset="0"/>
                  </a:rPr>
                  <a:t>μ represents the population mean, </a:t>
                </a:r>
                <a:endParaRPr lang="en-US" altLang="en-US" sz="1200" dirty="0">
                  <a:solidFill>
                    <a:schemeClr val="tx1"/>
                  </a:solidFill>
                </a:endParaRPr>
              </a:p>
              <a:p>
                <a:pPr marL="0" lvl="0" indent="0" algn="ctr" defTabSz="914400" eaLnBrk="0" fontAlgn="base" hangingPunct="0">
                  <a:spcBef>
                    <a:spcPct val="0"/>
                  </a:spcBef>
                  <a:spcAft>
                    <a:spcPct val="0"/>
                  </a:spcAft>
                  <a:buClrTx/>
                  <a:buSzTx/>
                  <a:buNone/>
                </a:pPr>
                <a:r>
                  <a:rPr lang="en-US" altLang="en-US" i="1" dirty="0">
                    <a:solidFill>
                      <a:srgbClr val="273239"/>
                    </a:solidFill>
                    <a:latin typeface="Nunito" pitchFamily="2" charset="0"/>
                  </a:rPr>
                  <a:t>σ is the standard deviation and </a:t>
                </a:r>
                <a:endParaRPr lang="en-US" altLang="en-US" sz="1200" dirty="0">
                  <a:solidFill>
                    <a:schemeClr val="tx1"/>
                  </a:solidFill>
                </a:endParaRPr>
              </a:p>
              <a:p>
                <a:pPr marL="0" lvl="0" indent="0" algn="ctr" defTabSz="914400" eaLnBrk="0" fontAlgn="base" hangingPunct="0">
                  <a:spcBef>
                    <a:spcPct val="0"/>
                  </a:spcBef>
                  <a:spcAft>
                    <a:spcPct val="0"/>
                  </a:spcAft>
                  <a:buClrTx/>
                  <a:buSzTx/>
                  <a:buNone/>
                </a:pPr>
                <a:r>
                  <a:rPr lang="en-US" altLang="en-US" i="1" dirty="0">
                    <a:solidFill>
                      <a:srgbClr val="273239"/>
                    </a:solidFill>
                    <a:latin typeface="Nunito" pitchFamily="2" charset="0"/>
                  </a:rPr>
                  <a:t>n is the size of the sample</a:t>
                </a:r>
                <a:endParaRPr lang="en-IN" b="1" i="0" dirty="0">
                  <a:solidFill>
                    <a:srgbClr val="273239"/>
                  </a:solidFill>
                  <a:effectLst/>
                  <a:latin typeface="Nunito" pitchFamily="2" charset="0"/>
                </a:endParaRPr>
              </a:p>
              <a:p>
                <a:endParaRPr lang="en-IN" dirty="0"/>
              </a:p>
            </p:txBody>
          </p:sp>
        </mc:Choice>
        <mc:Fallback xmlns="">
          <p:sp>
            <p:nvSpPr>
              <p:cNvPr id="3" name="Content Placeholder 2">
                <a:extLst>
                  <a:ext uri="{FF2B5EF4-FFF2-40B4-BE49-F238E27FC236}">
                    <a16:creationId xmlns:a16="http://schemas.microsoft.com/office/drawing/2014/main" id="{E5947E15-6A9B-4140-BD7A-59F0CD74DB31}"/>
                  </a:ext>
                </a:extLst>
              </p:cNvPr>
              <p:cNvSpPr>
                <a:spLocks noGrp="1" noRot="1" noChangeAspect="1" noMove="1" noResize="1" noEditPoints="1" noAdjustHandles="1" noChangeArrowheads="1" noChangeShapeType="1" noTextEdit="1"/>
              </p:cNvSpPr>
              <p:nvPr>
                <p:ph idx="1"/>
              </p:nvPr>
            </p:nvSpPr>
            <p:spPr>
              <a:xfrm>
                <a:off x="677334" y="1018295"/>
                <a:ext cx="8596668" cy="5395601"/>
              </a:xfrm>
              <a:blipFill>
                <a:blip r:embed="rId2"/>
                <a:stretch>
                  <a:fillRect l="-780" t="-904" r="-638"/>
                </a:stretch>
              </a:blipFill>
            </p:spPr>
            <p:txBody>
              <a:bodyPr/>
              <a:lstStyle/>
              <a:p>
                <a:r>
                  <a:rPr lang="en-IN">
                    <a:noFill/>
                  </a:rPr>
                  <a:t> </a:t>
                </a:r>
              </a:p>
            </p:txBody>
          </p:sp>
        </mc:Fallback>
      </mc:AlternateContent>
      <p:sp>
        <p:nvSpPr>
          <p:cNvPr id="27" name="AutoShape 24" descr="\alpha ">
            <a:extLst>
              <a:ext uri="{FF2B5EF4-FFF2-40B4-BE49-F238E27FC236}">
                <a16:creationId xmlns:a16="http://schemas.microsoft.com/office/drawing/2014/main" id="{CA79EE38-D391-4673-B020-7D7C1329F4DA}"/>
              </a:ext>
            </a:extLst>
          </p:cNvPr>
          <p:cNvSpPr>
            <a:spLocks noChangeAspect="1" noChangeArrowheads="1"/>
          </p:cNvSpPr>
          <p:nvPr/>
        </p:nvSpPr>
        <p:spPr bwMode="auto">
          <a:xfrm>
            <a:off x="677334" y="1749778"/>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25" descr="5% or 0.05">
            <a:extLst>
              <a:ext uri="{FF2B5EF4-FFF2-40B4-BE49-F238E27FC236}">
                <a16:creationId xmlns:a16="http://schemas.microsoft.com/office/drawing/2014/main" id="{DB5E0B32-083C-4983-BA2E-1F7DCADBE6FD}"/>
              </a:ext>
            </a:extLst>
          </p:cNvPr>
          <p:cNvSpPr>
            <a:spLocks noChangeAspect="1" noChangeArrowheads="1"/>
          </p:cNvSpPr>
          <p:nvPr/>
        </p:nvSpPr>
        <p:spPr bwMode="auto">
          <a:xfrm>
            <a:off x="1044047" y="1749778"/>
            <a:ext cx="1047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Rectangle 26">
            <a:extLst>
              <a:ext uri="{FF2B5EF4-FFF2-40B4-BE49-F238E27FC236}">
                <a16:creationId xmlns:a16="http://schemas.microsoft.com/office/drawing/2014/main" id="{B002F114-DC58-407A-8225-FC1E12065AC4}"/>
              </a:ext>
            </a:extLst>
          </p:cNvPr>
          <p:cNvSpPr>
            <a:spLocks noChangeArrowheads="1"/>
          </p:cNvSpPr>
          <p:nvPr/>
        </p:nvSpPr>
        <p:spPr bwMode="auto">
          <a:xfrm>
            <a:off x="0" y="-230643"/>
            <a:ext cx="65" cy="4612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8250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AutoShape 27" descr="50% ">
            <a:extLst>
              <a:ext uri="{FF2B5EF4-FFF2-40B4-BE49-F238E27FC236}">
                <a16:creationId xmlns:a16="http://schemas.microsoft.com/office/drawing/2014/main" id="{359F3D79-6F29-4624-B0F0-FAC10E3BCCA1}"/>
              </a:ext>
            </a:extLst>
          </p:cNvPr>
          <p:cNvSpPr>
            <a:spLocks noChangeAspect="1" noChangeArrowheads="1"/>
          </p:cNvSpPr>
          <p:nvPr/>
        </p:nvSpPr>
        <p:spPr bwMode="auto">
          <a:xfrm>
            <a:off x="4719638" y="-258763"/>
            <a:ext cx="23812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AutoShape 28" descr="50/2 = 25%">
            <a:extLst>
              <a:ext uri="{FF2B5EF4-FFF2-40B4-BE49-F238E27FC236}">
                <a16:creationId xmlns:a16="http://schemas.microsoft.com/office/drawing/2014/main" id="{8A269B96-648B-4B55-A2B5-2DEC2F389D7C}"/>
              </a:ext>
            </a:extLst>
          </p:cNvPr>
          <p:cNvSpPr>
            <a:spLocks noChangeAspect="1" noChangeArrowheads="1"/>
          </p:cNvSpPr>
          <p:nvPr/>
        </p:nvSpPr>
        <p:spPr bwMode="auto">
          <a:xfrm>
            <a:off x="5221288" y="-76200"/>
            <a:ext cx="10668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AutoShape 29" descr="1.5% ">
            <a:extLst>
              <a:ext uri="{FF2B5EF4-FFF2-40B4-BE49-F238E27FC236}">
                <a16:creationId xmlns:a16="http://schemas.microsoft.com/office/drawing/2014/main" id="{96F099BB-C649-442B-801E-25A95841425F}"/>
              </a:ext>
            </a:extLst>
          </p:cNvPr>
          <p:cNvSpPr>
            <a:spLocks noChangeAspect="1" noChangeArrowheads="1"/>
          </p:cNvSpPr>
          <p:nvPr/>
        </p:nvSpPr>
        <p:spPr bwMode="auto">
          <a:xfrm>
            <a:off x="6208713" y="168275"/>
            <a:ext cx="28575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Rectangle 30">
            <a:extLst>
              <a:ext uri="{FF2B5EF4-FFF2-40B4-BE49-F238E27FC236}">
                <a16:creationId xmlns:a16="http://schemas.microsoft.com/office/drawing/2014/main" id="{BC287F04-5A40-49C6-9228-2E0F7D7FD2E8}"/>
              </a:ext>
            </a:extLst>
          </p:cNvPr>
          <p:cNvSpPr>
            <a:spLocks noChangeArrowheads="1"/>
          </p:cNvSpPr>
          <p:nvPr/>
        </p:nvSpPr>
        <p:spPr bwMode="auto">
          <a:xfrm>
            <a:off x="5965996" y="90100"/>
            <a:ext cx="2600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273239"/>
                </a:solidFill>
                <a:effectLst/>
                <a:latin typeface="Nunito"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AutoShape 31" descr="\bar{x}">
            <a:extLst>
              <a:ext uri="{FF2B5EF4-FFF2-40B4-BE49-F238E27FC236}">
                <a16:creationId xmlns:a16="http://schemas.microsoft.com/office/drawing/2014/main" id="{709B8C90-D9EF-46F9-8FA4-CDDDF4F0EF72}"/>
              </a:ext>
            </a:extLst>
          </p:cNvPr>
          <p:cNvSpPr>
            <a:spLocks noChangeAspect="1" noChangeArrowheads="1"/>
          </p:cNvSpPr>
          <p:nvPr/>
        </p:nvSpPr>
        <p:spPr bwMode="auto">
          <a:xfrm>
            <a:off x="-696913" y="-365125"/>
            <a:ext cx="1333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3334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CE608-FF34-47DD-9892-D09B92D10427}"/>
              </a:ext>
            </a:extLst>
          </p:cNvPr>
          <p:cNvSpPr>
            <a:spLocks noGrp="1"/>
          </p:cNvSpPr>
          <p:nvPr>
            <p:ph type="title"/>
          </p:nvPr>
        </p:nvSpPr>
        <p:spPr>
          <a:xfrm>
            <a:off x="677334" y="609600"/>
            <a:ext cx="8596668" cy="553156"/>
          </a:xfrm>
        </p:spPr>
        <p:txBody>
          <a:bodyPr/>
          <a:lstStyle/>
          <a:p>
            <a:r>
              <a:rPr lang="en-IN" sz="2900" b="1" dirty="0">
                <a:latin typeface="+mn-lt"/>
              </a:rPr>
              <a:t>Statistical hypothesis testing method</a:t>
            </a:r>
          </a:p>
        </p:txBody>
      </p:sp>
      <p:sp>
        <p:nvSpPr>
          <p:cNvPr id="3" name="Content Placeholder 2">
            <a:extLst>
              <a:ext uri="{FF2B5EF4-FFF2-40B4-BE49-F238E27FC236}">
                <a16:creationId xmlns:a16="http://schemas.microsoft.com/office/drawing/2014/main" id="{FA6001D8-7ED3-4BFE-937D-D1F9CAC83168}"/>
              </a:ext>
            </a:extLst>
          </p:cNvPr>
          <p:cNvSpPr>
            <a:spLocks noGrp="1"/>
          </p:cNvSpPr>
          <p:nvPr>
            <p:ph idx="1"/>
          </p:nvPr>
        </p:nvSpPr>
        <p:spPr>
          <a:xfrm>
            <a:off x="677334" y="1320800"/>
            <a:ext cx="8596668" cy="5441243"/>
          </a:xfrm>
        </p:spPr>
        <p:txBody>
          <a:bodyPr>
            <a:normAutofit fontScale="85000" lnSpcReduction="20000"/>
          </a:bodyPr>
          <a:lstStyle/>
          <a:p>
            <a:r>
              <a:rPr lang="en-US" b="0" i="0" dirty="0">
                <a:solidFill>
                  <a:srgbClr val="374151"/>
                </a:solidFill>
                <a:effectLst/>
                <a:latin typeface="Söhne"/>
              </a:rPr>
              <a:t>Statistical hypothesis testing involves several methods and techniques to assess the validity of hypotheses about population parameters or relationships within a dataset. The choice of method depends on the type of data, research question, and the nature of the hypotheses being tested. </a:t>
            </a:r>
          </a:p>
          <a:p>
            <a:pPr marL="0" indent="0" algn="l">
              <a:buNone/>
            </a:pPr>
            <a:r>
              <a:rPr lang="en-US" b="1" i="0" dirty="0">
                <a:solidFill>
                  <a:srgbClr val="374151"/>
                </a:solidFill>
                <a:effectLst/>
                <a:latin typeface="Söhne"/>
              </a:rPr>
              <a:t>Z-Test and T-Test</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Z-Test:</a:t>
            </a:r>
            <a:r>
              <a:rPr lang="en-US" b="0" i="0" dirty="0">
                <a:solidFill>
                  <a:srgbClr val="374151"/>
                </a:solidFill>
                <a:effectLst/>
                <a:latin typeface="Söhne"/>
              </a:rPr>
              <a:t> Used when the population standard deviation is known.</a:t>
            </a:r>
          </a:p>
          <a:p>
            <a:pPr marL="742950" lvl="1" indent="-285750" algn="l">
              <a:buFont typeface="+mj-lt"/>
              <a:buAutoNum type="arabicPeriod"/>
            </a:pPr>
            <a:r>
              <a:rPr lang="en-US" b="1" i="0" dirty="0">
                <a:solidFill>
                  <a:srgbClr val="374151"/>
                </a:solidFill>
                <a:effectLst/>
                <a:latin typeface="Söhne"/>
              </a:rPr>
              <a:t>T-Test:</a:t>
            </a:r>
            <a:r>
              <a:rPr lang="en-US" b="0" i="0" dirty="0">
                <a:solidFill>
                  <a:srgbClr val="374151"/>
                </a:solidFill>
                <a:effectLst/>
                <a:latin typeface="Söhne"/>
              </a:rPr>
              <a:t> Used when the population standard deviation is unknown, and sample size is small (typically &lt; 30).</a:t>
            </a:r>
          </a:p>
          <a:p>
            <a:pPr marL="742950" lvl="1" indent="-285750" algn="l">
              <a:buFont typeface="+mj-lt"/>
              <a:buAutoNum type="arabicPeriod"/>
            </a:pPr>
            <a:r>
              <a:rPr lang="en-US" b="1" i="0" dirty="0">
                <a:solidFill>
                  <a:srgbClr val="374151"/>
                </a:solidFill>
                <a:effectLst/>
                <a:latin typeface="Söhne"/>
              </a:rPr>
              <a:t>Paired T-Test:</a:t>
            </a:r>
            <a:r>
              <a:rPr lang="en-US" b="0" i="0" dirty="0">
                <a:solidFill>
                  <a:srgbClr val="374151"/>
                </a:solidFill>
                <a:effectLst/>
                <a:latin typeface="Söhne"/>
              </a:rPr>
              <a:t> Used to compare means of two related groups (e.g., before and after an intervention).</a:t>
            </a:r>
          </a:p>
          <a:p>
            <a:pPr marL="742950" lvl="1" indent="-285750" algn="l">
              <a:buFont typeface="+mj-lt"/>
              <a:buAutoNum type="arabicPeriod"/>
            </a:pPr>
            <a:r>
              <a:rPr lang="en-US" b="1" i="0" dirty="0">
                <a:solidFill>
                  <a:srgbClr val="374151"/>
                </a:solidFill>
                <a:effectLst/>
                <a:latin typeface="Söhne"/>
              </a:rPr>
              <a:t>Independent Samples T-Test:</a:t>
            </a:r>
            <a:r>
              <a:rPr lang="en-US" b="0" i="0" dirty="0">
                <a:solidFill>
                  <a:srgbClr val="374151"/>
                </a:solidFill>
                <a:effectLst/>
                <a:latin typeface="Söhne"/>
              </a:rPr>
              <a:t> Used to compare means of two independent groups.</a:t>
            </a:r>
          </a:p>
          <a:p>
            <a:pPr marL="0" indent="0" algn="l">
              <a:buNone/>
            </a:pPr>
            <a:r>
              <a:rPr lang="en-US" b="1" i="0" dirty="0">
                <a:solidFill>
                  <a:srgbClr val="374151"/>
                </a:solidFill>
                <a:effectLst/>
                <a:latin typeface="Söhne"/>
              </a:rPr>
              <a:t>Chi-Squared Test</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Chi-Squared Goodness of Fit Test:</a:t>
            </a:r>
            <a:r>
              <a:rPr lang="en-US" b="0" i="0" dirty="0">
                <a:solidFill>
                  <a:srgbClr val="374151"/>
                </a:solidFill>
                <a:effectLst/>
                <a:latin typeface="Söhne"/>
              </a:rPr>
              <a:t> Used to assess if observed data matches a theoretical distribution (e.g., expected vs. observed counts).</a:t>
            </a:r>
          </a:p>
          <a:p>
            <a:pPr marL="742950" lvl="1" indent="-285750" algn="l">
              <a:buFont typeface="+mj-lt"/>
              <a:buAutoNum type="arabicPeriod"/>
            </a:pPr>
            <a:r>
              <a:rPr lang="en-US" b="1" i="0" dirty="0">
                <a:solidFill>
                  <a:srgbClr val="374151"/>
                </a:solidFill>
                <a:effectLst/>
                <a:latin typeface="Söhne"/>
              </a:rPr>
              <a:t>Chi-Squared Test for Independence:</a:t>
            </a:r>
            <a:r>
              <a:rPr lang="en-US" b="0" i="0" dirty="0">
                <a:solidFill>
                  <a:srgbClr val="374151"/>
                </a:solidFill>
                <a:effectLst/>
                <a:latin typeface="Söhne"/>
              </a:rPr>
              <a:t> Used to examine the independence of two categorical variables in a contingency table.</a:t>
            </a:r>
          </a:p>
          <a:p>
            <a:pPr marL="0" indent="0" algn="l">
              <a:buNone/>
            </a:pPr>
            <a:r>
              <a:rPr lang="en-US" b="1" i="0" dirty="0">
                <a:solidFill>
                  <a:srgbClr val="374151"/>
                </a:solidFill>
                <a:effectLst/>
                <a:latin typeface="Söhne"/>
              </a:rPr>
              <a:t>Analysis of Variance (ANOVA)</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One-Way ANOVA:</a:t>
            </a:r>
            <a:r>
              <a:rPr lang="en-US" b="0" i="0" dirty="0">
                <a:solidFill>
                  <a:srgbClr val="374151"/>
                </a:solidFill>
                <a:effectLst/>
                <a:latin typeface="Söhne"/>
              </a:rPr>
              <a:t> Used to compare means of three or more independent groups to determine if there are significant differences.</a:t>
            </a:r>
          </a:p>
          <a:p>
            <a:pPr marL="742950" lvl="1" indent="-285750" algn="l">
              <a:buFont typeface="+mj-lt"/>
              <a:buAutoNum type="arabicPeriod"/>
            </a:pPr>
            <a:r>
              <a:rPr lang="en-US" b="1" i="0" dirty="0">
                <a:solidFill>
                  <a:srgbClr val="374151"/>
                </a:solidFill>
                <a:effectLst/>
                <a:latin typeface="Söhne"/>
              </a:rPr>
              <a:t>Two-Way ANOVA:</a:t>
            </a:r>
            <a:r>
              <a:rPr lang="en-US" b="0" i="0" dirty="0">
                <a:solidFill>
                  <a:srgbClr val="374151"/>
                </a:solidFill>
                <a:effectLst/>
                <a:latin typeface="Söhne"/>
              </a:rPr>
              <a:t> Used when there are two independent variables to assess their combined effects on a dependent variable.</a:t>
            </a:r>
          </a:p>
          <a:p>
            <a:endParaRPr lang="en-IN" dirty="0"/>
          </a:p>
        </p:txBody>
      </p:sp>
    </p:spTree>
    <p:extLst>
      <p:ext uri="{BB962C8B-B14F-4D97-AF65-F5344CB8AC3E}">
        <p14:creationId xmlns:p14="http://schemas.microsoft.com/office/powerpoint/2010/main" val="187463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EB384-AD20-47F3-A397-C50901614EFF}"/>
              </a:ext>
            </a:extLst>
          </p:cNvPr>
          <p:cNvSpPr>
            <a:spLocks noGrp="1"/>
          </p:cNvSpPr>
          <p:nvPr>
            <p:ph idx="1"/>
          </p:nvPr>
        </p:nvSpPr>
        <p:spPr>
          <a:xfrm>
            <a:off x="677334" y="812800"/>
            <a:ext cx="8596668" cy="5475111"/>
          </a:xfrm>
        </p:spPr>
        <p:txBody>
          <a:bodyPr>
            <a:normAutofit fontScale="70000" lnSpcReduction="20000"/>
          </a:bodyPr>
          <a:lstStyle/>
          <a:p>
            <a:pPr marL="0" indent="0" algn="l">
              <a:buNone/>
            </a:pPr>
            <a:r>
              <a:rPr lang="en-US" sz="2100" b="1" i="0" dirty="0">
                <a:solidFill>
                  <a:srgbClr val="374151"/>
                </a:solidFill>
                <a:effectLst/>
                <a:latin typeface="Söhne"/>
              </a:rPr>
              <a:t>Regression Analysis</a:t>
            </a:r>
            <a:r>
              <a:rPr lang="en-US" sz="2100" b="0" i="0" dirty="0">
                <a:solidFill>
                  <a:srgbClr val="374151"/>
                </a:solidFill>
                <a:effectLst/>
                <a:latin typeface="Söhne"/>
              </a:rPr>
              <a:t>:</a:t>
            </a:r>
          </a:p>
          <a:p>
            <a:pPr marL="742950" lvl="1" indent="-285750" algn="l">
              <a:buFont typeface="+mj-lt"/>
              <a:buAutoNum type="arabicPeriod"/>
            </a:pPr>
            <a:r>
              <a:rPr lang="en-US" sz="1800" b="1" i="0" dirty="0">
                <a:solidFill>
                  <a:srgbClr val="374151"/>
                </a:solidFill>
                <a:effectLst/>
                <a:latin typeface="Söhne"/>
              </a:rPr>
              <a:t>Simple Linear Regression:</a:t>
            </a:r>
            <a:r>
              <a:rPr lang="en-US" sz="1800" b="0" i="0" dirty="0">
                <a:solidFill>
                  <a:srgbClr val="374151"/>
                </a:solidFill>
                <a:effectLst/>
                <a:latin typeface="Söhne"/>
              </a:rPr>
              <a:t> Examines the relationship between a dependent variable and one independent variable.</a:t>
            </a:r>
          </a:p>
          <a:p>
            <a:pPr marL="742950" lvl="1" indent="-285750" algn="l">
              <a:buFont typeface="+mj-lt"/>
              <a:buAutoNum type="arabicPeriod"/>
            </a:pPr>
            <a:r>
              <a:rPr lang="en-US" sz="1800" b="1" i="0" dirty="0">
                <a:solidFill>
                  <a:srgbClr val="374151"/>
                </a:solidFill>
                <a:effectLst/>
                <a:latin typeface="Söhne"/>
              </a:rPr>
              <a:t>Multiple Linear Regression:</a:t>
            </a:r>
            <a:r>
              <a:rPr lang="en-US" sz="1800" b="0" i="0" dirty="0">
                <a:solidFill>
                  <a:srgbClr val="374151"/>
                </a:solidFill>
                <a:effectLst/>
                <a:latin typeface="Söhne"/>
              </a:rPr>
              <a:t> Explores the relationship between a dependent variable and multiple independent variables.</a:t>
            </a:r>
          </a:p>
          <a:p>
            <a:pPr marL="742950" lvl="1" indent="-285750" algn="l">
              <a:buFont typeface="+mj-lt"/>
              <a:buAutoNum type="arabicPeriod"/>
            </a:pPr>
            <a:r>
              <a:rPr lang="en-US" sz="1800" b="1" i="0" dirty="0">
                <a:solidFill>
                  <a:srgbClr val="374151"/>
                </a:solidFill>
                <a:effectLst/>
                <a:latin typeface="Söhne"/>
              </a:rPr>
              <a:t>Logistic Regression:</a:t>
            </a:r>
            <a:r>
              <a:rPr lang="en-US" sz="1800" b="0" i="0" dirty="0">
                <a:solidFill>
                  <a:srgbClr val="374151"/>
                </a:solidFill>
                <a:effectLst/>
                <a:latin typeface="Söhne"/>
              </a:rPr>
              <a:t> Used for binary or categorical dependent variables to predict probabilities.</a:t>
            </a:r>
          </a:p>
          <a:p>
            <a:pPr marL="0" indent="0" algn="l">
              <a:buNone/>
            </a:pPr>
            <a:r>
              <a:rPr lang="en-US" sz="2100" b="1" i="0" dirty="0">
                <a:solidFill>
                  <a:srgbClr val="374151"/>
                </a:solidFill>
                <a:effectLst/>
                <a:latin typeface="Söhne"/>
              </a:rPr>
              <a:t>Nonparametric Tests</a:t>
            </a:r>
            <a:r>
              <a:rPr lang="en-US" sz="2100" b="0" i="0" dirty="0">
                <a:solidFill>
                  <a:srgbClr val="374151"/>
                </a:solidFill>
                <a:effectLst/>
                <a:latin typeface="Söhne"/>
              </a:rPr>
              <a:t>:</a:t>
            </a:r>
          </a:p>
          <a:p>
            <a:pPr marL="742950" lvl="1" indent="-285750" algn="l">
              <a:buFont typeface="+mj-lt"/>
              <a:buAutoNum type="arabicPeriod"/>
            </a:pPr>
            <a:r>
              <a:rPr lang="en-US" sz="1800" b="1" i="0" dirty="0">
                <a:solidFill>
                  <a:srgbClr val="374151"/>
                </a:solidFill>
                <a:effectLst/>
                <a:latin typeface="Söhne"/>
              </a:rPr>
              <a:t>Wilcoxon Rank-Sum Test (Mann-Whitney U Test):</a:t>
            </a:r>
            <a:r>
              <a:rPr lang="en-US" sz="1800" b="0" i="0" dirty="0">
                <a:solidFill>
                  <a:srgbClr val="374151"/>
                </a:solidFill>
                <a:effectLst/>
                <a:latin typeface="Söhne"/>
              </a:rPr>
              <a:t> Used to compare two independent groups when data does not meet the assumptions of parametric tests.</a:t>
            </a:r>
          </a:p>
          <a:p>
            <a:pPr marL="742950" lvl="1" indent="-285750" algn="l">
              <a:buFont typeface="+mj-lt"/>
              <a:buAutoNum type="arabicPeriod"/>
            </a:pPr>
            <a:r>
              <a:rPr lang="en-US" sz="1800" b="1" i="0" dirty="0">
                <a:solidFill>
                  <a:srgbClr val="374151"/>
                </a:solidFill>
                <a:effectLst/>
                <a:latin typeface="Söhne"/>
              </a:rPr>
              <a:t>Kruskal-Wallis Test:</a:t>
            </a:r>
            <a:r>
              <a:rPr lang="en-US" sz="1800" b="0" i="0" dirty="0">
                <a:solidFill>
                  <a:srgbClr val="374151"/>
                </a:solidFill>
                <a:effectLst/>
                <a:latin typeface="Söhne"/>
              </a:rPr>
              <a:t> A nonparametric alternative to one-way ANOVA for comparing three or more independent groups.</a:t>
            </a:r>
          </a:p>
          <a:p>
            <a:pPr marL="0" indent="0" algn="l">
              <a:buNone/>
            </a:pPr>
            <a:r>
              <a:rPr lang="en-US" sz="2100" b="1" i="0" dirty="0">
                <a:solidFill>
                  <a:srgbClr val="374151"/>
                </a:solidFill>
                <a:effectLst/>
                <a:latin typeface="Söhne"/>
              </a:rPr>
              <a:t>Fisher's Exact Test</a:t>
            </a:r>
            <a:r>
              <a:rPr lang="en-US" sz="2100" b="0" i="0" dirty="0">
                <a:solidFill>
                  <a:srgbClr val="374151"/>
                </a:solidFill>
                <a:effectLst/>
                <a:latin typeface="Söhne"/>
              </a:rPr>
              <a:t>:</a:t>
            </a:r>
          </a:p>
          <a:p>
            <a:pPr marL="742950" lvl="1" indent="-285750" algn="l">
              <a:buFont typeface="+mj-lt"/>
              <a:buAutoNum type="arabicPeriod"/>
            </a:pPr>
            <a:r>
              <a:rPr lang="en-US" sz="1800" b="0" i="0" dirty="0">
                <a:solidFill>
                  <a:srgbClr val="374151"/>
                </a:solidFill>
                <a:effectLst/>
                <a:latin typeface="Söhne"/>
              </a:rPr>
              <a:t>Used for small sample sizes or when the chi-squared test is inappropriate, especially for 2x2 contingency tables.</a:t>
            </a:r>
          </a:p>
          <a:p>
            <a:pPr marL="0" indent="0" algn="l">
              <a:buNone/>
            </a:pPr>
            <a:r>
              <a:rPr lang="en-US" sz="2100" b="1" i="0" dirty="0">
                <a:solidFill>
                  <a:srgbClr val="374151"/>
                </a:solidFill>
                <a:effectLst/>
                <a:latin typeface="Söhne"/>
              </a:rPr>
              <a:t>Correlation Analysis</a:t>
            </a:r>
            <a:r>
              <a:rPr lang="en-US" sz="2100" b="0" i="0" dirty="0">
                <a:solidFill>
                  <a:srgbClr val="374151"/>
                </a:solidFill>
                <a:effectLst/>
                <a:latin typeface="Söhne"/>
              </a:rPr>
              <a:t>:</a:t>
            </a:r>
          </a:p>
          <a:p>
            <a:pPr marL="742950" lvl="1" indent="-285750" algn="l">
              <a:buFont typeface="+mj-lt"/>
              <a:buAutoNum type="arabicPeriod"/>
            </a:pPr>
            <a:r>
              <a:rPr lang="en-US" sz="1800" b="1" i="0" dirty="0">
                <a:solidFill>
                  <a:srgbClr val="374151"/>
                </a:solidFill>
                <a:effectLst/>
                <a:latin typeface="Söhne"/>
              </a:rPr>
              <a:t>Pearson's Correlation Coefficient:</a:t>
            </a:r>
            <a:r>
              <a:rPr lang="en-US" sz="1800" b="0" i="0" dirty="0">
                <a:solidFill>
                  <a:srgbClr val="374151"/>
                </a:solidFill>
                <a:effectLst/>
                <a:latin typeface="Söhne"/>
              </a:rPr>
              <a:t> Measures the strength and direction of a linear relationship between two continuous variables.</a:t>
            </a:r>
          </a:p>
          <a:p>
            <a:pPr marL="742950" lvl="1" indent="-285750" algn="l">
              <a:buFont typeface="+mj-lt"/>
              <a:buAutoNum type="arabicPeriod"/>
            </a:pPr>
            <a:r>
              <a:rPr lang="en-US" sz="1800" b="1" i="0" dirty="0">
                <a:solidFill>
                  <a:srgbClr val="374151"/>
                </a:solidFill>
                <a:effectLst/>
                <a:latin typeface="Söhne"/>
              </a:rPr>
              <a:t>Spearman's Rank Correlation:</a:t>
            </a:r>
            <a:r>
              <a:rPr lang="en-US" sz="1800" b="0" i="0" dirty="0">
                <a:solidFill>
                  <a:srgbClr val="374151"/>
                </a:solidFill>
                <a:effectLst/>
                <a:latin typeface="Söhne"/>
              </a:rPr>
              <a:t> Measures the strength and direction of a monotonic relationship between two variables.</a:t>
            </a:r>
          </a:p>
          <a:p>
            <a:pPr algn="l"/>
            <a:r>
              <a:rPr lang="en-US" sz="2100" b="1" i="0" dirty="0">
                <a:solidFill>
                  <a:srgbClr val="374151"/>
                </a:solidFill>
                <a:effectLst/>
                <a:latin typeface="Söhne"/>
              </a:rPr>
              <a:t>Analysis of Covariance (ANCOVA)</a:t>
            </a:r>
            <a:r>
              <a:rPr lang="en-US" sz="2100" b="0" i="0" dirty="0">
                <a:solidFill>
                  <a:srgbClr val="374151"/>
                </a:solidFill>
                <a:effectLst/>
                <a:latin typeface="Söhne"/>
              </a:rPr>
              <a:t>:</a:t>
            </a:r>
          </a:p>
          <a:p>
            <a:pPr algn="l">
              <a:buFont typeface="Arial" panose="020B0604020202020204" pitchFamily="34" charset="0"/>
              <a:buChar char="•"/>
            </a:pPr>
            <a:r>
              <a:rPr lang="en-US" sz="2100" b="0" i="0" dirty="0">
                <a:solidFill>
                  <a:srgbClr val="374151"/>
                </a:solidFill>
                <a:effectLst/>
                <a:latin typeface="Söhne"/>
              </a:rPr>
              <a:t>Combines analysis of variance (ANOVA) and regression analysis to examine group differences while controlling for one or more continuous covariates.</a:t>
            </a:r>
          </a:p>
          <a:p>
            <a:endParaRPr lang="en-IN" dirty="0"/>
          </a:p>
        </p:txBody>
      </p:sp>
    </p:spTree>
    <p:extLst>
      <p:ext uri="{BB962C8B-B14F-4D97-AF65-F5344CB8AC3E}">
        <p14:creationId xmlns:p14="http://schemas.microsoft.com/office/powerpoint/2010/main" val="1412408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3243-6613-4BE3-86BD-7C548C24F577}"/>
              </a:ext>
            </a:extLst>
          </p:cNvPr>
          <p:cNvSpPr>
            <a:spLocks noGrp="1"/>
          </p:cNvSpPr>
          <p:nvPr>
            <p:ph type="title"/>
          </p:nvPr>
        </p:nvSpPr>
        <p:spPr>
          <a:xfrm>
            <a:off x="677334" y="609600"/>
            <a:ext cx="8596668" cy="666044"/>
          </a:xfrm>
        </p:spPr>
        <p:txBody>
          <a:bodyPr/>
          <a:lstStyle/>
          <a:p>
            <a:r>
              <a:rPr lang="en-IN" dirty="0"/>
              <a:t>Intelligent data analysis</a:t>
            </a:r>
          </a:p>
        </p:txBody>
      </p:sp>
      <p:sp>
        <p:nvSpPr>
          <p:cNvPr id="3" name="Content Placeholder 2">
            <a:extLst>
              <a:ext uri="{FF2B5EF4-FFF2-40B4-BE49-F238E27FC236}">
                <a16:creationId xmlns:a16="http://schemas.microsoft.com/office/drawing/2014/main" id="{9B5D7471-A5CE-44C8-8A7E-A9EE0D2689A3}"/>
              </a:ext>
            </a:extLst>
          </p:cNvPr>
          <p:cNvSpPr>
            <a:spLocks noGrp="1"/>
          </p:cNvSpPr>
          <p:nvPr>
            <p:ph idx="1"/>
          </p:nvPr>
        </p:nvSpPr>
        <p:spPr>
          <a:xfrm>
            <a:off x="677333" y="1275645"/>
            <a:ext cx="9064977" cy="5396088"/>
          </a:xfrm>
        </p:spPr>
        <p:txBody>
          <a:bodyPr>
            <a:normAutofit fontScale="85000" lnSpcReduction="20000"/>
          </a:bodyPr>
          <a:lstStyle/>
          <a:p>
            <a:pPr algn="l"/>
            <a:r>
              <a:rPr lang="en-US" b="0" i="0" dirty="0">
                <a:solidFill>
                  <a:srgbClr val="434343"/>
                </a:solidFill>
                <a:effectLst/>
                <a:latin typeface="Rubik"/>
              </a:rPr>
              <a:t>Intelligent data analysis, nature of data</a:t>
            </a:r>
            <a:endParaRPr lang="en-US" b="0" i="0" dirty="0">
              <a:solidFill>
                <a:srgbClr val="1A202C"/>
              </a:solidFill>
              <a:effectLst/>
              <a:latin typeface="Rubik"/>
            </a:endParaRPr>
          </a:p>
          <a:p>
            <a:pPr algn="l"/>
            <a:r>
              <a:rPr lang="en-US" b="0" i="0" dirty="0">
                <a:solidFill>
                  <a:srgbClr val="000000"/>
                </a:solidFill>
                <a:effectLst/>
                <a:latin typeface="Rubik"/>
              </a:rPr>
              <a:t>Intelligent Data Analysis (IDA) is one of the most important approaches in the field of data mining.</a:t>
            </a:r>
            <a:endParaRPr lang="en-US" b="0" i="0" dirty="0">
              <a:solidFill>
                <a:srgbClr val="1A202C"/>
              </a:solidFill>
              <a:effectLst/>
              <a:latin typeface="Rubik"/>
            </a:endParaRPr>
          </a:p>
          <a:p>
            <a:pPr algn="l"/>
            <a:r>
              <a:rPr lang="en-US" b="0" i="0" dirty="0">
                <a:solidFill>
                  <a:srgbClr val="000000"/>
                </a:solidFill>
                <a:effectLst/>
                <a:latin typeface="Rubik"/>
              </a:rPr>
              <a:t>Based on the basic principles of IDA and the features of datasets that IDA handles, the development of IDA is briefly summarized from three aspects :</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Algorithm principle</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The scale</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Type of the dataset</a:t>
            </a:r>
            <a:endParaRPr lang="en-US" b="0" i="0" dirty="0">
              <a:solidFill>
                <a:srgbClr val="1A202C"/>
              </a:solidFill>
              <a:effectLst/>
              <a:latin typeface="Rubik"/>
            </a:endParaRPr>
          </a:p>
          <a:p>
            <a:pPr algn="l"/>
            <a:r>
              <a:rPr lang="en-US" b="0" i="0" dirty="0">
                <a:solidFill>
                  <a:srgbClr val="000000"/>
                </a:solidFill>
                <a:effectLst/>
                <a:latin typeface="Rubik"/>
              </a:rPr>
              <a:t>Intelligent Data Analysis (IDA) is one of the major issues in artificial intelligence and information.</a:t>
            </a:r>
            <a:endParaRPr lang="en-US" b="0" i="0" dirty="0">
              <a:solidFill>
                <a:srgbClr val="1A202C"/>
              </a:solidFill>
              <a:effectLst/>
              <a:latin typeface="Rubik"/>
            </a:endParaRPr>
          </a:p>
          <a:p>
            <a:pPr algn="l"/>
            <a:r>
              <a:rPr lang="en-US" b="0" i="0" dirty="0">
                <a:solidFill>
                  <a:srgbClr val="000000"/>
                </a:solidFill>
                <a:effectLst/>
                <a:latin typeface="Rubik"/>
              </a:rPr>
              <a:t>Intelligent data analysis discloses hidden facts that are not known previously and provide potentially important information or facts from large quantities of data.</a:t>
            </a:r>
            <a:endParaRPr lang="en-US" b="0" i="0" dirty="0">
              <a:solidFill>
                <a:srgbClr val="1A202C"/>
              </a:solidFill>
              <a:effectLst/>
              <a:latin typeface="Rubik"/>
            </a:endParaRPr>
          </a:p>
          <a:p>
            <a:pPr algn="l"/>
            <a:r>
              <a:rPr lang="en-US" b="0" i="0" dirty="0">
                <a:solidFill>
                  <a:srgbClr val="000000"/>
                </a:solidFill>
                <a:effectLst/>
                <a:latin typeface="Rubik"/>
              </a:rPr>
              <a:t>It also helps in making a decision.</a:t>
            </a:r>
            <a:endParaRPr lang="en-US" b="0" i="0" dirty="0">
              <a:solidFill>
                <a:srgbClr val="1A202C"/>
              </a:solidFill>
              <a:effectLst/>
              <a:latin typeface="Rubik"/>
            </a:endParaRPr>
          </a:p>
          <a:p>
            <a:pPr algn="l"/>
            <a:r>
              <a:rPr lang="en-US" b="0" i="0" dirty="0">
                <a:solidFill>
                  <a:srgbClr val="000000"/>
                </a:solidFill>
                <a:effectLst/>
                <a:latin typeface="Rubik"/>
              </a:rPr>
              <a:t>Based on machine learning, artificial intelligence, recognition of pattern, and records and visualization technology, IDA helps to obtain useful information, necessary data and interesting models from a lot of data available online in order to make the right choices.</a:t>
            </a:r>
            <a:endParaRPr lang="en-US" b="0" i="0" dirty="0">
              <a:solidFill>
                <a:srgbClr val="1A202C"/>
              </a:solidFill>
              <a:effectLst/>
              <a:latin typeface="Rubik"/>
            </a:endParaRPr>
          </a:p>
          <a:p>
            <a:pPr algn="l"/>
            <a:r>
              <a:rPr lang="en-US" b="0" i="0" dirty="0">
                <a:solidFill>
                  <a:srgbClr val="000000"/>
                </a:solidFill>
                <a:effectLst/>
                <a:latin typeface="Rubik"/>
              </a:rPr>
              <a:t>IDA includes three stages:</a:t>
            </a:r>
            <a:endParaRPr lang="en-US" b="0" i="0" dirty="0">
              <a:solidFill>
                <a:srgbClr val="1A202C"/>
              </a:solidFill>
              <a:effectLst/>
              <a:latin typeface="Rubik"/>
            </a:endParaRPr>
          </a:p>
          <a:p>
            <a:pPr algn="l"/>
            <a:r>
              <a:rPr lang="en-US" b="0" i="0" dirty="0">
                <a:solidFill>
                  <a:srgbClr val="000000"/>
                </a:solidFill>
                <a:effectLst/>
                <a:latin typeface="Rubik"/>
              </a:rPr>
              <a:t>(1) Preparation of data</a:t>
            </a:r>
            <a:endParaRPr lang="en-US" b="0" i="0" dirty="0">
              <a:solidFill>
                <a:srgbClr val="1A202C"/>
              </a:solidFill>
              <a:effectLst/>
              <a:latin typeface="Rubik"/>
            </a:endParaRPr>
          </a:p>
          <a:p>
            <a:pPr algn="l"/>
            <a:r>
              <a:rPr lang="en-US" b="0" i="0" dirty="0">
                <a:solidFill>
                  <a:srgbClr val="000000"/>
                </a:solidFill>
                <a:effectLst/>
                <a:latin typeface="Rubik"/>
              </a:rPr>
              <a:t>(2) Data mining</a:t>
            </a:r>
            <a:endParaRPr lang="en-US" b="0" i="0" dirty="0">
              <a:solidFill>
                <a:srgbClr val="1A202C"/>
              </a:solidFill>
              <a:effectLst/>
              <a:latin typeface="Rubik"/>
            </a:endParaRPr>
          </a:p>
          <a:p>
            <a:pPr algn="l"/>
            <a:r>
              <a:rPr lang="en-US" b="0" i="0" dirty="0">
                <a:solidFill>
                  <a:srgbClr val="000000"/>
                </a:solidFill>
                <a:effectLst/>
                <a:latin typeface="Rubik"/>
              </a:rPr>
              <a:t>(3) Data validation and Explanation</a:t>
            </a:r>
            <a:endParaRPr lang="en-US" b="0" i="0" dirty="0">
              <a:solidFill>
                <a:srgbClr val="1A202C"/>
              </a:solidFill>
              <a:effectLst/>
              <a:latin typeface="Rubik"/>
            </a:endParaRPr>
          </a:p>
          <a:p>
            <a:endParaRPr lang="en-IN" dirty="0"/>
          </a:p>
        </p:txBody>
      </p:sp>
    </p:spTree>
    <p:extLst>
      <p:ext uri="{BB962C8B-B14F-4D97-AF65-F5344CB8AC3E}">
        <p14:creationId xmlns:p14="http://schemas.microsoft.com/office/powerpoint/2010/main" val="18825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3E8F6-180F-4E4D-89DD-8102DB840CD3}"/>
              </a:ext>
            </a:extLst>
          </p:cNvPr>
          <p:cNvSpPr>
            <a:spLocks noGrp="1"/>
          </p:cNvSpPr>
          <p:nvPr>
            <p:ph type="title"/>
          </p:nvPr>
        </p:nvSpPr>
        <p:spPr>
          <a:xfrm>
            <a:off x="677334" y="609600"/>
            <a:ext cx="8596668" cy="530578"/>
          </a:xfrm>
        </p:spPr>
        <p:txBody>
          <a:bodyPr>
            <a:normAutofit fontScale="90000"/>
          </a:bodyPr>
          <a:lstStyle/>
          <a:p>
            <a:r>
              <a:rPr lang="en-IN" dirty="0"/>
              <a:t>Analytic Processes and Tools</a:t>
            </a:r>
          </a:p>
        </p:txBody>
      </p:sp>
      <p:sp>
        <p:nvSpPr>
          <p:cNvPr id="3" name="Content Placeholder 2">
            <a:extLst>
              <a:ext uri="{FF2B5EF4-FFF2-40B4-BE49-F238E27FC236}">
                <a16:creationId xmlns:a16="http://schemas.microsoft.com/office/drawing/2014/main" id="{C21BE16C-049F-4EAF-84D7-ED92D79E2A7A}"/>
              </a:ext>
            </a:extLst>
          </p:cNvPr>
          <p:cNvSpPr>
            <a:spLocks noGrp="1"/>
          </p:cNvSpPr>
          <p:nvPr>
            <p:ph idx="1"/>
          </p:nvPr>
        </p:nvSpPr>
        <p:spPr>
          <a:xfrm>
            <a:off x="383822" y="1140178"/>
            <a:ext cx="9369778" cy="5576711"/>
          </a:xfrm>
        </p:spPr>
        <p:txBody>
          <a:bodyPr>
            <a:normAutofit fontScale="85000" lnSpcReduction="20000"/>
          </a:bodyPr>
          <a:lstStyle/>
          <a:p>
            <a:pPr algn="l"/>
            <a:r>
              <a:rPr lang="en-US" b="0" i="0" dirty="0">
                <a:solidFill>
                  <a:srgbClr val="434343"/>
                </a:solidFill>
                <a:effectLst/>
                <a:latin typeface="Rubik"/>
              </a:rPr>
              <a:t>Analytic processes and tools</a:t>
            </a:r>
            <a:endParaRPr lang="en-US" b="0" i="0" dirty="0">
              <a:solidFill>
                <a:srgbClr val="1A202C"/>
              </a:solidFill>
              <a:effectLst/>
              <a:latin typeface="Rubik"/>
            </a:endParaRPr>
          </a:p>
          <a:p>
            <a:pPr algn="l"/>
            <a:r>
              <a:rPr lang="en-US" b="0" i="0" dirty="0">
                <a:solidFill>
                  <a:srgbClr val="000000"/>
                </a:solidFill>
                <a:effectLst/>
                <a:latin typeface="Rubik"/>
              </a:rPr>
              <a:t>Big Data Analytics is the process of collecting large chunks of structured/unstructured data, segregating and analyzing it and discovering the patterns and other useful business insights from it.</a:t>
            </a:r>
            <a:endParaRPr lang="en-US" b="0" i="0" dirty="0">
              <a:solidFill>
                <a:srgbClr val="1A202C"/>
              </a:solidFill>
              <a:effectLst/>
              <a:latin typeface="Rubik"/>
            </a:endParaRPr>
          </a:p>
          <a:p>
            <a:pPr algn="l"/>
            <a:r>
              <a:rPr lang="en-US" b="0" i="0" dirty="0">
                <a:solidFill>
                  <a:srgbClr val="000000"/>
                </a:solidFill>
                <a:effectLst/>
                <a:latin typeface="Rubik"/>
              </a:rPr>
              <a:t>These days, organizations are realizing the value they get out of big data analytics and hence they are deploying big data tools and processes to bring more efficiency in their work environment. </a:t>
            </a:r>
            <a:endParaRPr lang="en-US" b="0" i="0" dirty="0">
              <a:solidFill>
                <a:srgbClr val="1A202C"/>
              </a:solidFill>
              <a:effectLst/>
              <a:latin typeface="Rubik"/>
            </a:endParaRPr>
          </a:p>
          <a:p>
            <a:pPr algn="l"/>
            <a:r>
              <a:rPr lang="en-US" b="0" i="0" dirty="0">
                <a:solidFill>
                  <a:srgbClr val="000000"/>
                </a:solidFill>
                <a:effectLst/>
                <a:latin typeface="Rubik"/>
              </a:rPr>
              <a:t>Many big data tools and processes are being utilized by companies these days in the processes of discovering insights and supporting decision making.</a:t>
            </a:r>
            <a:endParaRPr lang="en-US" b="0" i="0" dirty="0">
              <a:solidFill>
                <a:srgbClr val="1A202C"/>
              </a:solidFill>
              <a:effectLst/>
              <a:latin typeface="Rubik"/>
            </a:endParaRPr>
          </a:p>
          <a:p>
            <a:pPr algn="l"/>
            <a:r>
              <a:rPr lang="en-US" b="0" i="0" dirty="0">
                <a:solidFill>
                  <a:srgbClr val="000000"/>
                </a:solidFill>
                <a:effectLst/>
                <a:latin typeface="Rubik"/>
              </a:rPr>
              <a:t>Big data processing is a set of techniques or programming models to access large- scale data to extract useful information for supporting and providing decisions.</a:t>
            </a:r>
            <a:endParaRPr lang="en-US" b="0" i="0" dirty="0">
              <a:solidFill>
                <a:srgbClr val="1A202C"/>
              </a:solidFill>
              <a:effectLst/>
              <a:latin typeface="Rubik"/>
            </a:endParaRPr>
          </a:p>
          <a:p>
            <a:pPr algn="l"/>
            <a:r>
              <a:rPr lang="en-US" b="0" i="0" dirty="0">
                <a:solidFill>
                  <a:srgbClr val="000000"/>
                </a:solidFill>
                <a:effectLst/>
                <a:latin typeface="Rubik"/>
              </a:rPr>
              <a:t>Below is the list of some of the data analytics tools used most in the industry :</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R Programming (Leading Analytics Tool in the industry)</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Python</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Excel</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SAS</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Apache Spark</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Splunk</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RapidMiner</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Tableau Public</a:t>
            </a:r>
            <a:endParaRPr lang="en-US" b="0" i="0" dirty="0">
              <a:solidFill>
                <a:srgbClr val="1A202C"/>
              </a:solidFill>
              <a:effectLst/>
              <a:latin typeface="Rubik"/>
            </a:endParaRPr>
          </a:p>
          <a:p>
            <a:pPr algn="l">
              <a:buFont typeface="Arial" panose="020B0604020202020204" pitchFamily="34" charset="0"/>
              <a:buChar char="•"/>
            </a:pPr>
            <a:r>
              <a:rPr lang="en-US" b="0" i="0" dirty="0" err="1">
                <a:solidFill>
                  <a:srgbClr val="000000"/>
                </a:solidFill>
                <a:effectLst/>
                <a:latin typeface="Rubik"/>
              </a:rPr>
              <a:t>KNime</a:t>
            </a:r>
            <a:endParaRPr lang="en-US" b="0" i="0" dirty="0">
              <a:solidFill>
                <a:srgbClr val="1A202C"/>
              </a:solidFill>
              <a:effectLst/>
              <a:latin typeface="Rubik"/>
            </a:endParaRPr>
          </a:p>
          <a:p>
            <a:endParaRPr lang="en-IN" dirty="0"/>
          </a:p>
        </p:txBody>
      </p:sp>
    </p:spTree>
    <p:extLst>
      <p:ext uri="{BB962C8B-B14F-4D97-AF65-F5344CB8AC3E}">
        <p14:creationId xmlns:p14="http://schemas.microsoft.com/office/powerpoint/2010/main" val="245791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1F31-F0D3-4FA4-8197-DA21469C9771}"/>
              </a:ext>
            </a:extLst>
          </p:cNvPr>
          <p:cNvSpPr>
            <a:spLocks noGrp="1"/>
          </p:cNvSpPr>
          <p:nvPr>
            <p:ph type="title"/>
          </p:nvPr>
        </p:nvSpPr>
        <p:spPr>
          <a:xfrm>
            <a:off x="677334" y="327378"/>
            <a:ext cx="8596668" cy="677333"/>
          </a:xfrm>
        </p:spPr>
        <p:txBody>
          <a:bodyPr>
            <a:normAutofit/>
          </a:bodyPr>
          <a:lstStyle/>
          <a:p>
            <a:r>
              <a:rPr lang="en-IN" dirty="0"/>
              <a:t>Analysis v/s Reporting </a:t>
            </a:r>
          </a:p>
        </p:txBody>
      </p:sp>
      <p:sp>
        <p:nvSpPr>
          <p:cNvPr id="3" name="Content Placeholder 2">
            <a:extLst>
              <a:ext uri="{FF2B5EF4-FFF2-40B4-BE49-F238E27FC236}">
                <a16:creationId xmlns:a16="http://schemas.microsoft.com/office/drawing/2014/main" id="{271270AC-A036-45F6-B4F1-213E732CD727}"/>
              </a:ext>
            </a:extLst>
          </p:cNvPr>
          <p:cNvSpPr>
            <a:spLocks noGrp="1"/>
          </p:cNvSpPr>
          <p:nvPr>
            <p:ph idx="1"/>
          </p:nvPr>
        </p:nvSpPr>
        <p:spPr>
          <a:xfrm>
            <a:off x="496711" y="1004711"/>
            <a:ext cx="10047111" cy="5734756"/>
          </a:xfrm>
        </p:spPr>
        <p:txBody>
          <a:bodyPr>
            <a:normAutofit fontScale="92500" lnSpcReduction="20000"/>
          </a:bodyPr>
          <a:lstStyle/>
          <a:p>
            <a:pPr algn="l"/>
            <a:r>
              <a:rPr lang="en-US" b="0" i="0" dirty="0">
                <a:solidFill>
                  <a:srgbClr val="434343"/>
                </a:solidFill>
                <a:effectLst/>
                <a:latin typeface="Rubik"/>
              </a:rPr>
              <a:t>Analysis vs reporting</a:t>
            </a:r>
            <a:endParaRPr lang="en-US" b="0" i="0" dirty="0">
              <a:solidFill>
                <a:srgbClr val="1A202C"/>
              </a:solidFill>
              <a:effectLst/>
              <a:latin typeface="Rubik"/>
            </a:endParaRPr>
          </a:p>
          <a:p>
            <a:pPr algn="l"/>
            <a:r>
              <a:rPr lang="en-US" b="1" i="0" dirty="0">
                <a:solidFill>
                  <a:srgbClr val="000000"/>
                </a:solidFill>
                <a:effectLst/>
                <a:latin typeface="Overpass"/>
              </a:rPr>
              <a:t>Reporting :</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Once data is collected, it will be organized using tools such as graphs and tables.</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The process of organizing this data is called reporting.</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Reporting translates raw data into information.</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Reporting helps companies to monitor their online business and be alerted when data falls outside of expected ranges.</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Good reporting should raise questions about the business from its end users. </a:t>
            </a:r>
            <a:endParaRPr lang="en-US" b="0" i="0" dirty="0">
              <a:solidFill>
                <a:srgbClr val="1A202C"/>
              </a:solidFill>
              <a:effectLst/>
              <a:latin typeface="Rubik"/>
            </a:endParaRPr>
          </a:p>
          <a:p>
            <a:pPr algn="l"/>
            <a:r>
              <a:rPr lang="en-US" b="1" i="0" dirty="0">
                <a:solidFill>
                  <a:srgbClr val="000000"/>
                </a:solidFill>
                <a:effectLst/>
                <a:latin typeface="Overpass"/>
              </a:rPr>
              <a:t>Analysis :</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Analytics is the process of taking the organized data and analyzing it.</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This helps users to gain valuable insights on how businesses can improve their performance.</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Analysis transforms data and information into insights.</a:t>
            </a:r>
            <a:endParaRPr lang="en-US" b="0" i="0" dirty="0">
              <a:solidFill>
                <a:srgbClr val="1A202C"/>
              </a:solidFill>
              <a:effectLst/>
              <a:latin typeface="Rubik"/>
            </a:endParaRPr>
          </a:p>
          <a:p>
            <a:pPr algn="l">
              <a:buFont typeface="Arial" panose="020B0604020202020204" pitchFamily="34" charset="0"/>
              <a:buChar char="•"/>
            </a:pPr>
            <a:r>
              <a:rPr lang="en-US" b="0" i="0" dirty="0">
                <a:solidFill>
                  <a:srgbClr val="000000"/>
                </a:solidFill>
                <a:effectLst/>
                <a:latin typeface="Rubik"/>
              </a:rPr>
              <a:t>The goal of the analysis is to answer questions by interpreting the data at a deeper level and providing actionable recommendations.</a:t>
            </a:r>
            <a:endParaRPr lang="en-US" b="0" i="0" dirty="0">
              <a:solidFill>
                <a:srgbClr val="1A202C"/>
              </a:solidFill>
              <a:effectLst/>
              <a:latin typeface="Rubik"/>
            </a:endParaRPr>
          </a:p>
          <a:p>
            <a:pPr algn="l"/>
            <a:r>
              <a:rPr lang="en-US" b="1" i="0" dirty="0">
                <a:solidFill>
                  <a:srgbClr val="000000"/>
                </a:solidFill>
                <a:effectLst/>
                <a:latin typeface="Overpass"/>
              </a:rPr>
              <a:t>Conclusion :</a:t>
            </a:r>
            <a:endParaRPr lang="en-US" b="0" i="0" dirty="0">
              <a:solidFill>
                <a:srgbClr val="1A202C"/>
              </a:solidFill>
              <a:effectLst/>
              <a:latin typeface="Rubik"/>
            </a:endParaRPr>
          </a:p>
          <a:p>
            <a:pPr algn="l">
              <a:buFont typeface="Arial" panose="020B0604020202020204" pitchFamily="34" charset="0"/>
              <a:buChar char="•"/>
            </a:pPr>
            <a:r>
              <a:rPr lang="en-US" b="1" i="0" dirty="0">
                <a:solidFill>
                  <a:srgbClr val="000000"/>
                </a:solidFill>
                <a:effectLst/>
                <a:latin typeface="Overpass"/>
              </a:rPr>
              <a:t>Reporting</a:t>
            </a:r>
            <a:r>
              <a:rPr lang="en-US" b="0" i="0" dirty="0">
                <a:solidFill>
                  <a:srgbClr val="000000"/>
                </a:solidFill>
                <a:effectLst/>
                <a:latin typeface="Rubik"/>
              </a:rPr>
              <a:t> shows us </a:t>
            </a:r>
            <a:r>
              <a:rPr lang="en-US" b="1" i="1" dirty="0">
                <a:solidFill>
                  <a:srgbClr val="000000"/>
                </a:solidFill>
                <a:effectLst/>
                <a:latin typeface="Overpass"/>
              </a:rPr>
              <a:t>“what is happening”</a:t>
            </a:r>
            <a:r>
              <a:rPr lang="en-US" b="0" i="0" dirty="0">
                <a:solidFill>
                  <a:srgbClr val="000000"/>
                </a:solidFill>
                <a:effectLst/>
                <a:latin typeface="Rubik"/>
              </a:rPr>
              <a:t>.</a:t>
            </a:r>
            <a:endParaRPr lang="en-US" b="0" i="0" dirty="0">
              <a:solidFill>
                <a:srgbClr val="1A202C"/>
              </a:solidFill>
              <a:effectLst/>
              <a:latin typeface="Rubik"/>
            </a:endParaRPr>
          </a:p>
          <a:p>
            <a:pPr algn="l">
              <a:buFont typeface="Arial" panose="020B0604020202020204" pitchFamily="34" charset="0"/>
              <a:buChar char="•"/>
            </a:pPr>
            <a:r>
              <a:rPr lang="en-US" b="1" i="0" dirty="0">
                <a:solidFill>
                  <a:srgbClr val="000000"/>
                </a:solidFill>
                <a:effectLst/>
                <a:latin typeface="Overpass"/>
              </a:rPr>
              <a:t>The analysis</a:t>
            </a:r>
            <a:r>
              <a:rPr lang="en-US" b="0" i="0" dirty="0">
                <a:solidFill>
                  <a:srgbClr val="000000"/>
                </a:solidFill>
                <a:effectLst/>
                <a:latin typeface="Rubik"/>
              </a:rPr>
              <a:t> focuses on explaining </a:t>
            </a:r>
            <a:r>
              <a:rPr lang="en-US" b="1" i="1" dirty="0">
                <a:solidFill>
                  <a:srgbClr val="000000"/>
                </a:solidFill>
                <a:effectLst/>
                <a:latin typeface="Overpass"/>
              </a:rPr>
              <a:t>“why it is happening”</a:t>
            </a:r>
            <a:r>
              <a:rPr lang="en-US" b="0" i="0" dirty="0">
                <a:solidFill>
                  <a:srgbClr val="000000"/>
                </a:solidFill>
                <a:effectLst/>
                <a:latin typeface="Rubik"/>
              </a:rPr>
              <a:t>  and </a:t>
            </a:r>
            <a:r>
              <a:rPr lang="en-US" b="1" i="1" dirty="0">
                <a:solidFill>
                  <a:srgbClr val="000000"/>
                </a:solidFill>
                <a:effectLst/>
                <a:latin typeface="Overpass"/>
              </a:rPr>
              <a:t>“what we can do about it”</a:t>
            </a:r>
            <a:r>
              <a:rPr lang="en-US" b="0" i="0" dirty="0">
                <a:solidFill>
                  <a:srgbClr val="000000"/>
                </a:solidFill>
                <a:effectLst/>
                <a:latin typeface="Rubik"/>
              </a:rPr>
              <a:t>.</a:t>
            </a:r>
            <a:endParaRPr lang="en-US" b="0" i="0" dirty="0">
              <a:solidFill>
                <a:srgbClr val="1A202C"/>
              </a:solidFill>
              <a:effectLst/>
              <a:latin typeface="Rubik"/>
            </a:endParaRPr>
          </a:p>
          <a:p>
            <a:endParaRPr lang="en-IN" dirty="0"/>
          </a:p>
        </p:txBody>
      </p:sp>
    </p:spTree>
    <p:extLst>
      <p:ext uri="{BB962C8B-B14F-4D97-AF65-F5344CB8AC3E}">
        <p14:creationId xmlns:p14="http://schemas.microsoft.com/office/powerpoint/2010/main" val="286841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8F27-DF8A-44ED-84D4-3A03A3A470A2}"/>
              </a:ext>
            </a:extLst>
          </p:cNvPr>
          <p:cNvSpPr>
            <a:spLocks noGrp="1"/>
          </p:cNvSpPr>
          <p:nvPr>
            <p:ph type="title"/>
          </p:nvPr>
        </p:nvSpPr>
        <p:spPr>
          <a:xfrm>
            <a:off x="677334" y="248356"/>
            <a:ext cx="8596668" cy="677333"/>
          </a:xfrm>
        </p:spPr>
        <p:txBody>
          <a:bodyPr>
            <a:normAutofit fontScale="90000"/>
          </a:bodyPr>
          <a:lstStyle/>
          <a:p>
            <a:r>
              <a:rPr lang="en-IN" sz="4000" b="1" i="0" dirty="0">
                <a:solidFill>
                  <a:srgbClr val="343541"/>
                </a:solidFill>
                <a:effectLst/>
                <a:latin typeface="Söhne"/>
              </a:rPr>
              <a:t>Data categorization</a:t>
            </a:r>
            <a:endParaRPr lang="en-IN" sz="4000" b="1" dirty="0"/>
          </a:p>
        </p:txBody>
      </p:sp>
      <p:sp>
        <p:nvSpPr>
          <p:cNvPr id="3" name="Content Placeholder 2">
            <a:extLst>
              <a:ext uri="{FF2B5EF4-FFF2-40B4-BE49-F238E27FC236}">
                <a16:creationId xmlns:a16="http://schemas.microsoft.com/office/drawing/2014/main" id="{4466CE13-6676-4C3E-9802-ADEA3D3EB1C3}"/>
              </a:ext>
            </a:extLst>
          </p:cNvPr>
          <p:cNvSpPr>
            <a:spLocks noGrp="1"/>
          </p:cNvSpPr>
          <p:nvPr>
            <p:ph idx="1"/>
          </p:nvPr>
        </p:nvSpPr>
        <p:spPr>
          <a:xfrm>
            <a:off x="316089" y="925688"/>
            <a:ext cx="9369778" cy="5802489"/>
          </a:xfrm>
        </p:spPr>
        <p:txBody>
          <a:bodyPr>
            <a:normAutofit fontScale="77500" lnSpcReduction="20000"/>
          </a:bodyPr>
          <a:lstStyle/>
          <a:p>
            <a:pPr marL="0" indent="0" algn="l">
              <a:buNone/>
            </a:pPr>
            <a:r>
              <a:rPr lang="en-US" sz="2100" b="1" i="0" dirty="0">
                <a:solidFill>
                  <a:srgbClr val="374151"/>
                </a:solidFill>
                <a:effectLst/>
                <a:latin typeface="Söhne"/>
              </a:rPr>
              <a:t>Categorical Data Categorization:</a:t>
            </a:r>
            <a:r>
              <a:rPr lang="en-US" sz="2100" b="0" i="0" dirty="0">
                <a:solidFill>
                  <a:srgbClr val="374151"/>
                </a:solidFill>
                <a:effectLst/>
                <a:latin typeface="Söhne"/>
              </a:rPr>
              <a:t> Categorical data consists of non-numeric values that represent different categories or groups. Here are common methods of categorizing categorical data:</a:t>
            </a:r>
          </a:p>
          <a:p>
            <a:pPr marL="457200" lvl="1" indent="0" algn="l">
              <a:spcBef>
                <a:spcPts val="600"/>
              </a:spcBef>
              <a:buNone/>
            </a:pPr>
            <a:r>
              <a:rPr lang="en-US" sz="1900" b="1" i="0" dirty="0">
                <a:solidFill>
                  <a:srgbClr val="374151"/>
                </a:solidFill>
                <a:effectLst/>
                <a:latin typeface="Söhne"/>
              </a:rPr>
              <a:t>Nominal Data Categorization:</a:t>
            </a:r>
            <a:r>
              <a:rPr lang="en-US" sz="1900" b="0" i="0" dirty="0">
                <a:solidFill>
                  <a:srgbClr val="374151"/>
                </a:solidFill>
                <a:effectLst/>
                <a:latin typeface="Söhne"/>
              </a:rPr>
              <a:t> Nominal data represents categories with no inherent order or ranking. Examples include:</a:t>
            </a:r>
          </a:p>
          <a:p>
            <a:pPr marL="914400" lvl="2" indent="0" algn="l">
              <a:spcBef>
                <a:spcPts val="600"/>
              </a:spcBef>
              <a:buNone/>
            </a:pPr>
            <a:r>
              <a:rPr lang="en-US" sz="1900" b="0" i="0" dirty="0">
                <a:solidFill>
                  <a:srgbClr val="374151"/>
                </a:solidFill>
                <a:effectLst/>
                <a:latin typeface="Söhne"/>
              </a:rPr>
              <a:t>Colors (e.g., red, blue, green)</a:t>
            </a:r>
          </a:p>
          <a:p>
            <a:pPr marL="914400" lvl="2" indent="0" algn="l">
              <a:spcBef>
                <a:spcPts val="600"/>
              </a:spcBef>
              <a:buNone/>
            </a:pPr>
            <a:r>
              <a:rPr lang="en-US" sz="1900" b="0" i="0" dirty="0">
                <a:solidFill>
                  <a:srgbClr val="374151"/>
                </a:solidFill>
                <a:effectLst/>
                <a:latin typeface="Söhne"/>
              </a:rPr>
              <a:t>Types of animals (e.g., cat, dog, bird)</a:t>
            </a:r>
          </a:p>
          <a:p>
            <a:pPr marL="914400" lvl="2" indent="0" algn="l">
              <a:spcBef>
                <a:spcPts val="600"/>
              </a:spcBef>
              <a:buNone/>
            </a:pPr>
            <a:r>
              <a:rPr lang="en-US" sz="1900" b="0" i="0" dirty="0">
                <a:solidFill>
                  <a:srgbClr val="374151"/>
                </a:solidFill>
                <a:effectLst/>
                <a:latin typeface="Söhne"/>
              </a:rPr>
              <a:t>Gender (e.g., male, female, non-binary)</a:t>
            </a:r>
          </a:p>
          <a:p>
            <a:pPr marL="457200" lvl="1" indent="0" algn="l">
              <a:spcBef>
                <a:spcPts val="600"/>
              </a:spcBef>
              <a:buNone/>
            </a:pPr>
            <a:r>
              <a:rPr lang="en-US" sz="1900" b="1" i="0" dirty="0">
                <a:solidFill>
                  <a:srgbClr val="374151"/>
                </a:solidFill>
                <a:effectLst/>
                <a:latin typeface="Söhne"/>
              </a:rPr>
              <a:t>Ordinal Data Categorization:</a:t>
            </a:r>
            <a:r>
              <a:rPr lang="en-US" sz="1900" b="0" i="0" dirty="0">
                <a:solidFill>
                  <a:srgbClr val="374151"/>
                </a:solidFill>
                <a:effectLst/>
                <a:latin typeface="Söhne"/>
              </a:rPr>
              <a:t> Ordinal data represents categories with a meaningful order or ranking. Examples include:</a:t>
            </a:r>
          </a:p>
          <a:p>
            <a:pPr marL="914400" lvl="2" indent="0" algn="l">
              <a:spcBef>
                <a:spcPts val="600"/>
              </a:spcBef>
              <a:buNone/>
            </a:pPr>
            <a:r>
              <a:rPr lang="en-US" sz="2100" b="0" i="0" dirty="0">
                <a:solidFill>
                  <a:srgbClr val="374151"/>
                </a:solidFill>
                <a:effectLst/>
                <a:latin typeface="Söhne"/>
              </a:rPr>
              <a:t>Education levels (e.g., high school, bachelor's, master's)</a:t>
            </a:r>
          </a:p>
          <a:p>
            <a:pPr marL="914400" lvl="2" indent="0" algn="l">
              <a:spcBef>
                <a:spcPts val="600"/>
              </a:spcBef>
              <a:buNone/>
            </a:pPr>
            <a:r>
              <a:rPr lang="en-US" sz="2100" b="0" i="0" dirty="0">
                <a:solidFill>
                  <a:srgbClr val="374151"/>
                </a:solidFill>
                <a:effectLst/>
                <a:latin typeface="Söhne"/>
              </a:rPr>
              <a:t>Customer satisfaction ratings (e.g., very satisfied, satisfied, neutral, dissatisfied, very dissatisfied)</a:t>
            </a:r>
            <a:endParaRPr lang="en-US" sz="1700" b="0" i="0" dirty="0">
              <a:solidFill>
                <a:srgbClr val="374151"/>
              </a:solidFill>
              <a:effectLst/>
              <a:latin typeface="Söhne"/>
            </a:endParaRPr>
          </a:p>
          <a:p>
            <a:pPr marL="0" indent="0" algn="l">
              <a:spcBef>
                <a:spcPts val="600"/>
              </a:spcBef>
              <a:buNone/>
            </a:pPr>
            <a:r>
              <a:rPr lang="en-US" sz="2200" b="1" i="0" dirty="0">
                <a:solidFill>
                  <a:srgbClr val="374151"/>
                </a:solidFill>
                <a:effectLst/>
                <a:latin typeface="Söhne"/>
              </a:rPr>
              <a:t>Numerical Data Categorization:</a:t>
            </a:r>
            <a:r>
              <a:rPr lang="en-US" sz="2200" b="0" i="0" dirty="0">
                <a:solidFill>
                  <a:srgbClr val="374151"/>
                </a:solidFill>
                <a:effectLst/>
                <a:latin typeface="Söhne"/>
              </a:rPr>
              <a:t> Numerical data consists of numeric values and can be categorized based on ranges or intervals. Common methods include:</a:t>
            </a:r>
          </a:p>
          <a:p>
            <a:pPr marL="457200" lvl="1" indent="0" algn="l">
              <a:spcBef>
                <a:spcPts val="600"/>
              </a:spcBef>
              <a:buNone/>
            </a:pPr>
            <a:r>
              <a:rPr lang="en-US" sz="1900" b="1" i="0" dirty="0">
                <a:solidFill>
                  <a:srgbClr val="374151"/>
                </a:solidFill>
                <a:effectLst/>
                <a:latin typeface="Söhne"/>
              </a:rPr>
              <a:t>Discretization:</a:t>
            </a:r>
            <a:r>
              <a:rPr lang="en-US" sz="1900" b="0" i="0" dirty="0">
                <a:solidFill>
                  <a:srgbClr val="374151"/>
                </a:solidFill>
                <a:effectLst/>
                <a:latin typeface="Söhne"/>
              </a:rPr>
              <a:t> Dividing a continuous numerical variable into discrete intervals or bins. For example, categorizing ages into age groups (e.g., 0-18, 19-35, 36-50, 51+).</a:t>
            </a:r>
          </a:p>
          <a:p>
            <a:pPr marL="457200" lvl="1" indent="0" algn="l">
              <a:spcBef>
                <a:spcPts val="600"/>
              </a:spcBef>
              <a:buNone/>
            </a:pPr>
            <a:r>
              <a:rPr lang="en-US" sz="1900" b="1" i="0" dirty="0">
                <a:solidFill>
                  <a:srgbClr val="374151"/>
                </a:solidFill>
                <a:effectLst/>
                <a:latin typeface="Söhne"/>
              </a:rPr>
              <a:t>Percentiles:</a:t>
            </a:r>
            <a:r>
              <a:rPr lang="en-US" sz="1900" b="0" i="0" dirty="0">
                <a:solidFill>
                  <a:srgbClr val="374151"/>
                </a:solidFill>
                <a:effectLst/>
                <a:latin typeface="Söhne"/>
              </a:rPr>
              <a:t> Categorizing data based on percentiles, such as quartiles (25th, 50th, and 75th percentiles) or quintiles (20th, 40th, 60th, 80th percentiles). This is often used in finance for portfolio risk assessment.</a:t>
            </a:r>
          </a:p>
          <a:p>
            <a:pPr marL="457200" lvl="1" indent="0" algn="l">
              <a:spcBef>
                <a:spcPts val="600"/>
              </a:spcBef>
              <a:buNone/>
            </a:pPr>
            <a:r>
              <a:rPr lang="en-US" sz="1900" b="1" i="0" dirty="0">
                <a:solidFill>
                  <a:srgbClr val="374151"/>
                </a:solidFill>
                <a:effectLst/>
                <a:latin typeface="Söhne"/>
              </a:rPr>
              <a:t>Custom Categories:</a:t>
            </a:r>
            <a:r>
              <a:rPr lang="en-US" sz="1900" b="0" i="0" dirty="0">
                <a:solidFill>
                  <a:srgbClr val="374151"/>
                </a:solidFill>
                <a:effectLst/>
                <a:latin typeface="Söhne"/>
              </a:rPr>
              <a:t> Creating custom categories based on specific domain knowledge or requirements. For instance, categorizing income levels into "low income," "middle income," and "high income" based on regional economic standards.</a:t>
            </a:r>
          </a:p>
          <a:p>
            <a:pPr marL="457200" lvl="1" indent="0" algn="l">
              <a:spcBef>
                <a:spcPts val="600"/>
              </a:spcBef>
              <a:buNone/>
            </a:pPr>
            <a:r>
              <a:rPr lang="en-US" sz="1900" b="1" i="0" dirty="0">
                <a:solidFill>
                  <a:srgbClr val="374151"/>
                </a:solidFill>
                <a:effectLst/>
                <a:latin typeface="Söhne"/>
              </a:rPr>
              <a:t>Natural Breaks (Jenks):</a:t>
            </a:r>
            <a:r>
              <a:rPr lang="en-US" sz="1900" b="0" i="0" dirty="0">
                <a:solidFill>
                  <a:srgbClr val="374151"/>
                </a:solidFill>
                <a:effectLst/>
                <a:latin typeface="Söhne"/>
              </a:rPr>
              <a:t> Using statistical methods to determine natural breaks or clusters in the data. This is commonly employed in geographical mapping and data visualization.</a:t>
            </a:r>
          </a:p>
          <a:p>
            <a:endParaRPr lang="en-IN" dirty="0"/>
          </a:p>
        </p:txBody>
      </p:sp>
    </p:spTree>
    <p:extLst>
      <p:ext uri="{BB962C8B-B14F-4D97-AF65-F5344CB8AC3E}">
        <p14:creationId xmlns:p14="http://schemas.microsoft.com/office/powerpoint/2010/main" val="319517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98BC9-A96E-4669-894A-E0B854692D51}"/>
              </a:ext>
            </a:extLst>
          </p:cNvPr>
          <p:cNvSpPr>
            <a:spLocks noGrp="1"/>
          </p:cNvSpPr>
          <p:nvPr>
            <p:ph idx="1"/>
          </p:nvPr>
        </p:nvSpPr>
        <p:spPr>
          <a:xfrm>
            <a:off x="575733" y="587022"/>
            <a:ext cx="8861778" cy="6039556"/>
          </a:xfrm>
        </p:spPr>
        <p:txBody>
          <a:bodyPr>
            <a:normAutofit/>
          </a:bodyPr>
          <a:lstStyle/>
          <a:p>
            <a:pPr algn="l"/>
            <a:r>
              <a:rPr lang="en-US" sz="2000" b="1" i="0" dirty="0">
                <a:solidFill>
                  <a:srgbClr val="374151"/>
                </a:solidFill>
                <a:effectLst/>
                <a:latin typeface="Söhne"/>
              </a:rPr>
              <a:t>Why Data Categorization is Important:</a:t>
            </a:r>
            <a:endParaRPr lang="en-US" sz="2000" b="0" i="0" dirty="0">
              <a:solidFill>
                <a:srgbClr val="374151"/>
              </a:solidFill>
              <a:effectLst/>
              <a:latin typeface="Söhne"/>
            </a:endParaRPr>
          </a:p>
          <a:p>
            <a:pPr algn="l">
              <a:buFont typeface="Arial" panose="020B0604020202020204" pitchFamily="34" charset="0"/>
              <a:buChar char="•"/>
            </a:pPr>
            <a:r>
              <a:rPr lang="en-US" sz="2000" b="1" i="0" dirty="0">
                <a:solidFill>
                  <a:srgbClr val="374151"/>
                </a:solidFill>
                <a:effectLst/>
                <a:latin typeface="Söhne"/>
              </a:rPr>
              <a:t>Simplification:</a:t>
            </a:r>
            <a:r>
              <a:rPr lang="en-US" sz="2000" b="0" i="0" dirty="0">
                <a:solidFill>
                  <a:srgbClr val="374151"/>
                </a:solidFill>
                <a:effectLst/>
                <a:latin typeface="Söhne"/>
              </a:rPr>
              <a:t> Categorization simplifies complex datasets, making them easier to understand and work with.</a:t>
            </a:r>
          </a:p>
          <a:p>
            <a:pPr algn="l">
              <a:buFont typeface="Arial" panose="020B0604020202020204" pitchFamily="34" charset="0"/>
              <a:buChar char="•"/>
            </a:pPr>
            <a:r>
              <a:rPr lang="en-US" sz="2000" b="1" i="0" dirty="0">
                <a:solidFill>
                  <a:srgbClr val="374151"/>
                </a:solidFill>
                <a:effectLst/>
                <a:latin typeface="Söhne"/>
              </a:rPr>
              <a:t>Organization:</a:t>
            </a:r>
            <a:r>
              <a:rPr lang="en-US" sz="2000" b="0" i="0" dirty="0">
                <a:solidFill>
                  <a:srgbClr val="374151"/>
                </a:solidFill>
                <a:effectLst/>
                <a:latin typeface="Söhne"/>
              </a:rPr>
              <a:t> It helps in organizing data for effective storage and retrieval.</a:t>
            </a:r>
          </a:p>
          <a:p>
            <a:pPr algn="l">
              <a:buFont typeface="Arial" panose="020B0604020202020204" pitchFamily="34" charset="0"/>
              <a:buChar char="•"/>
            </a:pPr>
            <a:r>
              <a:rPr lang="en-US" sz="2000" b="1" i="0" dirty="0">
                <a:solidFill>
                  <a:srgbClr val="374151"/>
                </a:solidFill>
                <a:effectLst/>
                <a:latin typeface="Söhne"/>
              </a:rPr>
              <a:t>Analysis:</a:t>
            </a:r>
            <a:r>
              <a:rPr lang="en-US" sz="2000" b="0" i="0" dirty="0">
                <a:solidFill>
                  <a:srgbClr val="374151"/>
                </a:solidFill>
                <a:effectLst/>
                <a:latin typeface="Söhne"/>
              </a:rPr>
              <a:t> Categorized data is often easier to analyze, and it facilitates the use of statistical techniques.</a:t>
            </a:r>
          </a:p>
          <a:p>
            <a:pPr algn="l">
              <a:buFont typeface="Arial" panose="020B0604020202020204" pitchFamily="34" charset="0"/>
              <a:buChar char="•"/>
            </a:pPr>
            <a:r>
              <a:rPr lang="en-US" sz="2000" b="1" i="0" dirty="0">
                <a:solidFill>
                  <a:srgbClr val="374151"/>
                </a:solidFill>
                <a:effectLst/>
                <a:latin typeface="Söhne"/>
              </a:rPr>
              <a:t>Visualization:</a:t>
            </a:r>
            <a:r>
              <a:rPr lang="en-US" sz="2000" b="0" i="0" dirty="0">
                <a:solidFill>
                  <a:srgbClr val="374151"/>
                </a:solidFill>
                <a:effectLst/>
                <a:latin typeface="Söhne"/>
              </a:rPr>
              <a:t> It supports data visualization and reporting, as categorized data can be presented in charts, graphs, and tables more effectively.</a:t>
            </a:r>
          </a:p>
          <a:p>
            <a:pPr algn="l">
              <a:buFont typeface="Arial" panose="020B0604020202020204" pitchFamily="34" charset="0"/>
              <a:buChar char="•"/>
            </a:pPr>
            <a:r>
              <a:rPr lang="en-US" sz="2000" b="1" i="0" dirty="0">
                <a:solidFill>
                  <a:srgbClr val="374151"/>
                </a:solidFill>
                <a:effectLst/>
                <a:latin typeface="Söhne"/>
              </a:rPr>
              <a:t>Decision-Making:</a:t>
            </a:r>
            <a:r>
              <a:rPr lang="en-US" sz="2000" b="0" i="0" dirty="0">
                <a:solidFill>
                  <a:srgbClr val="374151"/>
                </a:solidFill>
                <a:effectLst/>
                <a:latin typeface="Söhne"/>
              </a:rPr>
              <a:t> Categorization aids in decision-making by presenting data in a more interpretable form.</a:t>
            </a:r>
          </a:p>
          <a:p>
            <a:pPr algn="l"/>
            <a:r>
              <a:rPr lang="en-US" sz="2000" b="0" i="0" dirty="0">
                <a:solidFill>
                  <a:srgbClr val="374151"/>
                </a:solidFill>
                <a:effectLst/>
                <a:latin typeface="Söhne"/>
              </a:rPr>
              <a:t>It's important to choose the appropriate categorization method based on the nature of your data and the goals of your analysis. The choice of categories should be meaningful and relevant to the problem you are trying to solve or the insights you are seeking to extract from the data.</a:t>
            </a:r>
          </a:p>
          <a:p>
            <a:endParaRPr lang="en-IN" dirty="0"/>
          </a:p>
        </p:txBody>
      </p:sp>
    </p:spTree>
    <p:extLst>
      <p:ext uri="{BB962C8B-B14F-4D97-AF65-F5344CB8AC3E}">
        <p14:creationId xmlns:p14="http://schemas.microsoft.com/office/powerpoint/2010/main" val="21545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FBD6-5008-4330-8BC4-079BD4CCC406}"/>
              </a:ext>
            </a:extLst>
          </p:cNvPr>
          <p:cNvSpPr>
            <a:spLocks noGrp="1"/>
          </p:cNvSpPr>
          <p:nvPr>
            <p:ph type="title"/>
          </p:nvPr>
        </p:nvSpPr>
        <p:spPr>
          <a:xfrm>
            <a:off x="677334" y="609600"/>
            <a:ext cx="8596668" cy="745067"/>
          </a:xfrm>
        </p:spPr>
        <p:txBody>
          <a:bodyPr>
            <a:normAutofit/>
          </a:bodyPr>
          <a:lstStyle/>
          <a:p>
            <a:r>
              <a:rPr lang="en-IN" sz="4000" b="1" i="0" dirty="0">
                <a:solidFill>
                  <a:srgbClr val="343541"/>
                </a:solidFill>
                <a:effectLst/>
                <a:latin typeface="+mn-lt"/>
              </a:rPr>
              <a:t>Measures of central tendency</a:t>
            </a:r>
            <a:endParaRPr lang="en-IN" sz="4000" b="1" dirty="0">
              <a:latin typeface="+mn-lt"/>
            </a:endParaRPr>
          </a:p>
        </p:txBody>
      </p:sp>
      <p:sp>
        <p:nvSpPr>
          <p:cNvPr id="3" name="Content Placeholder 2">
            <a:extLst>
              <a:ext uri="{FF2B5EF4-FFF2-40B4-BE49-F238E27FC236}">
                <a16:creationId xmlns:a16="http://schemas.microsoft.com/office/drawing/2014/main" id="{01291538-0117-49A4-80AC-84F32C414A86}"/>
              </a:ext>
            </a:extLst>
          </p:cNvPr>
          <p:cNvSpPr>
            <a:spLocks noGrp="1"/>
          </p:cNvSpPr>
          <p:nvPr>
            <p:ph idx="1"/>
          </p:nvPr>
        </p:nvSpPr>
        <p:spPr>
          <a:xfrm>
            <a:off x="259644" y="1264357"/>
            <a:ext cx="9550400" cy="5475110"/>
          </a:xfrm>
        </p:spPr>
        <p:txBody>
          <a:bodyPr/>
          <a:lstStyle/>
          <a:p>
            <a:pPr algn="l"/>
            <a:r>
              <a:rPr lang="en-US" b="0" i="0" dirty="0">
                <a:solidFill>
                  <a:srgbClr val="374151"/>
                </a:solidFill>
                <a:effectLst/>
                <a:latin typeface="Söhne"/>
              </a:rPr>
              <a:t>Measures of central tendency and measures of dispersion are fundamental concepts in statistics used to describe the characteristics of a dataset. They provide information about the center and the spread of the data. Let's explore these concepts in more detail:</a:t>
            </a:r>
          </a:p>
          <a:p>
            <a:pPr algn="l"/>
            <a:r>
              <a:rPr lang="en-US" b="1" i="0" dirty="0">
                <a:solidFill>
                  <a:srgbClr val="374151"/>
                </a:solidFill>
                <a:effectLst/>
                <a:latin typeface="Söhne"/>
              </a:rPr>
              <a:t>Measures of Central Tendency:</a:t>
            </a:r>
            <a:endParaRPr lang="en-US" b="0" i="0" dirty="0">
              <a:solidFill>
                <a:srgbClr val="374151"/>
              </a:solidFill>
              <a:effectLst/>
              <a:latin typeface="Söhne"/>
            </a:endParaRPr>
          </a:p>
          <a:p>
            <a:pPr algn="l"/>
            <a:r>
              <a:rPr lang="en-US" b="0" i="0" dirty="0">
                <a:solidFill>
                  <a:srgbClr val="374151"/>
                </a:solidFill>
                <a:effectLst/>
                <a:latin typeface="Söhne"/>
              </a:rPr>
              <a:t>Measures of central tendency represent the "center" or average of a dataset. They provide a single value that summarizes the central or typical value of the data. The three main measures of central tendency are:</a:t>
            </a:r>
          </a:p>
          <a:p>
            <a:pPr marL="0" indent="0" algn="l">
              <a:buNone/>
            </a:pPr>
            <a:r>
              <a:rPr lang="en-US" b="1" i="0" dirty="0">
                <a:solidFill>
                  <a:srgbClr val="374151"/>
                </a:solidFill>
                <a:effectLst/>
                <a:latin typeface="Söhne"/>
              </a:rPr>
              <a:t> 	Mean (Arithmetic Average):</a:t>
            </a:r>
            <a:r>
              <a:rPr lang="en-US" b="0" i="0" dirty="0">
                <a:solidFill>
                  <a:srgbClr val="374151"/>
                </a:solidFill>
                <a:effectLst/>
                <a:latin typeface="Söhne"/>
              </a:rPr>
              <a:t> The mean is calculated by adding up all the values in a dataset and    	then dividing by the number of data points. It is sensitive to outliers.</a:t>
            </a:r>
          </a:p>
          <a:p>
            <a:pPr marL="0" indent="0" algn="l">
              <a:buNone/>
            </a:pPr>
            <a:r>
              <a:rPr lang="en-US" b="0" i="0" dirty="0">
                <a:solidFill>
                  <a:srgbClr val="374151"/>
                </a:solidFill>
                <a:effectLst/>
                <a:latin typeface="KaTeX_Main"/>
              </a:rPr>
              <a:t>	Mean=</a:t>
            </a:r>
            <a:r>
              <a:rPr lang="en-US" b="0" i="0" dirty="0">
                <a:solidFill>
                  <a:srgbClr val="374151"/>
                </a:solidFill>
                <a:effectLst/>
                <a:latin typeface="KaTeX_Size1"/>
              </a:rPr>
              <a:t>∑(</a:t>
            </a:r>
            <a:r>
              <a:rPr lang="en-US" b="0" i="1" dirty="0" err="1">
                <a:solidFill>
                  <a:srgbClr val="374151"/>
                </a:solidFill>
                <a:effectLst/>
                <a:latin typeface="KaTeX_Math"/>
              </a:rPr>
              <a:t>i</a:t>
            </a:r>
            <a:r>
              <a:rPr lang="en-US" b="0" i="0" dirty="0">
                <a:solidFill>
                  <a:srgbClr val="374151"/>
                </a:solidFill>
                <a:effectLst/>
                <a:latin typeface="KaTeX_Main"/>
              </a:rPr>
              <a:t>=1to n)</a:t>
            </a:r>
            <a:r>
              <a:rPr lang="en-US" b="0" i="1" dirty="0">
                <a:solidFill>
                  <a:srgbClr val="374151"/>
                </a:solidFill>
                <a:effectLst/>
                <a:latin typeface="KaTeX_Math"/>
              </a:rPr>
              <a:t>xi</a:t>
            </a:r>
            <a:r>
              <a:rPr lang="en-US" b="0" i="0" dirty="0">
                <a:solidFill>
                  <a:srgbClr val="374151"/>
                </a:solidFill>
                <a:effectLst/>
                <a:latin typeface="KaTeX_Main"/>
              </a:rPr>
              <a:t>​​/n</a:t>
            </a:r>
            <a:endParaRPr lang="en-US" b="0" i="0" dirty="0">
              <a:solidFill>
                <a:srgbClr val="374151"/>
              </a:solidFill>
              <a:effectLst/>
              <a:latin typeface="Söhne"/>
            </a:endParaRPr>
          </a:p>
          <a:p>
            <a:pPr marL="0" indent="0" algn="l">
              <a:buNone/>
            </a:pPr>
            <a:r>
              <a:rPr lang="en-US" b="1" i="0" dirty="0">
                <a:solidFill>
                  <a:srgbClr val="374151"/>
                </a:solidFill>
                <a:effectLst/>
                <a:latin typeface="Söhne"/>
              </a:rPr>
              <a:t>	Median:</a:t>
            </a:r>
            <a:r>
              <a:rPr lang="en-US" b="0" i="0" dirty="0">
                <a:solidFill>
                  <a:srgbClr val="374151"/>
                </a:solidFill>
                <a:effectLst/>
                <a:latin typeface="Söhne"/>
              </a:rPr>
              <a:t> The median is the middle value of a dataset when it is sorted in ascending or 	descending order. It is not affected by extreme outliers and is often used when the data is not 	normally distributed.</a:t>
            </a:r>
          </a:p>
          <a:p>
            <a:pPr marL="0" indent="0" algn="l">
              <a:buNone/>
            </a:pPr>
            <a:r>
              <a:rPr lang="en-US" b="1" i="0" dirty="0">
                <a:solidFill>
                  <a:srgbClr val="374151"/>
                </a:solidFill>
                <a:effectLst/>
                <a:latin typeface="Söhne"/>
              </a:rPr>
              <a:t>	Mode:</a:t>
            </a:r>
            <a:r>
              <a:rPr lang="en-US" b="0" i="0" dirty="0">
                <a:solidFill>
                  <a:srgbClr val="374151"/>
                </a:solidFill>
                <a:effectLst/>
                <a:latin typeface="Söhne"/>
              </a:rPr>
              <a:t> The mode is the value that occurs most frequently in a dataset. A dataset can have one 	mode (unimodal) or multiple modes (multimodal).</a:t>
            </a:r>
            <a:r>
              <a:rPr lang="en-IN" b="0" i="0" dirty="0">
                <a:solidFill>
                  <a:srgbClr val="374151"/>
                </a:solidFill>
                <a:effectLst/>
                <a:latin typeface="KaTeX_Main"/>
              </a:rPr>
              <a:t/>
            </a:r>
            <a:br>
              <a:rPr lang="en-IN" b="0" i="0" dirty="0">
                <a:solidFill>
                  <a:srgbClr val="374151"/>
                </a:solidFill>
                <a:effectLst/>
                <a:latin typeface="KaTeX_Main"/>
              </a:rPr>
            </a:b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79150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E54F-9D8B-4BD6-9350-4EBA188B4D03}"/>
              </a:ext>
            </a:extLst>
          </p:cNvPr>
          <p:cNvSpPr>
            <a:spLocks noGrp="1"/>
          </p:cNvSpPr>
          <p:nvPr>
            <p:ph type="title"/>
          </p:nvPr>
        </p:nvSpPr>
        <p:spPr>
          <a:xfrm>
            <a:off x="677334" y="225779"/>
            <a:ext cx="8596668" cy="936978"/>
          </a:xfrm>
        </p:spPr>
        <p:txBody>
          <a:bodyPr>
            <a:normAutofit fontScale="90000"/>
          </a:bodyPr>
          <a:lstStyle/>
          <a:p>
            <a:r>
              <a:rPr lang="en-US" b="1" i="0" dirty="0">
                <a:effectLst/>
                <a:latin typeface="+mn-lt"/>
              </a:rPr>
              <a:t>Measures of Dispersion (Location of Dispersion)</a:t>
            </a:r>
            <a:endParaRPr lang="en-IN" b="1" dirty="0">
              <a:latin typeface="+mn-lt"/>
            </a:endParaRPr>
          </a:p>
        </p:txBody>
      </p:sp>
      <p:sp>
        <p:nvSpPr>
          <p:cNvPr id="3" name="Content Placeholder 2">
            <a:extLst>
              <a:ext uri="{FF2B5EF4-FFF2-40B4-BE49-F238E27FC236}">
                <a16:creationId xmlns:a16="http://schemas.microsoft.com/office/drawing/2014/main" id="{50015439-83FC-4A36-A68C-5497E19C6E93}"/>
              </a:ext>
            </a:extLst>
          </p:cNvPr>
          <p:cNvSpPr>
            <a:spLocks noGrp="1"/>
          </p:cNvSpPr>
          <p:nvPr>
            <p:ph idx="1"/>
          </p:nvPr>
        </p:nvSpPr>
        <p:spPr>
          <a:xfrm>
            <a:off x="270933" y="1264356"/>
            <a:ext cx="9663289" cy="5486399"/>
          </a:xfrm>
        </p:spPr>
        <p:txBody>
          <a:bodyPr>
            <a:normAutofit lnSpcReduction="10000"/>
          </a:bodyPr>
          <a:lstStyle/>
          <a:p>
            <a:pPr algn="l"/>
            <a:r>
              <a:rPr lang="en-US" b="0" i="0" dirty="0">
                <a:solidFill>
                  <a:srgbClr val="374151"/>
                </a:solidFill>
                <a:effectLst/>
                <a:latin typeface="Söhne"/>
              </a:rPr>
              <a:t>Measures of dispersion describe the spread, variability, or dispersion of data points in a dataset. They provide insights into how the data is distributed around the central tendency. Common measures of dispersion include:</a:t>
            </a:r>
          </a:p>
          <a:p>
            <a:pPr marL="0" indent="0" algn="l">
              <a:buNone/>
            </a:pPr>
            <a:r>
              <a:rPr lang="en-US" b="1" i="0" dirty="0">
                <a:solidFill>
                  <a:srgbClr val="374151"/>
                </a:solidFill>
                <a:effectLst/>
                <a:latin typeface="Söhne"/>
              </a:rPr>
              <a:t>	Range:</a:t>
            </a:r>
            <a:r>
              <a:rPr lang="en-US" b="0" i="0" dirty="0">
                <a:solidFill>
                  <a:srgbClr val="374151"/>
                </a:solidFill>
                <a:effectLst/>
                <a:latin typeface="Söhne"/>
              </a:rPr>
              <a:t> The range is the simplest measure of dispersion and is calculated as the difference between the	 maximum and minimum values in the dataset.</a:t>
            </a:r>
          </a:p>
          <a:p>
            <a:pPr marL="0" indent="0" algn="l">
              <a:buNone/>
            </a:pPr>
            <a:r>
              <a:rPr lang="en-US" b="0" i="0" dirty="0">
                <a:solidFill>
                  <a:srgbClr val="374151"/>
                </a:solidFill>
                <a:effectLst/>
                <a:latin typeface="KaTeX_Main"/>
              </a:rPr>
              <a:t>	Range=Maximum−Minimum Range=Maximum−Minimum</a:t>
            </a:r>
            <a:endParaRPr lang="en-US" b="0" i="0" dirty="0">
              <a:solidFill>
                <a:srgbClr val="374151"/>
              </a:solidFill>
              <a:effectLst/>
              <a:latin typeface="Söhne"/>
            </a:endParaRPr>
          </a:p>
          <a:p>
            <a:pPr marL="0" indent="0" algn="l">
              <a:buNone/>
            </a:pPr>
            <a:r>
              <a:rPr lang="en-US" b="1" i="0" dirty="0">
                <a:solidFill>
                  <a:srgbClr val="374151"/>
                </a:solidFill>
                <a:effectLst/>
                <a:latin typeface="Söhne"/>
              </a:rPr>
              <a:t>	Variance:</a:t>
            </a:r>
            <a:r>
              <a:rPr lang="en-US" b="0" i="0" dirty="0">
                <a:solidFill>
                  <a:srgbClr val="374151"/>
                </a:solidFill>
                <a:effectLst/>
                <a:latin typeface="Söhne"/>
              </a:rPr>
              <a:t> Variance measures how each data point deviates from the mean. It is calculated by </a:t>
            </a:r>
            <a:r>
              <a:rPr lang="en-US" b="0" i="0">
                <a:solidFill>
                  <a:srgbClr val="374151"/>
                </a:solidFill>
                <a:effectLst/>
                <a:latin typeface="Söhne"/>
              </a:rPr>
              <a:t>taking the </a:t>
            </a:r>
            <a:r>
              <a:rPr lang="en-US" b="0" i="0" dirty="0">
                <a:solidFill>
                  <a:srgbClr val="374151"/>
                </a:solidFill>
                <a:effectLst/>
                <a:latin typeface="Söhne"/>
              </a:rPr>
              <a:t>average of the squared differences between each data point and the mean.</a:t>
            </a:r>
          </a:p>
          <a:p>
            <a:pPr marL="0" indent="0" algn="l">
              <a:buNone/>
            </a:pPr>
            <a:r>
              <a:rPr lang="en-US" b="0" i="0" dirty="0">
                <a:solidFill>
                  <a:srgbClr val="374151"/>
                </a:solidFill>
                <a:effectLst/>
                <a:latin typeface="KaTeX_Main"/>
              </a:rPr>
              <a:t>	Variance=</a:t>
            </a:r>
            <a:r>
              <a:rPr lang="en-US" b="0" i="0" dirty="0">
                <a:solidFill>
                  <a:srgbClr val="374151"/>
                </a:solidFill>
                <a:effectLst/>
                <a:latin typeface="KaTeX_Size1"/>
              </a:rPr>
              <a:t>∑(</a:t>
            </a:r>
            <a:r>
              <a:rPr lang="en-US" b="0" i="1" dirty="0" err="1">
                <a:solidFill>
                  <a:srgbClr val="374151"/>
                </a:solidFill>
                <a:effectLst/>
                <a:latin typeface="KaTeX_Math"/>
              </a:rPr>
              <a:t>i</a:t>
            </a:r>
            <a:r>
              <a:rPr lang="en-US" b="0" i="0" dirty="0">
                <a:solidFill>
                  <a:srgbClr val="374151"/>
                </a:solidFill>
                <a:effectLst/>
                <a:latin typeface="KaTeX_Main"/>
              </a:rPr>
              <a:t>=1 to </a:t>
            </a:r>
            <a:r>
              <a:rPr lang="en-US" b="0" i="1" dirty="0">
                <a:solidFill>
                  <a:srgbClr val="374151"/>
                </a:solidFill>
                <a:effectLst/>
                <a:latin typeface="KaTeX_Math"/>
              </a:rPr>
              <a:t>n</a:t>
            </a:r>
            <a:r>
              <a:rPr lang="en-US" b="0" i="0" dirty="0">
                <a:solidFill>
                  <a:srgbClr val="374151"/>
                </a:solidFill>
                <a:effectLst/>
                <a:latin typeface="KaTeX_Main"/>
              </a:rPr>
              <a:t>​)(</a:t>
            </a:r>
            <a:r>
              <a:rPr lang="en-US" b="0" i="1" dirty="0">
                <a:solidFill>
                  <a:srgbClr val="374151"/>
                </a:solidFill>
                <a:effectLst/>
                <a:latin typeface="KaTeX_Math"/>
              </a:rPr>
              <a:t>xi</a:t>
            </a:r>
            <a:r>
              <a:rPr lang="en-US" b="0" i="0" dirty="0">
                <a:solidFill>
                  <a:srgbClr val="374151"/>
                </a:solidFill>
                <a:effectLst/>
                <a:latin typeface="KaTeX_Main"/>
              </a:rPr>
              <a:t>​−Mean)2​</a:t>
            </a:r>
            <a:endParaRPr lang="en-US" b="0" i="0" dirty="0">
              <a:solidFill>
                <a:srgbClr val="374151"/>
              </a:solidFill>
              <a:effectLst/>
              <a:latin typeface="Söhne"/>
            </a:endParaRPr>
          </a:p>
          <a:p>
            <a:pPr marL="0" indent="0" algn="l">
              <a:buNone/>
            </a:pPr>
            <a:r>
              <a:rPr lang="en-US" b="1" i="0" dirty="0">
                <a:solidFill>
                  <a:srgbClr val="374151"/>
                </a:solidFill>
                <a:effectLst/>
                <a:latin typeface="Söhne"/>
              </a:rPr>
              <a:t>	Standard Deviation:</a:t>
            </a:r>
            <a:r>
              <a:rPr lang="en-US" b="0" i="0" dirty="0">
                <a:solidFill>
                  <a:srgbClr val="374151"/>
                </a:solidFill>
                <a:effectLst/>
                <a:latin typeface="Söhne"/>
              </a:rPr>
              <a:t> The standard deviation is the square root of the variance. It provides a more 	interpretable measure of spread and is often used because it is in the same units as the original data.</a:t>
            </a:r>
          </a:p>
          <a:p>
            <a:pPr marL="0" indent="0" algn="l">
              <a:buNone/>
            </a:pPr>
            <a:r>
              <a:rPr lang="en-US" b="0" i="0" dirty="0">
                <a:solidFill>
                  <a:srgbClr val="374151"/>
                </a:solidFill>
                <a:effectLst/>
                <a:latin typeface="KaTeX_Main"/>
              </a:rPr>
              <a:t>	Standard Deviation=sqrt of Variance</a:t>
            </a:r>
            <a:endParaRPr lang="en-US" b="0" i="0" dirty="0">
              <a:solidFill>
                <a:srgbClr val="374151"/>
              </a:solidFill>
              <a:effectLst/>
              <a:latin typeface="Söhne"/>
            </a:endParaRPr>
          </a:p>
          <a:p>
            <a:pPr marL="0" indent="0" algn="l">
              <a:buNone/>
            </a:pPr>
            <a:r>
              <a:rPr lang="en-US" b="0" i="0" dirty="0">
                <a:solidFill>
                  <a:srgbClr val="374151"/>
                </a:solidFill>
                <a:effectLst/>
                <a:latin typeface="Söhne"/>
              </a:rPr>
              <a:t>	These measures of central tendency and dispersion are essential tools in statistics for summarizing 	data, making comparisons, and understanding the distribution of values in a dataset. The choice of 	which measures to use depends on the specific characteristics of the data and the goals of the analysis.</a:t>
            </a:r>
          </a:p>
          <a:p>
            <a:endParaRPr lang="en-IN" dirty="0"/>
          </a:p>
        </p:txBody>
      </p:sp>
    </p:spTree>
    <p:extLst>
      <p:ext uri="{BB962C8B-B14F-4D97-AF65-F5344CB8AC3E}">
        <p14:creationId xmlns:p14="http://schemas.microsoft.com/office/powerpoint/2010/main" val="208156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BE15-60A3-427B-9337-73531665E1AC}"/>
              </a:ext>
            </a:extLst>
          </p:cNvPr>
          <p:cNvSpPr>
            <a:spLocks noGrp="1"/>
          </p:cNvSpPr>
          <p:nvPr>
            <p:ph type="title"/>
          </p:nvPr>
        </p:nvSpPr>
        <p:spPr>
          <a:xfrm>
            <a:off x="677334" y="609600"/>
            <a:ext cx="8596668" cy="654756"/>
          </a:xfrm>
        </p:spPr>
        <p:txBody>
          <a:bodyPr>
            <a:noAutofit/>
          </a:bodyPr>
          <a:lstStyle/>
          <a:p>
            <a:r>
              <a:rPr lang="en-IN" sz="2800" b="1" dirty="0">
                <a:latin typeface="+mn-lt"/>
              </a:rPr>
              <a:t>Basic analysis techniques </a:t>
            </a:r>
            <a:r>
              <a:rPr lang="en-IN" sz="2800" b="1" i="0" u="none" strike="noStrike" baseline="0" dirty="0">
                <a:latin typeface="+mn-lt"/>
              </a:rPr>
              <a:t>(Business Intelligence)</a:t>
            </a:r>
            <a:endParaRPr lang="en-IN" sz="4800" b="1" dirty="0">
              <a:latin typeface="+mn-lt"/>
            </a:endParaRPr>
          </a:p>
        </p:txBody>
      </p:sp>
      <p:sp>
        <p:nvSpPr>
          <p:cNvPr id="3" name="Content Placeholder 2">
            <a:extLst>
              <a:ext uri="{FF2B5EF4-FFF2-40B4-BE49-F238E27FC236}">
                <a16:creationId xmlns:a16="http://schemas.microsoft.com/office/drawing/2014/main" id="{8CCF043F-5272-408F-9CD5-C9CA40ADA829}"/>
              </a:ext>
            </a:extLst>
          </p:cNvPr>
          <p:cNvSpPr>
            <a:spLocks noGrp="1"/>
          </p:cNvSpPr>
          <p:nvPr>
            <p:ph idx="1"/>
          </p:nvPr>
        </p:nvSpPr>
        <p:spPr>
          <a:xfrm>
            <a:off x="124178" y="1151467"/>
            <a:ext cx="9866489" cy="5599289"/>
          </a:xfrm>
        </p:spPr>
        <p:txBody>
          <a:bodyPr/>
          <a:lstStyle/>
          <a:p>
            <a:r>
              <a:rPr lang="en-IN" b="1" i="0" dirty="0">
                <a:solidFill>
                  <a:srgbClr val="273239"/>
                </a:solidFill>
                <a:effectLst/>
                <a:latin typeface="Nunito" pitchFamily="2" charset="0"/>
              </a:rPr>
              <a:t>What is Data Analysis?</a:t>
            </a:r>
          </a:p>
          <a:p>
            <a:r>
              <a:rPr lang="en-US" b="0" i="0" dirty="0">
                <a:solidFill>
                  <a:srgbClr val="000000"/>
                </a:solidFill>
                <a:effectLst/>
                <a:latin typeface="Inter"/>
              </a:rPr>
              <a:t>The systematic application of statistical and logical techniques to describe the data scope, modularize the data structure, condense the data representation, illustrate via images, tables, and graphs, and evaluate statistical inclinations, probability data, and derive meaningful conclusions known as Data Analysis. These analytical procedures enable us to induce the underlying inference from data by eliminating the unnecessary </a:t>
            </a:r>
            <a:r>
              <a:rPr lang="en-US" dirty="0" smtClean="0">
                <a:solidFill>
                  <a:srgbClr val="000000"/>
                </a:solidFill>
                <a:latin typeface="Inter"/>
              </a:rPr>
              <a:t>confusion </a:t>
            </a:r>
            <a:r>
              <a:rPr lang="en-US" b="0" i="0" dirty="0">
                <a:solidFill>
                  <a:srgbClr val="000000"/>
                </a:solidFill>
                <a:effectLst/>
                <a:latin typeface="Inter"/>
              </a:rPr>
              <a:t>created by its rest. Data generation is a continual process; this makes data analysis a continuous, iterative process where the collection and performing data analysis simultaneously. Ensuring data integrity is one of the essential components of data analysis. </a:t>
            </a:r>
          </a:p>
          <a:p>
            <a:pPr algn="l"/>
            <a:r>
              <a:rPr lang="en-US" b="0" i="0" dirty="0">
                <a:solidFill>
                  <a:srgbClr val="000000"/>
                </a:solidFill>
                <a:effectLst/>
                <a:latin typeface="Inter"/>
              </a:rPr>
              <a:t>There are various examples where data analysis is used, ranging from transportation, risk and fraud detection, customer interaction, city planning healthcare, web search, digital advertisement, and more. </a:t>
            </a:r>
          </a:p>
          <a:p>
            <a:pPr algn="l"/>
            <a:r>
              <a:rPr lang="en-US" b="0" i="0" dirty="0">
                <a:solidFill>
                  <a:srgbClr val="000000"/>
                </a:solidFill>
                <a:effectLst/>
                <a:latin typeface="Inter"/>
              </a:rPr>
              <a:t>Considering the example of healthcare, as we have noticed recently that with the outbreak of the pandemic, Coronavirus hospitals are facing the challenge of coping up with the pressure in treating as many patients as possible, considering data analysis allows to monitor machine and data usage in such scenarios to achieve efficiency gain. </a:t>
            </a:r>
          </a:p>
          <a:p>
            <a:endParaRPr lang="en-IN" b="1"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128847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F0AD-DAE4-4DB7-A924-F880EE1D1019}"/>
              </a:ext>
            </a:extLst>
          </p:cNvPr>
          <p:cNvSpPr>
            <a:spLocks noGrp="1"/>
          </p:cNvSpPr>
          <p:nvPr>
            <p:ph type="title"/>
          </p:nvPr>
        </p:nvSpPr>
        <p:spPr>
          <a:xfrm>
            <a:off x="708288" y="229616"/>
            <a:ext cx="8596668" cy="587022"/>
          </a:xfrm>
        </p:spPr>
        <p:txBody>
          <a:bodyPr>
            <a:normAutofit fontScale="90000"/>
          </a:bodyPr>
          <a:lstStyle/>
          <a:p>
            <a:r>
              <a:rPr lang="en-US" sz="2800" b="1" dirty="0">
                <a:latin typeface="+mn-lt"/>
              </a:rPr>
              <a:t>Why Data Analysis is important?</a:t>
            </a:r>
            <a:br>
              <a:rPr lang="en-US" sz="2800" b="1" dirty="0">
                <a:latin typeface="+mn-lt"/>
              </a:rPr>
            </a:br>
            <a:endParaRPr lang="en-IN" sz="2800" b="1" dirty="0">
              <a:latin typeface="+mn-lt"/>
            </a:endParaRPr>
          </a:p>
        </p:txBody>
      </p:sp>
      <p:sp>
        <p:nvSpPr>
          <p:cNvPr id="3" name="Content Placeholder 2">
            <a:extLst>
              <a:ext uri="{FF2B5EF4-FFF2-40B4-BE49-F238E27FC236}">
                <a16:creationId xmlns:a16="http://schemas.microsoft.com/office/drawing/2014/main" id="{BE2CB6A6-A059-4A19-9268-791B6D97ADDE}"/>
              </a:ext>
            </a:extLst>
          </p:cNvPr>
          <p:cNvSpPr>
            <a:spLocks noGrp="1"/>
          </p:cNvSpPr>
          <p:nvPr>
            <p:ph idx="1"/>
          </p:nvPr>
        </p:nvSpPr>
        <p:spPr>
          <a:xfrm>
            <a:off x="214489" y="711200"/>
            <a:ext cx="9956800" cy="6050843"/>
          </a:xfrm>
        </p:spPr>
        <p:txBody>
          <a:bodyPr>
            <a:normAutofit fontScale="62500" lnSpcReduction="20000"/>
          </a:bodyPr>
          <a:lstStyle/>
          <a:p>
            <a:r>
              <a:rPr lang="en-US" dirty="0">
                <a:solidFill>
                  <a:srgbClr val="273239"/>
                </a:solidFill>
                <a:latin typeface="Nunito" pitchFamily="2" charset="0"/>
              </a:rPr>
              <a:t>D</a:t>
            </a:r>
            <a:r>
              <a:rPr lang="en-US" b="0" i="0" dirty="0">
                <a:solidFill>
                  <a:srgbClr val="273239"/>
                </a:solidFill>
                <a:effectLst/>
                <a:latin typeface="Nunito" pitchFamily="2" charset="0"/>
              </a:rPr>
              <a:t>ata analytics can help you in predicting the strength of your customers at a given time. Using that result, you can sufficiently stock your supplies, in turn, minimizing the loss. In simple words, using data analysis, you can find out the time of the year when your store has the least or the most customers. Using this info, you can stock your supplies accordingly. So these are some reasons why analysis of data is important.</a:t>
            </a:r>
          </a:p>
          <a:p>
            <a:pPr algn="l"/>
            <a:r>
              <a:rPr kumimoji="0" lang="en-US" sz="3200" b="1" i="0" u="none" strike="noStrike" kern="1200" cap="none" spc="0" normalizeH="0" baseline="0" noProof="0" dirty="0">
                <a:ln>
                  <a:noFill/>
                </a:ln>
                <a:solidFill>
                  <a:srgbClr val="90C226"/>
                </a:solidFill>
                <a:effectLst/>
                <a:uLnTx/>
                <a:uFillTx/>
                <a:latin typeface="Trebuchet MS" panose="020B0603020202020204"/>
                <a:ea typeface="+mj-ea"/>
                <a:cs typeface="+mj-cs"/>
              </a:rPr>
              <a:t>Data Analysis Methods:-</a:t>
            </a:r>
          </a:p>
          <a:p>
            <a:pPr algn="l">
              <a:spcBef>
                <a:spcPts val="0"/>
              </a:spcBef>
            </a:pPr>
            <a:r>
              <a:rPr lang="en-US" sz="2200" b="1" i="0" dirty="0">
                <a:solidFill>
                  <a:srgbClr val="000000"/>
                </a:solidFill>
                <a:effectLst/>
                <a:latin typeface="Inter"/>
              </a:rPr>
              <a:t> 1. Qualitative Analysis</a:t>
            </a:r>
            <a:endParaRPr lang="en-US" sz="2200" b="0" i="0" dirty="0">
              <a:solidFill>
                <a:srgbClr val="000000"/>
              </a:solidFill>
              <a:effectLst/>
              <a:latin typeface="Inter"/>
            </a:endParaRPr>
          </a:p>
          <a:p>
            <a:pPr algn="l">
              <a:spcBef>
                <a:spcPts val="0"/>
              </a:spcBef>
            </a:pPr>
            <a:r>
              <a:rPr lang="en-US" sz="2200" b="0" i="0" dirty="0">
                <a:solidFill>
                  <a:srgbClr val="000000"/>
                </a:solidFill>
                <a:effectLst/>
                <a:latin typeface="Inter"/>
              </a:rPr>
              <a:t>This approach mainly answers questions such as ‘why,’ ‘what’ or ‘how.’ Each of these questions is addressed via quantitative techniques such as questionnaires, attitude scaling, standard outcomes, and more. Such analysis is usually in the form of texts and narratives, which might also include audio and video representations.</a:t>
            </a:r>
          </a:p>
          <a:p>
            <a:pPr algn="l">
              <a:spcBef>
                <a:spcPts val="0"/>
              </a:spcBef>
            </a:pPr>
            <a:r>
              <a:rPr lang="en-US" sz="2200" b="1" i="0" dirty="0">
                <a:solidFill>
                  <a:srgbClr val="000000"/>
                </a:solidFill>
                <a:effectLst/>
                <a:latin typeface="Inter"/>
              </a:rPr>
              <a:t>2. Quantitative Analysis</a:t>
            </a:r>
            <a:endParaRPr lang="en-US" sz="2200" b="0" i="0" dirty="0">
              <a:solidFill>
                <a:srgbClr val="000000"/>
              </a:solidFill>
              <a:effectLst/>
              <a:latin typeface="Inter"/>
            </a:endParaRPr>
          </a:p>
          <a:p>
            <a:pPr algn="l">
              <a:spcBef>
                <a:spcPts val="0"/>
              </a:spcBef>
            </a:pPr>
            <a:r>
              <a:rPr lang="en-US" sz="2200" b="0" i="0" dirty="0">
                <a:solidFill>
                  <a:srgbClr val="000000"/>
                </a:solidFill>
                <a:effectLst/>
                <a:latin typeface="Inter"/>
              </a:rPr>
              <a:t>Generally, this analysis is measured in terms of numbers. The data here present themselves in terms of measurement scales and extend themselves for more statistical manipulation.  </a:t>
            </a:r>
          </a:p>
          <a:p>
            <a:pPr algn="l">
              <a:spcBef>
                <a:spcPts val="0"/>
              </a:spcBef>
            </a:pPr>
            <a:r>
              <a:rPr lang="en-US" sz="2200" b="0" i="0" dirty="0">
                <a:solidFill>
                  <a:srgbClr val="000000"/>
                </a:solidFill>
                <a:effectLst/>
                <a:latin typeface="Inter"/>
              </a:rPr>
              <a:t>The other techniques include: </a:t>
            </a:r>
          </a:p>
          <a:p>
            <a:pPr algn="l">
              <a:spcBef>
                <a:spcPts val="0"/>
              </a:spcBef>
            </a:pPr>
            <a:r>
              <a:rPr lang="en-US" sz="2200" b="1" i="0" dirty="0">
                <a:solidFill>
                  <a:srgbClr val="000000"/>
                </a:solidFill>
                <a:effectLst/>
                <a:latin typeface="Inter"/>
              </a:rPr>
              <a:t>3. Text analysis</a:t>
            </a:r>
            <a:endParaRPr lang="en-US" sz="2200" b="0" i="0" dirty="0">
              <a:solidFill>
                <a:srgbClr val="000000"/>
              </a:solidFill>
              <a:effectLst/>
              <a:latin typeface="Inter"/>
            </a:endParaRPr>
          </a:p>
          <a:p>
            <a:pPr algn="l">
              <a:spcBef>
                <a:spcPts val="0"/>
              </a:spcBef>
            </a:pPr>
            <a:r>
              <a:rPr lang="en-US" sz="2200" b="0" i="0" dirty="0">
                <a:solidFill>
                  <a:srgbClr val="000000"/>
                </a:solidFill>
                <a:effectLst/>
                <a:latin typeface="Inter"/>
              </a:rPr>
              <a:t>Text analysis is a technique to analyze texts to extract machine-readable facts. It aims to create structured data out of free and unstructured content. The process consists of slicing and dicing heaps of unstructured, heterogeneous files into easy-to-read, manage and interpret data pieces. It is also known as text mining, text analytics, and information extraction.</a:t>
            </a:r>
          </a:p>
          <a:p>
            <a:pPr algn="l">
              <a:spcBef>
                <a:spcPts val="0"/>
              </a:spcBef>
            </a:pPr>
            <a:r>
              <a:rPr lang="en-US" sz="2200" b="0" i="0" dirty="0">
                <a:solidFill>
                  <a:srgbClr val="000000"/>
                </a:solidFill>
                <a:effectLst/>
                <a:latin typeface="Inter"/>
              </a:rPr>
              <a:t>The ambiguity of human languages is the biggest challenge of text analysis. For example, humans know that “Red Sox Tames Bull” refers to a baseball match. Still, if this text is fed to a computer without background knowledge, it would generate several linguistically valid interpretations. Sometimes people who are not interested in baseball might have trouble understanding it too.</a:t>
            </a:r>
          </a:p>
          <a:p>
            <a:pPr algn="l">
              <a:spcBef>
                <a:spcPts val="0"/>
              </a:spcBef>
            </a:pPr>
            <a:r>
              <a:rPr lang="en-US" sz="2200" b="1" i="0" dirty="0">
                <a:solidFill>
                  <a:srgbClr val="000000"/>
                </a:solidFill>
                <a:effectLst/>
                <a:latin typeface="Inter"/>
              </a:rPr>
              <a:t>4. Statistical analysis</a:t>
            </a:r>
            <a:endParaRPr lang="en-US" sz="2200" b="0" i="0" dirty="0">
              <a:solidFill>
                <a:srgbClr val="000000"/>
              </a:solidFill>
              <a:effectLst/>
              <a:latin typeface="Inter"/>
            </a:endParaRPr>
          </a:p>
          <a:p>
            <a:pPr algn="l">
              <a:spcBef>
                <a:spcPts val="0"/>
              </a:spcBef>
            </a:pPr>
            <a:r>
              <a:rPr lang="en-US" sz="2200" b="0" i="0" dirty="0">
                <a:solidFill>
                  <a:srgbClr val="000000"/>
                </a:solidFill>
                <a:effectLst/>
                <a:latin typeface="Inter"/>
              </a:rPr>
              <a:t>Statistics involves data collection, interpretation, and validation. Statistical analysis is the technique of performing several statistical operations to quantify the data and apply statistical analysis. Quantitative data involves descriptive data like surveys and observational data. It is also called a descriptive analysis. It includes various tools to perform statistical data analysis such as SAS (Statistical Analysis System), SPSS (Statistical Package for the Social Sciences), Stat soft, and more.</a:t>
            </a:r>
          </a:p>
          <a:p>
            <a:pPr algn="l">
              <a:spcBef>
                <a:spcPts val="0"/>
              </a:spcBef>
            </a:pPr>
            <a:r>
              <a:rPr lang="en-US" sz="2200" b="1" i="0" dirty="0">
                <a:solidFill>
                  <a:srgbClr val="000000"/>
                </a:solidFill>
                <a:effectLst/>
                <a:latin typeface="Inter"/>
              </a:rPr>
              <a:t>5. Diagnostic analysis</a:t>
            </a:r>
            <a:endParaRPr lang="en-US" sz="2200" b="0" i="0" dirty="0">
              <a:solidFill>
                <a:srgbClr val="000000"/>
              </a:solidFill>
              <a:effectLst/>
              <a:latin typeface="Inter"/>
            </a:endParaRPr>
          </a:p>
          <a:p>
            <a:pPr algn="l">
              <a:spcBef>
                <a:spcPts val="0"/>
              </a:spcBef>
            </a:pPr>
            <a:r>
              <a:rPr lang="en-US" sz="2200" b="0" i="0" dirty="0">
                <a:solidFill>
                  <a:srgbClr val="000000"/>
                </a:solidFill>
                <a:effectLst/>
                <a:latin typeface="Inter"/>
              </a:rPr>
              <a:t>The diagnostic analysis is a step further to statistical analysis to provide a more in-depth analysis to answer the questions. It is also referred to as root cause analysis as it includes processes like data discovery, mining, and drill down and drill through.</a:t>
            </a:r>
          </a:p>
          <a:p>
            <a:pPr algn="l">
              <a:spcBef>
                <a:spcPts val="0"/>
              </a:spcBef>
            </a:pPr>
            <a:r>
              <a:rPr lang="en-US" sz="2200" b="0" i="0" dirty="0">
                <a:solidFill>
                  <a:srgbClr val="000000"/>
                </a:solidFill>
                <a:effectLst/>
                <a:latin typeface="Inter"/>
              </a:rPr>
              <a:t>The diagnostic analysis is a step further to statistical analysis to provide a more in-depth analysis to answer the questions. It is also referred to as root cause analysis as it includes processes like data discovery, mining, and drill down and drill through.</a:t>
            </a:r>
          </a:p>
          <a:p>
            <a:endParaRPr lang="en-IN" sz="2200" dirty="0"/>
          </a:p>
        </p:txBody>
      </p:sp>
    </p:spTree>
    <p:extLst>
      <p:ext uri="{BB962C8B-B14F-4D97-AF65-F5344CB8AC3E}">
        <p14:creationId xmlns:p14="http://schemas.microsoft.com/office/powerpoint/2010/main" val="348147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0BE5-ABB7-4BF2-AC15-DD4CD2EBA706}"/>
              </a:ext>
            </a:extLst>
          </p:cNvPr>
          <p:cNvSpPr>
            <a:spLocks noGrp="1"/>
          </p:cNvSpPr>
          <p:nvPr>
            <p:ph type="title"/>
          </p:nvPr>
        </p:nvSpPr>
        <p:spPr>
          <a:xfrm>
            <a:off x="677334" y="124179"/>
            <a:ext cx="8596668" cy="692460"/>
          </a:xfrm>
        </p:spPr>
        <p:txBody>
          <a:bodyPr>
            <a:normAutofit fontScale="90000"/>
          </a:bodyPr>
          <a:lstStyle/>
          <a:p>
            <a:r>
              <a:rPr lang="en-IN" sz="3200" b="1" dirty="0">
                <a:latin typeface="+mn-lt"/>
              </a:rPr>
              <a:t>Data Analysis Techniques </a:t>
            </a:r>
            <a:r>
              <a:rPr lang="en-IN" b="0" i="0" dirty="0">
                <a:solidFill>
                  <a:srgbClr val="000000"/>
                </a:solidFill>
                <a:effectLst/>
                <a:latin typeface="Inter"/>
              </a:rPr>
              <a:t/>
            </a:r>
            <a:br>
              <a:rPr lang="en-IN" b="0"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9C0C7F2B-17E3-4525-95AB-5BF17E96CB27}"/>
              </a:ext>
            </a:extLst>
          </p:cNvPr>
          <p:cNvSpPr>
            <a:spLocks noGrp="1"/>
          </p:cNvSpPr>
          <p:nvPr>
            <p:ph idx="1"/>
          </p:nvPr>
        </p:nvSpPr>
        <p:spPr>
          <a:xfrm>
            <a:off x="372533" y="643467"/>
            <a:ext cx="9618133" cy="6090354"/>
          </a:xfrm>
        </p:spPr>
        <p:txBody>
          <a:bodyPr/>
          <a:lstStyle/>
          <a:p>
            <a:pPr algn="l"/>
            <a:r>
              <a:rPr lang="en-US" b="0" i="0" dirty="0">
                <a:solidFill>
                  <a:srgbClr val="000000"/>
                </a:solidFill>
                <a:effectLst/>
                <a:latin typeface="Inter"/>
              </a:rPr>
              <a:t>Techniques based on Mathematics and Statistics</a:t>
            </a:r>
          </a:p>
          <a:p>
            <a:pPr algn="l">
              <a:buFont typeface="Arial" panose="020B0604020202020204" pitchFamily="34" charset="0"/>
              <a:buChar char="•"/>
            </a:pPr>
            <a:r>
              <a:rPr lang="en-US" b="1" i="0" dirty="0">
                <a:solidFill>
                  <a:srgbClr val="000000"/>
                </a:solidFill>
                <a:effectLst/>
                <a:latin typeface="Inter"/>
              </a:rPr>
              <a:t>Descriptive Analysis</a:t>
            </a:r>
            <a:r>
              <a:rPr lang="en-US" b="0" i="0" dirty="0">
                <a:solidFill>
                  <a:srgbClr val="000000"/>
                </a:solidFill>
                <a:effectLst/>
                <a:latin typeface="Inter"/>
              </a:rPr>
              <a:t>: Descriptive Analysis considers the historical data, Key Performance Indicators and describes the performance based on a chosen benchmark. It takes into account past trends and how they might influence future performance.</a:t>
            </a:r>
          </a:p>
          <a:p>
            <a:pPr algn="l">
              <a:buFont typeface="Arial" panose="020B0604020202020204" pitchFamily="34" charset="0"/>
              <a:buChar char="•"/>
            </a:pPr>
            <a:r>
              <a:rPr lang="en-US" b="1" i="0" dirty="0">
                <a:solidFill>
                  <a:srgbClr val="000000"/>
                </a:solidFill>
                <a:effectLst/>
                <a:latin typeface="Inter"/>
              </a:rPr>
              <a:t>Dispersion Analysis</a:t>
            </a:r>
            <a:r>
              <a:rPr lang="en-US" b="0" i="0" dirty="0">
                <a:solidFill>
                  <a:srgbClr val="000000"/>
                </a:solidFill>
                <a:effectLst/>
                <a:latin typeface="Inter"/>
              </a:rPr>
              <a:t>: Dispersion in the area onto which a data set is spread. This technique allows data analysts to determine the variability of the factors under study.</a:t>
            </a:r>
          </a:p>
          <a:p>
            <a:pPr algn="l">
              <a:buFont typeface="Arial" panose="020B0604020202020204" pitchFamily="34" charset="0"/>
              <a:buChar char="•"/>
            </a:pPr>
            <a:r>
              <a:rPr lang="en-US" b="1" i="0" dirty="0">
                <a:solidFill>
                  <a:srgbClr val="000000"/>
                </a:solidFill>
                <a:effectLst/>
                <a:latin typeface="Inter"/>
              </a:rPr>
              <a:t>Regression Analysis</a:t>
            </a:r>
            <a:r>
              <a:rPr lang="en-US" b="0" i="0" dirty="0">
                <a:solidFill>
                  <a:srgbClr val="000000"/>
                </a:solidFill>
                <a:effectLst/>
                <a:latin typeface="Inter"/>
              </a:rPr>
              <a:t>: This technique works by modeling the relationship between a dependent variable and one or more independent variables. A regression model can be linear, multiple, logistic, ridge, non-linear, life data, and more.</a:t>
            </a:r>
          </a:p>
          <a:p>
            <a:pPr algn="l">
              <a:buFont typeface="Arial" panose="020B0604020202020204" pitchFamily="34" charset="0"/>
              <a:buChar char="•"/>
            </a:pPr>
            <a:r>
              <a:rPr lang="en-US" b="1" i="0" dirty="0">
                <a:solidFill>
                  <a:srgbClr val="000000"/>
                </a:solidFill>
                <a:effectLst/>
                <a:latin typeface="Inter"/>
              </a:rPr>
              <a:t>Factor Analysis</a:t>
            </a:r>
            <a:r>
              <a:rPr lang="en-US" b="0" i="0" dirty="0">
                <a:solidFill>
                  <a:srgbClr val="000000"/>
                </a:solidFill>
                <a:effectLst/>
                <a:latin typeface="Inter"/>
              </a:rPr>
              <a:t>: This technique helps to determine if there exists any relationship between a set of variables. This process reveals other factors or variables that describe the patterns in the relationship among the original variables. Factor Analysis leaps forward into useful clustering and classification procedures.</a:t>
            </a:r>
          </a:p>
          <a:p>
            <a:pPr algn="l">
              <a:buFont typeface="Arial" panose="020B0604020202020204" pitchFamily="34" charset="0"/>
              <a:buChar char="•"/>
            </a:pPr>
            <a:r>
              <a:rPr lang="en-US" b="1" i="0" dirty="0">
                <a:solidFill>
                  <a:srgbClr val="000000"/>
                </a:solidFill>
                <a:effectLst/>
                <a:latin typeface="Inter"/>
              </a:rPr>
              <a:t>Discriminant Analysis</a:t>
            </a:r>
            <a:r>
              <a:rPr lang="en-US" b="0" i="0" dirty="0">
                <a:solidFill>
                  <a:srgbClr val="000000"/>
                </a:solidFill>
                <a:effectLst/>
                <a:latin typeface="Inter"/>
              </a:rPr>
              <a:t>: It is a classification technique in data mining. It identifies the different points on different groups based on variable measurements. In simple terms, it identifies what makes two groups different from one another; this helps to identify new items.</a:t>
            </a:r>
          </a:p>
          <a:p>
            <a:pPr algn="l">
              <a:buFont typeface="Arial" panose="020B0604020202020204" pitchFamily="34" charset="0"/>
              <a:buChar char="•"/>
            </a:pPr>
            <a:r>
              <a:rPr lang="en-US" b="1" i="0" dirty="0">
                <a:solidFill>
                  <a:srgbClr val="000000"/>
                </a:solidFill>
                <a:effectLst/>
                <a:latin typeface="Inter"/>
              </a:rPr>
              <a:t>Time Series Analysis</a:t>
            </a:r>
            <a:r>
              <a:rPr lang="en-US" b="0" i="0" dirty="0">
                <a:solidFill>
                  <a:srgbClr val="000000"/>
                </a:solidFill>
                <a:effectLst/>
                <a:latin typeface="Inter"/>
              </a:rPr>
              <a:t>: In this kind of analysis, measurements are spanned across time, which gives us a collection of organized data known as time series.</a:t>
            </a:r>
          </a:p>
          <a:p>
            <a:endParaRPr lang="en-IN" dirty="0"/>
          </a:p>
        </p:txBody>
      </p:sp>
    </p:spTree>
    <p:extLst>
      <p:ext uri="{BB962C8B-B14F-4D97-AF65-F5344CB8AC3E}">
        <p14:creationId xmlns:p14="http://schemas.microsoft.com/office/powerpoint/2010/main" val="375002168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1E81-9EF0-4FFC-AC4D-A25390FA3873}"/>
              </a:ext>
            </a:extLst>
          </p:cNvPr>
          <p:cNvSpPr>
            <a:spLocks noGrp="1"/>
          </p:cNvSpPr>
          <p:nvPr>
            <p:ph type="title"/>
          </p:nvPr>
        </p:nvSpPr>
        <p:spPr>
          <a:xfrm>
            <a:off x="677334" y="609600"/>
            <a:ext cx="8596668" cy="609600"/>
          </a:xfrm>
        </p:spPr>
        <p:txBody>
          <a:bodyPr/>
          <a:lstStyle/>
          <a:p>
            <a:r>
              <a:rPr lang="en-US" sz="2900" b="1" dirty="0">
                <a:latin typeface="+mn-lt"/>
              </a:rPr>
              <a:t>Statistical hypothesis generation and testing</a:t>
            </a:r>
            <a:endParaRPr lang="en-IN" sz="2900" b="1" dirty="0">
              <a:latin typeface="+mn-lt"/>
            </a:endParaRPr>
          </a:p>
        </p:txBody>
      </p:sp>
      <p:sp>
        <p:nvSpPr>
          <p:cNvPr id="3" name="Content Placeholder 2">
            <a:extLst>
              <a:ext uri="{FF2B5EF4-FFF2-40B4-BE49-F238E27FC236}">
                <a16:creationId xmlns:a16="http://schemas.microsoft.com/office/drawing/2014/main" id="{A01BDE35-4740-4371-981F-B78D3C7A2BC4}"/>
              </a:ext>
            </a:extLst>
          </p:cNvPr>
          <p:cNvSpPr>
            <a:spLocks noGrp="1"/>
          </p:cNvSpPr>
          <p:nvPr>
            <p:ph idx="1"/>
          </p:nvPr>
        </p:nvSpPr>
        <p:spPr>
          <a:xfrm>
            <a:off x="270933" y="1219200"/>
            <a:ext cx="10182578" cy="5463821"/>
          </a:xfrm>
        </p:spPr>
        <p:txBody>
          <a:bodyPr/>
          <a:lstStyle/>
          <a:p>
            <a:r>
              <a:rPr lang="en-US" b="0" i="0" dirty="0">
                <a:solidFill>
                  <a:srgbClr val="273239"/>
                </a:solidFill>
                <a:effectLst/>
                <a:latin typeface="Nunito" pitchFamily="2" charset="0"/>
              </a:rPr>
              <a:t>Statistics is an important part of data science where we use statical assumptions to get assertions from population data, to make assumptions from the population we make hypothesis about population parameters. </a:t>
            </a:r>
            <a:r>
              <a:rPr lang="en-US" b="1" i="0" dirty="0">
                <a:solidFill>
                  <a:srgbClr val="273239"/>
                </a:solidFill>
                <a:effectLst/>
                <a:latin typeface="Nunito" pitchFamily="2" charset="0"/>
              </a:rPr>
              <a:t>A hypothesis is</a:t>
            </a:r>
            <a:r>
              <a:rPr lang="en-US" b="0" i="0" dirty="0">
                <a:solidFill>
                  <a:srgbClr val="273239"/>
                </a:solidFill>
                <a:effectLst/>
                <a:latin typeface="Nunito" pitchFamily="2" charset="0"/>
              </a:rPr>
              <a:t> a statement about a given problem. </a:t>
            </a:r>
          </a:p>
          <a:p>
            <a:pPr algn="l" fontAlgn="base"/>
            <a:r>
              <a:rPr lang="en-US" b="1" i="0" dirty="0">
                <a:solidFill>
                  <a:srgbClr val="273239"/>
                </a:solidFill>
                <a:effectLst/>
                <a:latin typeface="Nunito" pitchFamily="2" charset="0"/>
              </a:rPr>
              <a:t>What is Hypothesis Testing </a:t>
            </a:r>
          </a:p>
          <a:p>
            <a:pPr algn="l" fontAlgn="base"/>
            <a:r>
              <a:rPr lang="en-US" b="0" i="0" dirty="0">
                <a:solidFill>
                  <a:srgbClr val="273239"/>
                </a:solidFill>
                <a:effectLst/>
                <a:latin typeface="Nunito" pitchFamily="2" charset="0"/>
              </a:rPr>
              <a:t>Hypothesis testing is a statistical method that is used in making a statistical decision using experimental data. Hypothesis testing is basically an assumption that we make about a population parameter. It evaluates two mutually exclusive statements about a population to determine which statement is best supported by the sample data. </a:t>
            </a:r>
          </a:p>
          <a:p>
            <a:pPr algn="l" fontAlgn="base"/>
            <a:r>
              <a:rPr lang="en-US" b="1" i="0" dirty="0">
                <a:solidFill>
                  <a:srgbClr val="273239"/>
                </a:solidFill>
                <a:effectLst/>
                <a:latin typeface="Nunito" pitchFamily="2" charset="0"/>
              </a:rPr>
              <a:t>Example:</a:t>
            </a:r>
            <a:r>
              <a:rPr lang="en-US" b="0" i="0" dirty="0">
                <a:solidFill>
                  <a:srgbClr val="273239"/>
                </a:solidFill>
                <a:effectLst/>
                <a:latin typeface="Nunito" pitchFamily="2" charset="0"/>
              </a:rPr>
              <a:t> You say an average student in the class is 30 or a boy is taller than a girl. All of these is an assumption that we are assuming and we need some statistical way to prove these. We need some mathematical conclusion whatever we are assuming is true.</a:t>
            </a:r>
          </a:p>
          <a:p>
            <a:pPr algn="l" fontAlgn="base"/>
            <a:r>
              <a:rPr lang="en-US" b="1" i="0" dirty="0">
                <a:solidFill>
                  <a:srgbClr val="273239"/>
                </a:solidFill>
                <a:effectLst/>
                <a:latin typeface="Nunito" pitchFamily="2" charset="0"/>
              </a:rPr>
              <a:t>Need for Hypothesis Testing</a:t>
            </a:r>
          </a:p>
          <a:p>
            <a:pPr algn="l" fontAlgn="base"/>
            <a:r>
              <a:rPr lang="en-US" b="0" i="0" dirty="0">
                <a:solidFill>
                  <a:srgbClr val="273239"/>
                </a:solidFill>
                <a:effectLst/>
                <a:latin typeface="Nunito" pitchFamily="2" charset="0"/>
              </a:rPr>
              <a:t>Hypothesis testing is an important procedure in statistics. Hypothesis testing evaluates two mutually exclusive population statements to determine which statement is most supported by sample data. When we say that the findings are statistically significant, it is thanks to hypothesis testing. </a:t>
            </a:r>
          </a:p>
          <a:p>
            <a:endParaRPr lang="en-IN" dirty="0"/>
          </a:p>
        </p:txBody>
      </p:sp>
    </p:spTree>
    <p:extLst>
      <p:ext uri="{BB962C8B-B14F-4D97-AF65-F5344CB8AC3E}">
        <p14:creationId xmlns:p14="http://schemas.microsoft.com/office/powerpoint/2010/main" val="755158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728</TotalTime>
  <Words>2121</Words>
  <Application>Microsoft Office PowerPoint</Application>
  <PresentationFormat>Widescreen</PresentationFormat>
  <Paragraphs>185</Paragraphs>
  <Slides>18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18</vt:i4>
      </vt:variant>
    </vt:vector>
  </HeadingPairs>
  <TitlesOfParts>
    <vt:vector size="34" baseType="lpstr">
      <vt:lpstr>Arial</vt:lpstr>
      <vt:lpstr>Arial Black</vt:lpstr>
      <vt:lpstr>Bahnschrift SemiBold Condensed</vt:lpstr>
      <vt:lpstr>Cambria Math</vt:lpstr>
      <vt:lpstr>Inter</vt:lpstr>
      <vt:lpstr>KaTeX_Main</vt:lpstr>
      <vt:lpstr>KaTeX_Math</vt:lpstr>
      <vt:lpstr>KaTeX_Size1</vt:lpstr>
      <vt:lpstr>Nunito</vt:lpstr>
      <vt:lpstr>Overpass</vt:lpstr>
      <vt:lpstr>Rubik</vt:lpstr>
      <vt:lpstr>Söhne</vt:lpstr>
      <vt:lpstr>Suisse</vt:lpstr>
      <vt:lpstr>Trebuchet MS</vt:lpstr>
      <vt:lpstr>Wingdings 3</vt:lpstr>
      <vt:lpstr>Facet</vt:lpstr>
      <vt:lpstr>Data Analysis and Statistics</vt:lpstr>
      <vt:lpstr>Data categorization</vt:lpstr>
      <vt:lpstr>PowerPoint Presentation</vt:lpstr>
      <vt:lpstr>Measures of central tendency</vt:lpstr>
      <vt:lpstr>Measures of Dispersion (Location of Dispersion)</vt:lpstr>
      <vt:lpstr>Basic analysis techniques (Business Intelligence)</vt:lpstr>
      <vt:lpstr>Why Data Analysis is important? </vt:lpstr>
      <vt:lpstr>Data Analysis Techniques  </vt:lpstr>
      <vt:lpstr>Statistical hypothesis generation and testing</vt:lpstr>
      <vt:lpstr>Intelligence Data Analysis </vt:lpstr>
      <vt:lpstr>Statistical hypothesis generation and testing</vt:lpstr>
      <vt:lpstr>Steps in Hypothesis Testing </vt:lpstr>
      <vt:lpstr>Example:</vt:lpstr>
      <vt:lpstr>Statistical hypothesis testing method</vt:lpstr>
      <vt:lpstr>PowerPoint Presentation</vt:lpstr>
      <vt:lpstr>Intelligent data analysis</vt:lpstr>
      <vt:lpstr>Analytic Processes and Tools</vt:lpstr>
      <vt:lpstr>Analysis v/s Reporting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and Statistics</dc:title>
  <dc:creator>rit</dc:creator>
  <cp:lastModifiedBy>RIT</cp:lastModifiedBy>
  <cp:revision>44</cp:revision>
  <dcterms:created xsi:type="dcterms:W3CDTF">2023-09-20T10:23:55Z</dcterms:created>
  <dcterms:modified xsi:type="dcterms:W3CDTF">2023-10-19T05:36:30Z</dcterms:modified>
</cp:coreProperties>
</file>