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59" r:id="rId4"/>
    <p:sldId id="257" r:id="rId5"/>
    <p:sldId id="258" r:id="rId6"/>
    <p:sldId id="260"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4D720A-48FA-47DB-B32C-34CE24FC8AFE}"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1A59F7-795E-44FD-A20C-EAD122B2ABFE}" type="slidenum">
              <a:rPr lang="en-IN" smtClean="0"/>
              <a:t>‹#›</a:t>
            </a:fld>
            <a:endParaRPr lang="en-IN"/>
          </a:p>
        </p:txBody>
      </p:sp>
    </p:spTree>
    <p:extLst>
      <p:ext uri="{BB962C8B-B14F-4D97-AF65-F5344CB8AC3E}">
        <p14:creationId xmlns:p14="http://schemas.microsoft.com/office/powerpoint/2010/main" val="4085231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4D720A-48FA-47DB-B32C-34CE24FC8AFE}"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1A59F7-795E-44FD-A20C-EAD122B2ABFE}" type="slidenum">
              <a:rPr lang="en-IN" smtClean="0"/>
              <a:t>‹#›</a:t>
            </a:fld>
            <a:endParaRPr lang="en-IN"/>
          </a:p>
        </p:txBody>
      </p:sp>
    </p:spTree>
    <p:extLst>
      <p:ext uri="{BB962C8B-B14F-4D97-AF65-F5344CB8AC3E}">
        <p14:creationId xmlns:p14="http://schemas.microsoft.com/office/powerpoint/2010/main" val="4071736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4D720A-48FA-47DB-B32C-34CE24FC8AFE}"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1A59F7-795E-44FD-A20C-EAD122B2ABFE}" type="slidenum">
              <a:rPr lang="en-IN" smtClean="0"/>
              <a:t>‹#›</a:t>
            </a:fld>
            <a:endParaRPr lang="en-IN"/>
          </a:p>
        </p:txBody>
      </p:sp>
    </p:spTree>
    <p:extLst>
      <p:ext uri="{BB962C8B-B14F-4D97-AF65-F5344CB8AC3E}">
        <p14:creationId xmlns:p14="http://schemas.microsoft.com/office/powerpoint/2010/main" val="18522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4D720A-48FA-47DB-B32C-34CE24FC8AFE}"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1A59F7-795E-44FD-A20C-EAD122B2ABFE}" type="slidenum">
              <a:rPr lang="en-IN" smtClean="0"/>
              <a:t>‹#›</a:t>
            </a:fld>
            <a:endParaRPr lang="en-IN"/>
          </a:p>
        </p:txBody>
      </p:sp>
    </p:spTree>
    <p:extLst>
      <p:ext uri="{BB962C8B-B14F-4D97-AF65-F5344CB8AC3E}">
        <p14:creationId xmlns:p14="http://schemas.microsoft.com/office/powerpoint/2010/main" val="377366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4D720A-48FA-47DB-B32C-34CE24FC8AFE}" type="datetimeFigureOut">
              <a:rPr lang="en-IN" smtClean="0"/>
              <a:t>26/04/2021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1A59F7-795E-44FD-A20C-EAD122B2ABFE}" type="slidenum">
              <a:rPr lang="en-IN" smtClean="0"/>
              <a:t>‹#›</a:t>
            </a:fld>
            <a:endParaRPr lang="en-IN"/>
          </a:p>
        </p:txBody>
      </p:sp>
    </p:spTree>
    <p:extLst>
      <p:ext uri="{BB962C8B-B14F-4D97-AF65-F5344CB8AC3E}">
        <p14:creationId xmlns:p14="http://schemas.microsoft.com/office/powerpoint/2010/main" val="179329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4D720A-48FA-47DB-B32C-34CE24FC8AFE}"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1A59F7-795E-44FD-A20C-EAD122B2ABFE}" type="slidenum">
              <a:rPr lang="en-IN" smtClean="0"/>
              <a:t>‹#›</a:t>
            </a:fld>
            <a:endParaRPr lang="en-IN"/>
          </a:p>
        </p:txBody>
      </p:sp>
    </p:spTree>
    <p:extLst>
      <p:ext uri="{BB962C8B-B14F-4D97-AF65-F5344CB8AC3E}">
        <p14:creationId xmlns:p14="http://schemas.microsoft.com/office/powerpoint/2010/main" val="160754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4D720A-48FA-47DB-B32C-34CE24FC8AFE}" type="datetimeFigureOut">
              <a:rPr lang="en-IN" smtClean="0"/>
              <a:t>26/04/2021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1A59F7-795E-44FD-A20C-EAD122B2ABFE}" type="slidenum">
              <a:rPr lang="en-IN" smtClean="0"/>
              <a:t>‹#›</a:t>
            </a:fld>
            <a:endParaRPr lang="en-IN"/>
          </a:p>
        </p:txBody>
      </p:sp>
    </p:spTree>
    <p:extLst>
      <p:ext uri="{BB962C8B-B14F-4D97-AF65-F5344CB8AC3E}">
        <p14:creationId xmlns:p14="http://schemas.microsoft.com/office/powerpoint/2010/main" val="24052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4D720A-48FA-47DB-B32C-34CE24FC8AFE}" type="datetimeFigureOut">
              <a:rPr lang="en-IN" smtClean="0"/>
              <a:t>26/04/2021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1A59F7-795E-44FD-A20C-EAD122B2ABFE}" type="slidenum">
              <a:rPr lang="en-IN" smtClean="0"/>
              <a:t>‹#›</a:t>
            </a:fld>
            <a:endParaRPr lang="en-IN"/>
          </a:p>
        </p:txBody>
      </p:sp>
    </p:spTree>
    <p:extLst>
      <p:ext uri="{BB962C8B-B14F-4D97-AF65-F5344CB8AC3E}">
        <p14:creationId xmlns:p14="http://schemas.microsoft.com/office/powerpoint/2010/main" val="37342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4D720A-48FA-47DB-B32C-34CE24FC8AFE}" type="datetimeFigureOut">
              <a:rPr lang="en-IN" smtClean="0"/>
              <a:t>26/04/2021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1A59F7-795E-44FD-A20C-EAD122B2ABFE}" type="slidenum">
              <a:rPr lang="en-IN" smtClean="0"/>
              <a:t>‹#›</a:t>
            </a:fld>
            <a:endParaRPr lang="en-IN"/>
          </a:p>
        </p:txBody>
      </p:sp>
    </p:spTree>
    <p:extLst>
      <p:ext uri="{BB962C8B-B14F-4D97-AF65-F5344CB8AC3E}">
        <p14:creationId xmlns:p14="http://schemas.microsoft.com/office/powerpoint/2010/main" val="6958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4D720A-48FA-47DB-B32C-34CE24FC8AFE}"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1A59F7-795E-44FD-A20C-EAD122B2ABFE}" type="slidenum">
              <a:rPr lang="en-IN" smtClean="0"/>
              <a:t>‹#›</a:t>
            </a:fld>
            <a:endParaRPr lang="en-IN"/>
          </a:p>
        </p:txBody>
      </p:sp>
    </p:spTree>
    <p:extLst>
      <p:ext uri="{BB962C8B-B14F-4D97-AF65-F5344CB8AC3E}">
        <p14:creationId xmlns:p14="http://schemas.microsoft.com/office/powerpoint/2010/main" val="297549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4D720A-48FA-47DB-B32C-34CE24FC8AFE}" type="datetimeFigureOut">
              <a:rPr lang="en-IN" smtClean="0"/>
              <a:t>26/04/2021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1A59F7-795E-44FD-A20C-EAD122B2ABFE}" type="slidenum">
              <a:rPr lang="en-IN" smtClean="0"/>
              <a:t>‹#›</a:t>
            </a:fld>
            <a:endParaRPr lang="en-IN"/>
          </a:p>
        </p:txBody>
      </p:sp>
    </p:spTree>
    <p:extLst>
      <p:ext uri="{BB962C8B-B14F-4D97-AF65-F5344CB8AC3E}">
        <p14:creationId xmlns:p14="http://schemas.microsoft.com/office/powerpoint/2010/main" val="2060454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D720A-48FA-47DB-B32C-34CE24FC8AFE}" type="datetimeFigureOut">
              <a:rPr lang="en-IN" smtClean="0"/>
              <a:t>26/04/2021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A59F7-795E-44FD-A20C-EAD122B2ABFE}" type="slidenum">
              <a:rPr lang="en-IN" smtClean="0"/>
              <a:t>‹#›</a:t>
            </a:fld>
            <a:endParaRPr lang="en-IN"/>
          </a:p>
        </p:txBody>
      </p:sp>
    </p:spTree>
    <p:extLst>
      <p:ext uri="{BB962C8B-B14F-4D97-AF65-F5344CB8AC3E}">
        <p14:creationId xmlns:p14="http://schemas.microsoft.com/office/powerpoint/2010/main" val="230118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uru99.com/what-is-dbm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uru99.com/mobile-testing.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US" sz="4400" smtClean="0"/>
              <a:t>Chap 6</a:t>
            </a:r>
          </a:p>
          <a:p>
            <a:pPr marL="0" indent="0" algn="ctr">
              <a:buNone/>
            </a:pPr>
            <a:r>
              <a:rPr lang="en-US" sz="4400" dirty="0" smtClean="0"/>
              <a:t>Big Data and Hadoop</a:t>
            </a:r>
            <a:endParaRPr lang="en-IN" sz="4400" dirty="0"/>
          </a:p>
        </p:txBody>
      </p:sp>
    </p:spTree>
    <p:extLst>
      <p:ext uri="{BB962C8B-B14F-4D97-AF65-F5344CB8AC3E}">
        <p14:creationId xmlns:p14="http://schemas.microsoft.com/office/powerpoint/2010/main" val="3847968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Hadoop</a:t>
            </a:r>
            <a:endParaRPr lang="en-IN" dirty="0"/>
          </a:p>
        </p:txBody>
      </p:sp>
      <p:sp>
        <p:nvSpPr>
          <p:cNvPr id="3" name="Content Placeholder 2"/>
          <p:cNvSpPr>
            <a:spLocks noGrp="1"/>
          </p:cNvSpPr>
          <p:nvPr>
            <p:ph idx="1"/>
          </p:nvPr>
        </p:nvSpPr>
        <p:spPr/>
        <p:txBody>
          <a:bodyPr>
            <a:normAutofit lnSpcReduction="10000"/>
          </a:bodyPr>
          <a:lstStyle/>
          <a:p>
            <a:r>
              <a:rPr lang="en-IN" dirty="0"/>
              <a:t>Hadoop framework allows the user to quickly write and test distributed systems. It is efficient, and it automatic distributes the data and work across the machines and in turn, utilizes the underlying parallelism of the CPU cores.</a:t>
            </a:r>
          </a:p>
          <a:p>
            <a:r>
              <a:rPr lang="en-IN" dirty="0"/>
              <a:t>Hadoop does not rely on hardware to provide fault-tolerance and high availability (FTHA), rather Hadoop library itself has been designed to detect and handle failures at the application layer.</a:t>
            </a:r>
          </a:p>
          <a:p>
            <a:r>
              <a:rPr lang="en-IN" dirty="0"/>
              <a:t>Servers can be added or removed from the cluster dynamically and Hadoop continues to operate without interruption.</a:t>
            </a:r>
          </a:p>
          <a:p>
            <a:r>
              <a:rPr lang="en-IN" dirty="0"/>
              <a:t>Another big advantage of Hadoop is that apart from being open source, it is compatible on all the platforms since it is Java based.</a:t>
            </a:r>
          </a:p>
          <a:p>
            <a:endParaRPr lang="en-IN" dirty="0"/>
          </a:p>
        </p:txBody>
      </p:sp>
    </p:spTree>
    <p:extLst>
      <p:ext uri="{BB962C8B-B14F-4D97-AF65-F5344CB8AC3E}">
        <p14:creationId xmlns:p14="http://schemas.microsoft.com/office/powerpoint/2010/main" val="2197631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HDFC</a:t>
            </a:r>
            <a:endParaRPr lang="en-IN" dirty="0"/>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n-IN" dirty="0"/>
              <a:t>HDFS holds very large amount of data and provides easier access. To store such huge data, the files are stored across multiple machines. These files are stored in redundant fashion to rescue the system from possible data losses in case of failure. HDFS also makes applications available to parallel </a:t>
            </a:r>
            <a:r>
              <a:rPr lang="en-IN" dirty="0" smtClean="0"/>
              <a:t>processing</a:t>
            </a:r>
          </a:p>
          <a:p>
            <a:r>
              <a:rPr lang="en-IN" dirty="0"/>
              <a:t>Features of HDFS</a:t>
            </a:r>
          </a:p>
          <a:p>
            <a:pPr lvl="1"/>
            <a:r>
              <a:rPr lang="en-IN" dirty="0"/>
              <a:t>It is suitable for the distributed storage and processing.</a:t>
            </a:r>
          </a:p>
          <a:p>
            <a:pPr lvl="1"/>
            <a:r>
              <a:rPr lang="en-IN" dirty="0"/>
              <a:t>Hadoop provides a command interface to interact with HDFS.</a:t>
            </a:r>
          </a:p>
          <a:p>
            <a:pPr lvl="1"/>
            <a:r>
              <a:rPr lang="en-IN" dirty="0"/>
              <a:t>The built-in servers of </a:t>
            </a:r>
            <a:r>
              <a:rPr lang="en-IN" dirty="0" err="1"/>
              <a:t>namenode</a:t>
            </a:r>
            <a:r>
              <a:rPr lang="en-IN" dirty="0"/>
              <a:t> and </a:t>
            </a:r>
            <a:r>
              <a:rPr lang="en-IN" dirty="0" err="1"/>
              <a:t>datanode</a:t>
            </a:r>
            <a:r>
              <a:rPr lang="en-IN" dirty="0"/>
              <a:t> help users to easily check the status of cluster.</a:t>
            </a:r>
          </a:p>
          <a:p>
            <a:pPr lvl="1"/>
            <a:r>
              <a:rPr lang="en-IN" dirty="0"/>
              <a:t>Streaming access to file system data.</a:t>
            </a:r>
          </a:p>
          <a:p>
            <a:pPr lvl="1"/>
            <a:r>
              <a:rPr lang="en-IN" dirty="0"/>
              <a:t>HDFS provides file permissions and authentication.</a:t>
            </a:r>
          </a:p>
          <a:p>
            <a:endParaRPr lang="en-IN" dirty="0"/>
          </a:p>
        </p:txBody>
      </p:sp>
    </p:spTree>
    <p:extLst>
      <p:ext uri="{BB962C8B-B14F-4D97-AF65-F5344CB8AC3E}">
        <p14:creationId xmlns:p14="http://schemas.microsoft.com/office/powerpoint/2010/main" val="223736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HDFS Architecture</a:t>
            </a:r>
            <a:br>
              <a:rPr lang="en-IN" dirty="0"/>
            </a:br>
            <a:endParaRPr lang="en-IN" dirty="0"/>
          </a:p>
        </p:txBody>
      </p:sp>
      <p:pic>
        <p:nvPicPr>
          <p:cNvPr id="2050" name="Picture 2" descr="HDFS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1630" y="2282031"/>
            <a:ext cx="6749457"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507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r>
              <a:rPr lang="en-IN" sz="1600" dirty="0" err="1"/>
              <a:t>Namenode</a:t>
            </a:r>
            <a:endParaRPr lang="en-IN" sz="1600" dirty="0"/>
          </a:p>
          <a:p>
            <a:pPr lvl="1"/>
            <a:r>
              <a:rPr lang="en-IN" sz="1600" dirty="0"/>
              <a:t>The </a:t>
            </a:r>
            <a:r>
              <a:rPr lang="en-IN" sz="1600" dirty="0" err="1"/>
              <a:t>namenode</a:t>
            </a:r>
            <a:r>
              <a:rPr lang="en-IN" sz="1600" dirty="0"/>
              <a:t> is the commodity hardware that contains the GNU/Linux operating system and the </a:t>
            </a:r>
            <a:r>
              <a:rPr lang="en-IN" sz="1600" dirty="0" err="1"/>
              <a:t>namenode</a:t>
            </a:r>
            <a:r>
              <a:rPr lang="en-IN" sz="1600" dirty="0"/>
              <a:t> software. It is a software that can be run on commodity hardware. The system having the </a:t>
            </a:r>
            <a:r>
              <a:rPr lang="en-IN" sz="1600" dirty="0" err="1"/>
              <a:t>namenode</a:t>
            </a:r>
            <a:r>
              <a:rPr lang="en-IN" sz="1600" dirty="0"/>
              <a:t> acts as the master server and it does the following tasks −</a:t>
            </a:r>
          </a:p>
          <a:p>
            <a:pPr lvl="1"/>
            <a:r>
              <a:rPr lang="en-IN" sz="1600" dirty="0"/>
              <a:t>Manages the file system namespace.</a:t>
            </a:r>
          </a:p>
          <a:p>
            <a:pPr lvl="1"/>
            <a:r>
              <a:rPr lang="en-IN" sz="1600" dirty="0"/>
              <a:t>Regulates client’s access to files.</a:t>
            </a:r>
          </a:p>
          <a:p>
            <a:pPr lvl="1"/>
            <a:r>
              <a:rPr lang="en-IN" sz="1600" dirty="0"/>
              <a:t>It also executes file system operations such as renaming, closing, and opening files and directories.</a:t>
            </a:r>
          </a:p>
          <a:p>
            <a:r>
              <a:rPr lang="en-IN" sz="1600" dirty="0" err="1"/>
              <a:t>Datanode</a:t>
            </a:r>
            <a:endParaRPr lang="en-IN" sz="1600" dirty="0"/>
          </a:p>
          <a:p>
            <a:pPr lvl="1"/>
            <a:r>
              <a:rPr lang="en-IN" sz="1600" dirty="0"/>
              <a:t>The </a:t>
            </a:r>
            <a:r>
              <a:rPr lang="en-IN" sz="1600" dirty="0" err="1"/>
              <a:t>datanode</a:t>
            </a:r>
            <a:r>
              <a:rPr lang="en-IN" sz="1600" dirty="0"/>
              <a:t> is a commodity hardware having the GNU/Linux operating system and </a:t>
            </a:r>
            <a:r>
              <a:rPr lang="en-IN" sz="1600" dirty="0" err="1"/>
              <a:t>datanode</a:t>
            </a:r>
            <a:r>
              <a:rPr lang="en-IN" sz="1600" dirty="0"/>
              <a:t> software. For every node (Commodity hardware/System) in a cluster, there will be a </a:t>
            </a:r>
            <a:r>
              <a:rPr lang="en-IN" sz="1600" dirty="0" err="1"/>
              <a:t>datanode</a:t>
            </a:r>
            <a:r>
              <a:rPr lang="en-IN" sz="1600" dirty="0"/>
              <a:t>. These nodes manage the data storage of their system.</a:t>
            </a:r>
          </a:p>
          <a:p>
            <a:pPr lvl="1"/>
            <a:r>
              <a:rPr lang="en-IN" sz="1600" dirty="0" err="1"/>
              <a:t>Datanodes</a:t>
            </a:r>
            <a:r>
              <a:rPr lang="en-IN" sz="1600" dirty="0"/>
              <a:t> perform read-write operations on the file systems, as per client request.</a:t>
            </a:r>
          </a:p>
          <a:p>
            <a:pPr lvl="1"/>
            <a:r>
              <a:rPr lang="en-IN" sz="1600" dirty="0"/>
              <a:t>They also perform operations such as block creation, deletion, and replication according to the instructions of the </a:t>
            </a:r>
            <a:r>
              <a:rPr lang="en-IN" sz="1600" dirty="0" err="1"/>
              <a:t>namenode</a:t>
            </a:r>
            <a:r>
              <a:rPr lang="en-IN" sz="1600" dirty="0"/>
              <a:t>.</a:t>
            </a:r>
          </a:p>
          <a:p>
            <a:r>
              <a:rPr lang="en-IN" sz="1600" dirty="0"/>
              <a:t>Block</a:t>
            </a:r>
          </a:p>
          <a:p>
            <a:pPr lvl="1"/>
            <a:r>
              <a:rPr lang="en-IN" sz="1600" dirty="0"/>
              <a:t>Generally the user data is stored in the files of HDFS. The file in a file system will be divided into one or more segments and/or stored in individual data nodes. These file segments are called as blocks. In other words, the minimum amount of data that HDFS can read or write is called a Block. The default block size is 64MB, but it can be increased as per the need to change in HDFS configuration.</a:t>
            </a:r>
          </a:p>
          <a:p>
            <a:endParaRPr lang="en-IN" sz="1600" dirty="0"/>
          </a:p>
        </p:txBody>
      </p:sp>
    </p:spTree>
    <p:extLst>
      <p:ext uri="{BB962C8B-B14F-4D97-AF65-F5344CB8AC3E}">
        <p14:creationId xmlns:p14="http://schemas.microsoft.com/office/powerpoint/2010/main" val="3274457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Goals of HDFS</a:t>
            </a:r>
          </a:p>
          <a:p>
            <a:r>
              <a:rPr lang="en-IN" b="1" dirty="0"/>
              <a:t>Fault detection and recovery</a:t>
            </a:r>
            <a:r>
              <a:rPr lang="en-IN" dirty="0"/>
              <a:t> − Since HDFS includes a large number of commodity hardware, failure of components is frequent. Therefore HDFS should have mechanisms for quick and automatic fault detection and recovery.</a:t>
            </a:r>
          </a:p>
          <a:p>
            <a:r>
              <a:rPr lang="en-IN" b="1" dirty="0"/>
              <a:t>Huge datasets</a:t>
            </a:r>
            <a:r>
              <a:rPr lang="en-IN" dirty="0"/>
              <a:t> − HDFS should have hundreds of nodes per cluster to manage the applications having huge datasets.</a:t>
            </a:r>
          </a:p>
          <a:p>
            <a:r>
              <a:rPr lang="en-IN" b="1" dirty="0"/>
              <a:t>Hardware at data</a:t>
            </a:r>
            <a:r>
              <a:rPr lang="en-IN" dirty="0"/>
              <a:t> − A requested task can be done efficiently, when the computation takes place near the data. Especially where huge datasets are involved, it reduces the network traffic and increases the throughput.</a:t>
            </a:r>
          </a:p>
          <a:p>
            <a:endParaRPr lang="en-IN" dirty="0"/>
          </a:p>
        </p:txBody>
      </p:sp>
    </p:spTree>
    <p:extLst>
      <p:ext uri="{BB962C8B-B14F-4D97-AF65-F5344CB8AC3E}">
        <p14:creationId xmlns:p14="http://schemas.microsoft.com/office/powerpoint/2010/main" val="3878094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command</a:t>
            </a:r>
            <a:endParaRPr lang="en-IN" dirty="0"/>
          </a:p>
        </p:txBody>
      </p:sp>
      <p:sp>
        <p:nvSpPr>
          <p:cNvPr id="3" name="Content Placeholder 2"/>
          <p:cNvSpPr>
            <a:spLocks noGrp="1"/>
          </p:cNvSpPr>
          <p:nvPr>
            <p:ph idx="1"/>
          </p:nvPr>
        </p:nvSpPr>
        <p:spPr/>
        <p:txBody>
          <a:bodyPr/>
          <a:lstStyle/>
          <a:p>
            <a:r>
              <a:rPr lang="en-IN" dirty="0" smtClean="0"/>
              <a:t>https://data-flair.training/blogs/top-hadoop-hdfs-commands-tutorial/</a:t>
            </a:r>
            <a:endParaRPr lang="en-IN" dirty="0"/>
          </a:p>
        </p:txBody>
      </p:sp>
    </p:spTree>
    <p:extLst>
      <p:ext uri="{BB962C8B-B14F-4D97-AF65-F5344CB8AC3E}">
        <p14:creationId xmlns:p14="http://schemas.microsoft.com/office/powerpoint/2010/main" val="2012455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185459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What is Data?</a:t>
            </a:r>
          </a:p>
          <a:p>
            <a:pPr algn="just"/>
            <a:r>
              <a:rPr lang="en-IN" dirty="0"/>
              <a:t>The quantities, characters, or symbols on which operations are performed by a computer, which may be stored and transmitted in the form of electrical signals and recorded on magnetic, optical, or mechanical recording media.</a:t>
            </a:r>
          </a:p>
          <a:p>
            <a:r>
              <a:rPr lang="en-IN" b="1" dirty="0"/>
              <a:t>What is Big Data?</a:t>
            </a:r>
          </a:p>
          <a:p>
            <a:r>
              <a:rPr lang="en-IN" b="1" dirty="0"/>
              <a:t>Big Data</a:t>
            </a:r>
            <a:r>
              <a:rPr lang="en-IN" dirty="0"/>
              <a:t> is a collection of data that is huge in volume, yet growing exponentially with time. It is a data with so large size and complexity that none of traditional data management tools can store it or process it efficiently. Big data is also a data but with huge size.</a:t>
            </a:r>
          </a:p>
          <a:p>
            <a:endParaRPr lang="en-IN" dirty="0"/>
          </a:p>
        </p:txBody>
      </p:sp>
    </p:spTree>
    <p:extLst>
      <p:ext uri="{BB962C8B-B14F-4D97-AF65-F5344CB8AC3E}">
        <p14:creationId xmlns:p14="http://schemas.microsoft.com/office/powerpoint/2010/main" val="44338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Of Big Data</a:t>
            </a:r>
            <a:br>
              <a:rPr lang="en-IN" b="1" dirty="0" smtClean="0"/>
            </a:br>
            <a:endParaRPr lang="en-IN" dirty="0"/>
          </a:p>
        </p:txBody>
      </p:sp>
      <p:sp>
        <p:nvSpPr>
          <p:cNvPr id="3" name="Content Placeholder 2"/>
          <p:cNvSpPr>
            <a:spLocks noGrp="1"/>
          </p:cNvSpPr>
          <p:nvPr>
            <p:ph idx="1"/>
          </p:nvPr>
        </p:nvSpPr>
        <p:spPr/>
        <p:txBody>
          <a:bodyPr>
            <a:noAutofit/>
          </a:bodyPr>
          <a:lstStyle/>
          <a:p>
            <a:pPr marL="0" indent="0" algn="just">
              <a:buNone/>
            </a:pPr>
            <a:r>
              <a:rPr lang="en-IN" sz="1800" b="1" dirty="0" smtClean="0"/>
              <a:t>Structured</a:t>
            </a:r>
            <a:endParaRPr lang="en-IN" sz="1800" b="1" dirty="0"/>
          </a:p>
          <a:p>
            <a:pPr marL="0" indent="0" algn="just">
              <a:buNone/>
            </a:pPr>
            <a:r>
              <a:rPr lang="en-IN" sz="1800" dirty="0"/>
              <a:t>Any data that can be stored, accessed and processed in the form of fixed format is termed as a 'structured' data</a:t>
            </a:r>
          </a:p>
          <a:p>
            <a:pPr marL="0" indent="0" algn="just">
              <a:buNone/>
            </a:pPr>
            <a:r>
              <a:rPr lang="en-IN" sz="1800" b="1" dirty="0"/>
              <a:t>Unstructured</a:t>
            </a:r>
          </a:p>
          <a:p>
            <a:pPr marL="0" indent="0" algn="just">
              <a:buNone/>
            </a:pPr>
            <a:r>
              <a:rPr lang="en-IN" sz="1800" dirty="0"/>
              <a:t>Any data with unknown form or the structure is classified as unstructured data. In addition to the size being huge, un-structured data poses multiple challenges in terms of its processing for deriving value out of it. A typical example of unstructured data is a heterogeneous data source containing a combination of simple text files, images, videos etc.</a:t>
            </a:r>
          </a:p>
          <a:p>
            <a:pPr marL="0" indent="0" algn="just">
              <a:buNone/>
            </a:pPr>
            <a:r>
              <a:rPr lang="en-IN" sz="1800" b="1" dirty="0"/>
              <a:t>Semi-structured</a:t>
            </a:r>
          </a:p>
          <a:p>
            <a:pPr marL="0" indent="0" algn="just">
              <a:buNone/>
            </a:pPr>
            <a:r>
              <a:rPr lang="en-IN" sz="1800" dirty="0"/>
              <a:t>Semi-structured data can contain both the forms of data. We can see semi-structured data as a structured in form but it is actually not defined with e.g. a table definition in relational </a:t>
            </a:r>
            <a:r>
              <a:rPr lang="en-IN" sz="1800" dirty="0">
                <a:hlinkClick r:id="rId2"/>
              </a:rPr>
              <a:t>DBMS</a:t>
            </a:r>
            <a:r>
              <a:rPr lang="en-IN" sz="1800" dirty="0"/>
              <a:t>. Example of semi-structured data is a data represented in an XML file.</a:t>
            </a:r>
          </a:p>
          <a:p>
            <a:pPr marL="0" indent="0" algn="just">
              <a:buNone/>
            </a:pPr>
            <a:endParaRPr lang="en-IN" sz="1800" dirty="0"/>
          </a:p>
        </p:txBody>
      </p:sp>
    </p:spTree>
    <p:extLst>
      <p:ext uri="{BB962C8B-B14F-4D97-AF65-F5344CB8AC3E}">
        <p14:creationId xmlns:p14="http://schemas.microsoft.com/office/powerpoint/2010/main" val="218036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a:t>Characteristics Of Big Data</a:t>
            </a:r>
          </a:p>
          <a:p>
            <a:r>
              <a:rPr lang="en-IN" dirty="0"/>
              <a:t>Big data can be described by the following characteristics:</a:t>
            </a:r>
          </a:p>
          <a:p>
            <a:r>
              <a:rPr lang="en-IN" dirty="0"/>
              <a:t>Volume</a:t>
            </a:r>
          </a:p>
          <a:p>
            <a:r>
              <a:rPr lang="en-IN" dirty="0"/>
              <a:t>Variety</a:t>
            </a:r>
          </a:p>
          <a:p>
            <a:r>
              <a:rPr lang="en-IN" dirty="0"/>
              <a:t>Velocity</a:t>
            </a:r>
          </a:p>
          <a:p>
            <a:r>
              <a:rPr lang="en-IN" dirty="0"/>
              <a:t>Variability</a:t>
            </a:r>
          </a:p>
          <a:p>
            <a:endParaRPr lang="en-IN" dirty="0"/>
          </a:p>
        </p:txBody>
      </p:sp>
    </p:spTree>
    <p:extLst>
      <p:ext uri="{BB962C8B-B14F-4D97-AF65-F5344CB8AC3E}">
        <p14:creationId xmlns:p14="http://schemas.microsoft.com/office/powerpoint/2010/main" val="1246467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Rectangle 3"/>
          <p:cNvSpPr/>
          <p:nvPr/>
        </p:nvSpPr>
        <p:spPr>
          <a:xfrm>
            <a:off x="694898" y="1690688"/>
            <a:ext cx="10208526" cy="4801314"/>
          </a:xfrm>
          <a:prstGeom prst="rect">
            <a:avLst/>
          </a:prstGeom>
        </p:spPr>
        <p:txBody>
          <a:bodyPr wrap="square">
            <a:spAutoFit/>
          </a:bodyPr>
          <a:lstStyle/>
          <a:p>
            <a:pPr algn="just"/>
            <a:r>
              <a:rPr lang="en-IN" b="1" i="1" dirty="0" smtClean="0"/>
              <a:t>(</a:t>
            </a:r>
            <a:r>
              <a:rPr lang="en-IN" b="1" i="1" dirty="0" err="1" smtClean="0"/>
              <a:t>i</a:t>
            </a:r>
            <a:r>
              <a:rPr lang="en-IN" b="1" i="1" dirty="0" smtClean="0"/>
              <a:t>) </a:t>
            </a:r>
            <a:r>
              <a:rPr lang="en-IN" b="1" i="1" dirty="0" smtClean="0">
                <a:latin typeface="Times New Roman" panose="02020603050405020304" pitchFamily="18" charset="0"/>
                <a:cs typeface="Times New Roman" panose="02020603050405020304" pitchFamily="18" charset="0"/>
              </a:rPr>
              <a:t>Volume –</a:t>
            </a:r>
            <a:r>
              <a:rPr lang="en-IN" dirty="0" smtClean="0">
                <a:latin typeface="Times New Roman" panose="02020603050405020304" pitchFamily="18" charset="0"/>
                <a:cs typeface="Times New Roman" panose="02020603050405020304" pitchFamily="18" charset="0"/>
              </a:rPr>
              <a:t> The name Big Data itself is related to a size which is enormous. Size of data plays a very crucial role in determining value out of data. Also, whether a particular data can actually be considered as a Big Data or not, is dependent upon the volume of data. Hence, </a:t>
            </a:r>
            <a:r>
              <a:rPr lang="en-IN" b="1" dirty="0" smtClean="0">
                <a:latin typeface="Times New Roman" panose="02020603050405020304" pitchFamily="18" charset="0"/>
                <a:cs typeface="Times New Roman" panose="02020603050405020304" pitchFamily="18" charset="0"/>
              </a:rPr>
              <a:t>'Volume'</a:t>
            </a:r>
            <a:r>
              <a:rPr lang="en-IN" dirty="0" smtClean="0">
                <a:latin typeface="Times New Roman" panose="02020603050405020304" pitchFamily="18" charset="0"/>
                <a:cs typeface="Times New Roman" panose="02020603050405020304" pitchFamily="18" charset="0"/>
              </a:rPr>
              <a:t> is one characteristic which needs to be considered while dealing with Big Data.</a:t>
            </a:r>
          </a:p>
          <a:p>
            <a:pPr algn="just"/>
            <a:r>
              <a:rPr lang="en-IN" b="1" i="1" dirty="0" smtClean="0">
                <a:latin typeface="Times New Roman" panose="02020603050405020304" pitchFamily="18" charset="0"/>
                <a:cs typeface="Times New Roman" panose="02020603050405020304" pitchFamily="18" charset="0"/>
              </a:rPr>
              <a:t>(ii) Variety –</a:t>
            </a:r>
            <a:r>
              <a:rPr lang="en-IN" dirty="0" smtClean="0">
                <a:latin typeface="Times New Roman" panose="02020603050405020304" pitchFamily="18" charset="0"/>
                <a:cs typeface="Times New Roman" panose="02020603050405020304" pitchFamily="18" charset="0"/>
              </a:rPr>
              <a:t> The next aspect of Big Data is its </a:t>
            </a:r>
            <a:r>
              <a:rPr lang="en-IN" b="1" dirty="0" smtClean="0">
                <a:latin typeface="Times New Roman" panose="02020603050405020304" pitchFamily="18" charset="0"/>
                <a:cs typeface="Times New Roman" panose="02020603050405020304" pitchFamily="18" charset="0"/>
              </a:rPr>
              <a:t>variety</a:t>
            </a:r>
            <a:r>
              <a:rPr lang="en-IN" dirty="0" smtClean="0">
                <a:latin typeface="Times New Roman" panose="02020603050405020304" pitchFamily="18" charset="0"/>
                <a:cs typeface="Times New Roman" panose="02020603050405020304" pitchFamily="18" charset="0"/>
              </a:rPr>
              <a:t>.</a:t>
            </a:r>
          </a:p>
          <a:p>
            <a:pPr algn="just"/>
            <a:r>
              <a:rPr lang="en-IN" dirty="0" smtClean="0">
                <a:latin typeface="Times New Roman" panose="02020603050405020304" pitchFamily="18" charset="0"/>
                <a:cs typeface="Times New Roman" panose="02020603050405020304" pitchFamily="18" charset="0"/>
              </a:rPr>
              <a:t>Variety refers to heterogeneous sources and the nature of data, both structured and unstructured. During earlier days, spreadsheets and databases were the only sources of data considered by most of the applications. Nowadays, data in the form of emails, photos, videos, monitoring devices, PDFs, audio, etc. are also being considered in the analysis applications. This variety of unstructured data poses certain issues for storage, mining and </a:t>
            </a:r>
            <a:r>
              <a:rPr lang="en-IN" dirty="0" err="1" smtClean="0">
                <a:latin typeface="Times New Roman" panose="02020603050405020304" pitchFamily="18" charset="0"/>
                <a:cs typeface="Times New Roman" panose="02020603050405020304" pitchFamily="18" charset="0"/>
              </a:rPr>
              <a:t>analyzing</a:t>
            </a:r>
            <a:r>
              <a:rPr lang="en-IN" dirty="0" smtClean="0">
                <a:latin typeface="Times New Roman" panose="02020603050405020304" pitchFamily="18" charset="0"/>
                <a:cs typeface="Times New Roman" panose="02020603050405020304" pitchFamily="18" charset="0"/>
              </a:rPr>
              <a:t> data.</a:t>
            </a:r>
          </a:p>
          <a:p>
            <a:pPr algn="just"/>
            <a:r>
              <a:rPr lang="en-IN" b="1" i="1" dirty="0" smtClean="0">
                <a:latin typeface="Times New Roman" panose="02020603050405020304" pitchFamily="18" charset="0"/>
                <a:cs typeface="Times New Roman" panose="02020603050405020304" pitchFamily="18" charset="0"/>
              </a:rPr>
              <a:t>(iii) Velocity –</a:t>
            </a:r>
            <a:r>
              <a:rPr lang="en-IN" dirty="0" smtClean="0">
                <a:latin typeface="Times New Roman" panose="02020603050405020304" pitchFamily="18" charset="0"/>
                <a:cs typeface="Times New Roman" panose="02020603050405020304" pitchFamily="18" charset="0"/>
              </a:rPr>
              <a:t> The term </a:t>
            </a:r>
            <a:r>
              <a:rPr lang="en-IN" b="1" dirty="0" smtClean="0">
                <a:latin typeface="Times New Roman" panose="02020603050405020304" pitchFamily="18" charset="0"/>
                <a:cs typeface="Times New Roman" panose="02020603050405020304" pitchFamily="18" charset="0"/>
              </a:rPr>
              <a:t>'velocity'</a:t>
            </a:r>
            <a:r>
              <a:rPr lang="en-IN" dirty="0" smtClean="0">
                <a:latin typeface="Times New Roman" panose="02020603050405020304" pitchFamily="18" charset="0"/>
                <a:cs typeface="Times New Roman" panose="02020603050405020304" pitchFamily="18" charset="0"/>
              </a:rPr>
              <a:t> refers to the speed of generation of data. How fast the data is generated and processed to meet the demands, determines real potential in the data.</a:t>
            </a:r>
          </a:p>
          <a:p>
            <a:pPr algn="just"/>
            <a:r>
              <a:rPr lang="en-IN" dirty="0" smtClean="0">
                <a:latin typeface="Times New Roman" panose="02020603050405020304" pitchFamily="18" charset="0"/>
                <a:cs typeface="Times New Roman" panose="02020603050405020304" pitchFamily="18" charset="0"/>
              </a:rPr>
              <a:t>Big Data Velocity deals with the speed at which data flows in from sources like business processes, application logs, networks, and social media sites, sensors,</a:t>
            </a:r>
            <a:r>
              <a:rPr lang="en-IN" dirty="0" smtClean="0">
                <a:latin typeface="Times New Roman" panose="02020603050405020304" pitchFamily="18" charset="0"/>
                <a:cs typeface="Times New Roman" panose="02020603050405020304" pitchFamily="18" charset="0"/>
                <a:hlinkClick r:id="rId2"/>
              </a:rPr>
              <a:t> Mobile </a:t>
            </a:r>
            <a:r>
              <a:rPr lang="en-IN" dirty="0" smtClean="0">
                <a:latin typeface="Times New Roman" panose="02020603050405020304" pitchFamily="18" charset="0"/>
                <a:cs typeface="Times New Roman" panose="02020603050405020304" pitchFamily="18" charset="0"/>
              </a:rPr>
              <a:t>devices, etc. The flow of data is massive and continuous.</a:t>
            </a:r>
          </a:p>
          <a:p>
            <a:pPr algn="just"/>
            <a:r>
              <a:rPr lang="en-IN" b="1" i="1" dirty="0" smtClean="0">
                <a:latin typeface="Times New Roman" panose="02020603050405020304" pitchFamily="18" charset="0"/>
                <a:cs typeface="Times New Roman" panose="02020603050405020304" pitchFamily="18" charset="0"/>
              </a:rPr>
              <a:t>(iv) Variability –</a:t>
            </a:r>
            <a:r>
              <a:rPr lang="en-IN" dirty="0" smtClean="0">
                <a:latin typeface="Times New Roman" panose="02020603050405020304" pitchFamily="18" charset="0"/>
                <a:cs typeface="Times New Roman" panose="02020603050405020304" pitchFamily="18" charset="0"/>
              </a:rPr>
              <a:t> This refers to the inconsistency which can be shown by the data at times, thus hampering the process of being able to handle and manage the data effectively</a:t>
            </a:r>
            <a:r>
              <a:rPr lang="en-IN" dirty="0" smtClean="0"/>
              <a:t>.</a:t>
            </a:r>
            <a:endParaRPr lang="en-IN" dirty="0"/>
          </a:p>
        </p:txBody>
      </p:sp>
    </p:spTree>
    <p:extLst>
      <p:ext uri="{BB962C8B-B14F-4D97-AF65-F5344CB8AC3E}">
        <p14:creationId xmlns:p14="http://schemas.microsoft.com/office/powerpoint/2010/main" val="133586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b="1" dirty="0"/>
              <a:t>What is Hadoop?</a:t>
            </a:r>
            <a:endParaRPr lang="en-IN" dirty="0"/>
          </a:p>
          <a:p>
            <a:pPr fontAlgn="base"/>
            <a:r>
              <a:rPr lang="en-IN" dirty="0"/>
              <a:t>Hadoop is an open source software programming framework for storing a large amount of data and performing the computation. Its framework is based on Java programming with some native code in C and shell scripts.</a:t>
            </a:r>
          </a:p>
          <a:p>
            <a:r>
              <a:rPr lang="en-IN" dirty="0"/>
              <a:t>Hadoop Architecture</a:t>
            </a:r>
          </a:p>
          <a:p>
            <a:r>
              <a:rPr lang="en-IN" dirty="0"/>
              <a:t>At its core, Hadoop has two major layers namely −</a:t>
            </a:r>
          </a:p>
          <a:p>
            <a:pPr lvl="1"/>
            <a:r>
              <a:rPr lang="en-IN" dirty="0"/>
              <a:t>Processing/Computation layer (</a:t>
            </a:r>
            <a:r>
              <a:rPr lang="en-IN" dirty="0" err="1"/>
              <a:t>MapReduce</a:t>
            </a:r>
            <a:r>
              <a:rPr lang="en-IN" dirty="0"/>
              <a:t>), and</a:t>
            </a:r>
          </a:p>
          <a:p>
            <a:pPr lvl="1"/>
            <a:r>
              <a:rPr lang="en-IN" dirty="0"/>
              <a:t>Storage layer (Hadoop Distributed File System).</a:t>
            </a:r>
          </a:p>
          <a:p>
            <a:endParaRPr lang="en-IN" dirty="0"/>
          </a:p>
        </p:txBody>
      </p:sp>
    </p:spTree>
    <p:extLst>
      <p:ext uri="{BB962C8B-B14F-4D97-AF65-F5344CB8AC3E}">
        <p14:creationId xmlns:p14="http://schemas.microsoft.com/office/powerpoint/2010/main" val="3129203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a:t>
            </a:r>
            <a:r>
              <a:rPr lang="en-US" dirty="0" err="1" smtClean="0"/>
              <a:t>Architecure</a:t>
            </a:r>
            <a:endParaRPr lang="en-IN" dirty="0"/>
          </a:p>
        </p:txBody>
      </p:sp>
      <p:sp>
        <p:nvSpPr>
          <p:cNvPr id="3" name="Content Placeholder 2"/>
          <p:cNvSpPr>
            <a:spLocks noGrp="1"/>
          </p:cNvSpPr>
          <p:nvPr>
            <p:ph idx="1"/>
          </p:nvPr>
        </p:nvSpPr>
        <p:spPr/>
        <p:txBody>
          <a:bodyPr>
            <a:normAutofit fontScale="92500" lnSpcReduction="20000"/>
          </a:bodyPr>
          <a:lstStyle/>
          <a:p>
            <a:pPr algn="just"/>
            <a:endParaRPr lang="en-IN" dirty="0" smtClean="0"/>
          </a:p>
          <a:p>
            <a:pPr algn="just"/>
            <a:endParaRPr lang="en-IN" dirty="0"/>
          </a:p>
          <a:p>
            <a:pPr algn="just"/>
            <a:endParaRPr lang="en-IN" dirty="0" smtClean="0"/>
          </a:p>
          <a:p>
            <a:pPr algn="just"/>
            <a:endParaRPr lang="en-IN" dirty="0"/>
          </a:p>
          <a:p>
            <a:pPr algn="just"/>
            <a:endParaRPr lang="en-IN" dirty="0" smtClean="0"/>
          </a:p>
          <a:p>
            <a:pPr algn="just"/>
            <a:endParaRPr lang="en-IN" dirty="0"/>
          </a:p>
          <a:p>
            <a:pPr algn="just"/>
            <a:r>
              <a:rPr lang="en-IN" dirty="0" err="1" smtClean="0"/>
              <a:t>MapReduce</a:t>
            </a:r>
            <a:endParaRPr lang="en-IN" dirty="0"/>
          </a:p>
          <a:p>
            <a:pPr lvl="1" algn="just"/>
            <a:r>
              <a:rPr lang="en-IN" dirty="0" err="1"/>
              <a:t>MapReduce</a:t>
            </a:r>
            <a:r>
              <a:rPr lang="en-IN" dirty="0"/>
              <a:t> is a parallel programming model for writing distributed applications </a:t>
            </a:r>
            <a:r>
              <a:rPr lang="en-IN" dirty="0" smtClean="0"/>
              <a:t>devised </a:t>
            </a:r>
            <a:r>
              <a:rPr lang="en-IN" dirty="0"/>
              <a:t>at Google for efficient processing of large amounts of data (multi-terabyte data-sets), on large clusters (thousands of nodes) of commodity hardware in a reliable, fault-tolerant manner. </a:t>
            </a:r>
            <a:endParaRPr lang="en-IN" dirty="0" smtClean="0"/>
          </a:p>
          <a:p>
            <a:pPr lvl="1" algn="just"/>
            <a:r>
              <a:rPr lang="en-IN" dirty="0" smtClean="0"/>
              <a:t>The </a:t>
            </a:r>
            <a:r>
              <a:rPr lang="en-IN" dirty="0" err="1"/>
              <a:t>MapReduce</a:t>
            </a:r>
            <a:r>
              <a:rPr lang="en-IN" dirty="0"/>
              <a:t> program runs on Hadoop which is an Apache open-source framework.</a:t>
            </a:r>
          </a:p>
          <a:p>
            <a:endParaRPr lang="en-IN" dirty="0"/>
          </a:p>
        </p:txBody>
      </p:sp>
      <p:pic>
        <p:nvPicPr>
          <p:cNvPr id="4" name="Picture 2" descr="Hadoop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430" y="1310185"/>
            <a:ext cx="4159357" cy="2934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51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Hadoop Distributed File System</a:t>
            </a:r>
          </a:p>
          <a:p>
            <a:pPr lvl="1"/>
            <a:r>
              <a:rPr lang="en-IN" dirty="0"/>
              <a:t>The Hadoop Distributed File System (HDFS) is based on the Google File System (GFS) and provides a distributed file system that is designed to run on commodity hardware. It has many similarities with existing distributed file systems. However, the differences from other distributed file systems are significant. It is highly fault-tolerant and is designed to be deployed on low-cost hardware. It provides high throughput access to application data and is suitable for applications having large datasets.</a:t>
            </a:r>
          </a:p>
          <a:p>
            <a:r>
              <a:rPr lang="en-IN" dirty="0"/>
              <a:t>Apart from the above-mentioned two core components, Hadoop framework also includes the following two modules −</a:t>
            </a:r>
          </a:p>
          <a:p>
            <a:r>
              <a:rPr lang="en-IN" b="1" dirty="0"/>
              <a:t>Hadoop Common</a:t>
            </a:r>
            <a:r>
              <a:rPr lang="en-IN" dirty="0"/>
              <a:t> − These are Java libraries and utilities required by other Hadoop modules.</a:t>
            </a:r>
          </a:p>
          <a:p>
            <a:r>
              <a:rPr lang="en-IN" b="1" dirty="0"/>
              <a:t>Hadoop YARN</a:t>
            </a:r>
            <a:r>
              <a:rPr lang="en-IN" dirty="0"/>
              <a:t> − This is a framework for job scheduling and cluster resource management.</a:t>
            </a:r>
          </a:p>
          <a:p>
            <a:endParaRPr lang="en-IN" dirty="0"/>
          </a:p>
        </p:txBody>
      </p:sp>
    </p:spTree>
    <p:extLst>
      <p:ext uri="{BB962C8B-B14F-4D97-AF65-F5344CB8AC3E}">
        <p14:creationId xmlns:p14="http://schemas.microsoft.com/office/powerpoint/2010/main" val="236854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Does Hadoop Work?</a:t>
            </a:r>
            <a:br>
              <a:rPr lang="en-IN" dirty="0"/>
            </a:br>
            <a:endParaRPr lang="en-IN" dirty="0"/>
          </a:p>
        </p:txBody>
      </p:sp>
      <p:sp>
        <p:nvSpPr>
          <p:cNvPr id="3" name="Content Placeholder 2"/>
          <p:cNvSpPr>
            <a:spLocks noGrp="1"/>
          </p:cNvSpPr>
          <p:nvPr>
            <p:ph idx="1"/>
          </p:nvPr>
        </p:nvSpPr>
        <p:spPr/>
        <p:txBody>
          <a:bodyPr>
            <a:noAutofit/>
          </a:bodyPr>
          <a:lstStyle/>
          <a:p>
            <a:r>
              <a:rPr lang="en-IN" sz="1800" dirty="0" smtClean="0"/>
              <a:t>It </a:t>
            </a:r>
            <a:r>
              <a:rPr lang="en-IN" sz="1800" dirty="0"/>
              <a:t>is quite expensive to build bigger servers with heavy configurations that handle large scale processing, but as an alternative, you can tie together many commodity computers with single-CPU, as a single functional distributed system and practically, the clustered machines can read the dataset in parallel and provide a much higher throughput. Moreover, it is cheaper than one high-end server. So this is the first motivational factor behind using Hadoop that it runs across clustered and low-cost machines.</a:t>
            </a:r>
          </a:p>
          <a:p>
            <a:r>
              <a:rPr lang="en-IN" sz="1800" dirty="0"/>
              <a:t>Hadoop runs code across a cluster of computers. This process includes the following core tasks that Hadoop performs −</a:t>
            </a:r>
          </a:p>
          <a:p>
            <a:pPr lvl="1"/>
            <a:r>
              <a:rPr lang="en-IN" sz="1800" dirty="0"/>
              <a:t>Data is initially divided into directories and files. Files are divided into uniform sized blocks of 128M and 64M (preferably 128M).</a:t>
            </a:r>
          </a:p>
          <a:p>
            <a:pPr lvl="1"/>
            <a:r>
              <a:rPr lang="en-IN" sz="1800" dirty="0"/>
              <a:t>These files are then distributed across various cluster nodes for further processing.</a:t>
            </a:r>
          </a:p>
          <a:p>
            <a:pPr lvl="1"/>
            <a:r>
              <a:rPr lang="en-IN" sz="1800" dirty="0"/>
              <a:t>HDFS, being on top of the local file system, supervises the processing.</a:t>
            </a:r>
          </a:p>
          <a:p>
            <a:pPr lvl="1"/>
            <a:r>
              <a:rPr lang="en-IN" sz="1800" dirty="0"/>
              <a:t>Blocks are replicated for handling hardware failure.</a:t>
            </a:r>
          </a:p>
          <a:p>
            <a:pPr lvl="1"/>
            <a:r>
              <a:rPr lang="en-IN" sz="1800" dirty="0"/>
              <a:t>Checking that the code was executed successfully.</a:t>
            </a:r>
          </a:p>
          <a:p>
            <a:pPr lvl="1"/>
            <a:r>
              <a:rPr lang="en-IN" sz="1800" dirty="0"/>
              <a:t>Performing the sort that takes place between the map and reduce stages.</a:t>
            </a:r>
          </a:p>
          <a:p>
            <a:pPr lvl="1"/>
            <a:r>
              <a:rPr lang="en-IN" sz="1800" dirty="0"/>
              <a:t>Sending the sorted data to a certain computer.</a:t>
            </a:r>
          </a:p>
          <a:p>
            <a:pPr lvl="1"/>
            <a:r>
              <a:rPr lang="en-IN" sz="1800" dirty="0"/>
              <a:t>Writing the debugging logs for each job.</a:t>
            </a:r>
          </a:p>
          <a:p>
            <a:endParaRPr lang="en-IN" sz="1800" dirty="0"/>
          </a:p>
        </p:txBody>
      </p:sp>
    </p:spTree>
    <p:extLst>
      <p:ext uri="{BB962C8B-B14F-4D97-AF65-F5344CB8AC3E}">
        <p14:creationId xmlns:p14="http://schemas.microsoft.com/office/powerpoint/2010/main" val="1206744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1629</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Office Theme</vt:lpstr>
      <vt:lpstr>PowerPoint Presentation</vt:lpstr>
      <vt:lpstr>PowerPoint Presentation</vt:lpstr>
      <vt:lpstr>Types Of Big Data </vt:lpstr>
      <vt:lpstr>PowerPoint Presentation</vt:lpstr>
      <vt:lpstr>PowerPoint Presentation</vt:lpstr>
      <vt:lpstr>PowerPoint Presentation</vt:lpstr>
      <vt:lpstr>Hadoop Architecure</vt:lpstr>
      <vt:lpstr>PowerPoint Presentation</vt:lpstr>
      <vt:lpstr>How Does Hadoop Work? </vt:lpstr>
      <vt:lpstr>Advantages of Hadoop</vt:lpstr>
      <vt:lpstr>HDFC</vt:lpstr>
      <vt:lpstr>HDFS Architecture </vt:lpstr>
      <vt:lpstr>PowerPoint Presentation</vt:lpstr>
      <vt:lpstr>PowerPoint Presentation</vt:lpstr>
      <vt:lpstr>Hadoop command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SONY</cp:lastModifiedBy>
  <cp:revision>10</cp:revision>
  <dcterms:created xsi:type="dcterms:W3CDTF">2021-04-26T06:52:35Z</dcterms:created>
  <dcterms:modified xsi:type="dcterms:W3CDTF">2021-04-26T07:36:01Z</dcterms:modified>
</cp:coreProperties>
</file>