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257" r:id="rId3"/>
    <p:sldId id="337" r:id="rId4"/>
    <p:sldId id="272" r:id="rId5"/>
    <p:sldId id="277" r:id="rId6"/>
    <p:sldId id="258" r:id="rId7"/>
    <p:sldId id="259" r:id="rId8"/>
    <p:sldId id="338" r:id="rId9"/>
    <p:sldId id="278" r:id="rId10"/>
    <p:sldId id="260" r:id="rId11"/>
    <p:sldId id="269" r:id="rId12"/>
    <p:sldId id="270" r:id="rId13"/>
    <p:sldId id="317" r:id="rId14"/>
    <p:sldId id="318" r:id="rId15"/>
    <p:sldId id="287" r:id="rId16"/>
    <p:sldId id="263" r:id="rId17"/>
    <p:sldId id="262" r:id="rId18"/>
    <p:sldId id="288" r:id="rId19"/>
    <p:sldId id="289" r:id="rId20"/>
    <p:sldId id="264" r:id="rId21"/>
    <p:sldId id="286" r:id="rId22"/>
    <p:sldId id="329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283" r:id="rId34"/>
    <p:sldId id="284" r:id="rId35"/>
    <p:sldId id="285" r:id="rId36"/>
    <p:sldId id="265" r:id="rId37"/>
    <p:sldId id="276" r:id="rId38"/>
    <p:sldId id="330" r:id="rId39"/>
    <p:sldId id="273" r:id="rId40"/>
    <p:sldId id="333" r:id="rId41"/>
    <p:sldId id="332" r:id="rId42"/>
    <p:sldId id="266" r:id="rId43"/>
    <p:sldId id="275" r:id="rId44"/>
    <p:sldId id="267" r:id="rId45"/>
    <p:sldId id="274" r:id="rId46"/>
    <p:sldId id="280" r:id="rId47"/>
    <p:sldId id="279" r:id="rId48"/>
    <p:sldId id="316" r:id="rId49"/>
    <p:sldId id="334" r:id="rId50"/>
    <p:sldId id="335" r:id="rId51"/>
    <p:sldId id="313" r:id="rId52"/>
    <p:sldId id="336" r:id="rId53"/>
    <p:sldId id="310" r:id="rId54"/>
    <p:sldId id="31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92" autoAdjust="0"/>
  </p:normalViewPr>
  <p:slideViewPr>
    <p:cSldViewPr snapToGrid="0" snapToObjects="1">
      <p:cViewPr varScale="1">
        <p:scale>
          <a:sx n="92" d="100"/>
          <a:sy n="92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5C2D-4765-1D49-A60C-98705391D3BF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C443-E9AF-6E49-A864-CA36543C9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m0nk &amp; 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OLSR – Optimized Link State Routing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BATMAN - Better Approach To Mobile Ad-hoc Networking</a:t>
            </a:r>
            <a:endParaRPr lang="en-US" dirty="0" smtClean="0"/>
          </a:p>
          <a:p>
            <a:r>
              <a:rPr lang="en-US" dirty="0" smtClean="0"/>
              <a:t>DSR</a:t>
            </a:r>
            <a:r>
              <a:rPr lang="en-US" baseline="0" dirty="0" smtClean="0"/>
              <a:t> – Dynamic Source Routing</a:t>
            </a:r>
          </a:p>
          <a:p>
            <a:r>
              <a:rPr lang="en-US" baseline="0" dirty="0" err="1" smtClean="0"/>
              <a:t>tproxy</a:t>
            </a:r>
            <a:r>
              <a:rPr lang="en-US" baseline="0" dirty="0" smtClean="0"/>
              <a:t> is based on </a:t>
            </a:r>
            <a:r>
              <a:rPr lang="en-US" baseline="0" dirty="0" err="1" smtClean="0"/>
              <a:t>monoutil</a:t>
            </a:r>
            <a:r>
              <a:rPr lang="en-US" baseline="0" dirty="0" smtClean="0"/>
              <a:t> and requires </a:t>
            </a:r>
            <a:r>
              <a:rPr lang="en-US" baseline="0" dirty="0" err="1" smtClean="0"/>
              <a:t>netfilter</a:t>
            </a:r>
            <a:r>
              <a:rPr lang="en-US" baseline="0" dirty="0" smtClean="0"/>
              <a:t> queue rules setup by </a:t>
            </a:r>
            <a:r>
              <a:rPr lang="en-US" baseline="0" dirty="0" err="1" smtClean="0"/>
              <a:t>iptables</a:t>
            </a:r>
            <a:r>
              <a:rPr lang="en-US" baseline="0" dirty="0" smtClean="0"/>
              <a:t> to direct packets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4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2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arm cross compiler and Linux </a:t>
            </a:r>
            <a:r>
              <a:rPr lang="en-US" dirty="0" err="1" smtClean="0"/>
              <a:t>menuconfig</a:t>
            </a:r>
            <a:endParaRPr lang="en-US" dirty="0" smtClean="0"/>
          </a:p>
          <a:p>
            <a:r>
              <a:rPr lang="en-US" dirty="0" smtClean="0"/>
              <a:t>Wi-Fi</a:t>
            </a:r>
            <a:r>
              <a:rPr lang="en-US" baseline="0" dirty="0" smtClean="0"/>
              <a:t> modes: Ad-Hoc, Managed, Master, Repeater,  Secondary  (repeater), Monitor, or Auto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4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2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Could receive TCP just fine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 10 minutes overview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8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5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5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Directed vs. non-directed</a:t>
            </a:r>
          </a:p>
          <a:p>
            <a:r>
              <a:rPr lang="en-US" dirty="0" smtClean="0"/>
              <a:t>A route</a:t>
            </a:r>
            <a:r>
              <a:rPr lang="en-US" baseline="0" dirty="0" smtClean="0"/>
              <a:t> consists of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No special network API required since</a:t>
            </a:r>
            <a:r>
              <a:rPr lang="en-US" baseline="0" dirty="0" smtClean="0"/>
              <a:t> kernel-level routing table is modified</a:t>
            </a:r>
          </a:p>
          <a:p>
            <a:r>
              <a:rPr lang="en-US" baseline="0" dirty="0" smtClean="0"/>
              <a:t>Nodes only share edge info, not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Hello TTL=2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Hello TTL=2</a:t>
            </a:r>
          </a:p>
          <a:p>
            <a:r>
              <a:rPr lang="en-US" dirty="0" smtClean="0"/>
              <a:t>Assumes B</a:t>
            </a:r>
            <a:r>
              <a:rPr lang="en-US" baseline="0" dirty="0" smtClean="0"/>
              <a:t> and C are symmetric neighbors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Hello TTL=2</a:t>
            </a:r>
          </a:p>
          <a:p>
            <a:r>
              <a:rPr lang="en-US" dirty="0" smtClean="0"/>
              <a:t>Assumes B</a:t>
            </a:r>
            <a:r>
              <a:rPr lang="en-US" baseline="0" dirty="0" smtClean="0"/>
              <a:t> and C are symmetric neighbors</a:t>
            </a:r>
          </a:p>
          <a:p>
            <a:r>
              <a:rPr lang="en-US" baseline="0" dirty="0" smtClean="0"/>
              <a:t>Global topology info is &gt; 2 hops away</a:t>
            </a:r>
          </a:p>
          <a:p>
            <a:r>
              <a:rPr lang="en-US" baseline="0" dirty="0" err="1" smtClean="0"/>
              <a:t>MPRs</a:t>
            </a:r>
            <a:r>
              <a:rPr lang="en-US" baseline="0" dirty="0" smtClean="0"/>
              <a:t> are not always chosen if network is 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err="1" smtClean="0"/>
              <a:t>MPRs</a:t>
            </a:r>
            <a:r>
              <a:rPr lang="en-US" baseline="0" dirty="0" smtClean="0"/>
              <a:t> intended to be reliable/powered/stationary nodes; not realistic in a smart-phone ad-hoc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Also,</a:t>
            </a:r>
            <a:r>
              <a:rPr lang="en-US" baseline="0" dirty="0" smtClean="0"/>
              <a:t> there’s a layer 2 (</a:t>
            </a:r>
            <a:r>
              <a:rPr lang="en-US" baseline="0" dirty="0" err="1" smtClean="0"/>
              <a:t>ethernet</a:t>
            </a:r>
            <a:r>
              <a:rPr lang="en-US" baseline="0" dirty="0" smtClean="0"/>
              <a:t>) implementation: batman-adv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 asks</a:t>
            </a:r>
            <a:r>
              <a:rPr lang="en-US" baseline="0" dirty="0" smtClean="0"/>
              <a:t> why we need another Mesh talk? </a:t>
            </a:r>
          </a:p>
          <a:p>
            <a:r>
              <a:rPr lang="en-US" baseline="0" dirty="0" smtClean="0"/>
              <a:t>If you do mesh and I don’t mention you, please don’t get pissed.  Instead, email me and we can chat.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all you want to do is WiFi tether, please don’t… it’s cool I guess, but really boring.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2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m0nk &amp; 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85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3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m0nk &amp; Stoker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92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 10 minutes overview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0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 &amp; 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2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r>
              <a:rPr lang="en-US" baseline="0" dirty="0" smtClean="0"/>
              <a:t> &amp; 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77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9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Turn on Wi-Fi direct</a:t>
            </a:r>
            <a:r>
              <a:rPr lang="en-US" baseline="0" dirty="0" smtClean="0"/>
              <a:t> and immediately disconnected from AP</a:t>
            </a:r>
          </a:p>
          <a:p>
            <a:r>
              <a:rPr lang="en-US" baseline="0" dirty="0" smtClean="0"/>
              <a:t>“internet of Things”</a:t>
            </a:r>
          </a:p>
          <a:p>
            <a:r>
              <a:rPr lang="en-US" baseline="0" dirty="0" smtClean="0"/>
              <a:t>Wi-Fi direct spec states that Wi-Fi chips will be able to send packets using multiple MAC addresses at once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4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 + 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8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42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83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9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62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Also based on Wireless Tether for Root Users</a:t>
            </a:r>
            <a:r>
              <a:rPr lang="en-US" baseline="0" dirty="0" smtClean="0"/>
              <a:t> app.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Users register for a</a:t>
            </a:r>
            <a:r>
              <a:rPr lang="en-US" baseline="0" dirty="0" smtClean="0"/>
              <a:t> </a:t>
            </a:r>
            <a:r>
              <a:rPr lang="en-US" dirty="0" err="1" smtClean="0"/>
              <a:t>Freifunk</a:t>
            </a:r>
            <a:r>
              <a:rPr lang="en-US" dirty="0" smtClean="0"/>
              <a:t> Berlin IP</a:t>
            </a:r>
            <a:r>
              <a:rPr lang="en-US" baseline="0" dirty="0" smtClean="0"/>
              <a:t> using an online </a:t>
            </a:r>
            <a:r>
              <a:rPr lang="en-US" baseline="0" dirty="0" err="1" smtClean="0"/>
              <a:t>webform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Also based on Wireless Tether for Root Users</a:t>
            </a:r>
            <a:r>
              <a:rPr lang="en-US" baseline="0" dirty="0" smtClean="0"/>
              <a:t> app.</a:t>
            </a:r>
          </a:p>
          <a:p>
            <a:r>
              <a:rPr lang="en-US" baseline="0" dirty="0" smtClean="0"/>
              <a:t>Dr. Paul Gardner-Stephen</a:t>
            </a:r>
          </a:p>
          <a:p>
            <a:r>
              <a:rPr lang="en-US" baseline="0" dirty="0" smtClean="0"/>
              <a:t>Also called </a:t>
            </a:r>
            <a:r>
              <a:rPr lang="en-US" baseline="0" dirty="0" err="1" smtClean="0"/>
              <a:t>batphone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93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  <a:p>
            <a:r>
              <a:rPr lang="en-US" dirty="0" smtClean="0"/>
              <a:t>Servers are</a:t>
            </a:r>
            <a:r>
              <a:rPr lang="en-US" baseline="0" dirty="0" smtClean="0"/>
              <a:t> bad in a P2P network</a:t>
            </a:r>
          </a:p>
          <a:p>
            <a:r>
              <a:rPr lang="en-US" baseline="0" dirty="0" smtClean="0"/>
              <a:t>IMEI: International Mobile Equipment Identity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 talks about Kansas</a:t>
            </a:r>
            <a:r>
              <a:rPr lang="en-US" baseline="0" dirty="0" smtClean="0"/>
              <a:t> 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3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m0nk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10 minutes overview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EC443-E9AF-6E49-A864-CA36543C9D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2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koush/AnyKerne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thomas@accuvant.com" TargetMode="External"/><Relationship Id="rId4" Type="http://schemas.openxmlformats.org/officeDocument/2006/relationships/hyperlink" Target="mailto:m0nk.omg.pwnies@gmail.com" TargetMode="External"/><Relationship Id="rId5" Type="http://schemas.openxmlformats.org/officeDocument/2006/relationships/hyperlink" Target="mailto:jrobble@mitre.org" TargetMode="External"/><Relationship Id="rId6" Type="http://schemas.openxmlformats.org/officeDocument/2006/relationships/hyperlink" Target="mailto:mistr.stoker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3626.tx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open-mesh.org/projects/open-mesh/wiki/The-olsr-s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nk-do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tools.ietf.org/html/rfc2549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servalpaul.blogspot.com/2012/04/making-security-simple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iki.freifunk.net/" TargetMode="External"/><Relationship Id="rId5" Type="http://schemas.openxmlformats.org/officeDocument/2006/relationships/hyperlink" Target="http://berlin.freifunk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alproject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monk-do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ndroid-wifi-tether/" TargetMode="External"/><Relationship Id="rId4" Type="http://schemas.openxmlformats.org/officeDocument/2006/relationships/hyperlink" Target="http://www.olsr.org/" TargetMode="External"/><Relationship Id="rId5" Type="http://schemas.openxmlformats.org/officeDocument/2006/relationships/hyperlink" Target="http://code.google.com/p/monoutil/" TargetMode="External"/><Relationship Id="rId6" Type="http://schemas.openxmlformats.org/officeDocument/2006/relationships/hyperlink" Target="http://wiki.processing.org/w/Androi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4366"/>
            <a:ext cx="7772400" cy="19216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 Grid communications with </a:t>
            </a:r>
            <a:r>
              <a:rPr lang="en-US" dirty="0" smtClean="0">
                <a:solidFill>
                  <a:schemeClr val="bg1"/>
                </a:solidFill>
              </a:rPr>
              <a:t>Android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310" y="5967203"/>
            <a:ext cx="6400800" cy="547896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m0nk and stoker have fun @ </a:t>
            </a:r>
            <a:r>
              <a:rPr lang="en-US" dirty="0" err="1" smtClean="0"/>
              <a:t>DefCon</a:t>
            </a:r>
            <a:r>
              <a:rPr lang="en-US" dirty="0" smtClean="0"/>
              <a:t> 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17828"/>
            <a:ext cx="777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 - Meshing </a:t>
            </a:r>
            <a:r>
              <a:rPr lang="en-US" sz="2800" dirty="0">
                <a:solidFill>
                  <a:schemeClr val="bg1"/>
                </a:solidFill>
              </a:rPr>
              <a:t>the mobile </a:t>
            </a:r>
            <a:r>
              <a:rPr lang="en-US" sz="2800" dirty="0" smtClean="0">
                <a:solidFill>
                  <a:schemeClr val="bg1"/>
                </a:solidFill>
              </a:rPr>
              <a:t>world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8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SPAN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did the boring stuff so you don’t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have to!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>
                <a:solidFill>
                  <a:schemeClr val="bg1"/>
                </a:solidFill>
              </a:rPr>
              <a:t>Overview of the framework, what / why / how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Harnessing </a:t>
            </a:r>
            <a:r>
              <a:rPr lang="en-US" dirty="0">
                <a:solidFill>
                  <a:schemeClr val="bg1"/>
                </a:solidFill>
              </a:rPr>
              <a:t>SPAN for your own project?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Repurpose </a:t>
            </a:r>
            <a:r>
              <a:rPr lang="en-US" dirty="0">
                <a:solidFill>
                  <a:schemeClr val="bg1"/>
                </a:solidFill>
              </a:rPr>
              <a:t>root to muck with your </a:t>
            </a:r>
            <a:r>
              <a:rPr lang="en-US" dirty="0" smtClean="0">
                <a:solidFill>
                  <a:schemeClr val="bg1"/>
                </a:solidFill>
              </a:rPr>
              <a:t>Wi-Fi </a:t>
            </a:r>
            <a:r>
              <a:rPr lang="en-US" dirty="0">
                <a:solidFill>
                  <a:schemeClr val="bg1"/>
                </a:solidFill>
              </a:rPr>
              <a:t>chipset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4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381000" y="238663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SPAN + Android Technical Architecture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838199" y="990600"/>
            <a:ext cx="2266741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Blinkie</a:t>
            </a:r>
            <a:r>
              <a:rPr lang="en-US" sz="1200" dirty="0" smtClean="0">
                <a:solidFill>
                  <a:schemeClr val="tx1"/>
                </a:solidFill>
              </a:rPr>
              <a:t> on a 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8200" y="1524000"/>
            <a:ext cx="7620000" cy="29642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Java </a:t>
            </a:r>
            <a:r>
              <a:rPr lang="en-US" sz="1200" dirty="0" smtClean="0">
                <a:solidFill>
                  <a:schemeClr val="tx1"/>
                </a:solidFill>
              </a:rPr>
              <a:t>Networking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1" y="1820426"/>
            <a:ext cx="3814186" cy="31317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TCP Socket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52386" y="1820426"/>
            <a:ext cx="3805813" cy="31317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UDP Socket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198" y="3480201"/>
            <a:ext cx="762000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2757" y="2337200"/>
            <a:ext cx="7625443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0246" y="2648699"/>
            <a:ext cx="7627953" cy="298102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 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245" y="2946801"/>
            <a:ext cx="7627953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Session 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88452" y="990600"/>
            <a:ext cx="2286000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P2P Chat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72200" y="990600"/>
            <a:ext cx="2285999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8197" y="3785001"/>
            <a:ext cx="1879039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Network Configuration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8200" y="4318401"/>
            <a:ext cx="758650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Modular MANET Routing Protocol Framework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17236" y="3785001"/>
            <a:ext cx="276916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Manual Routing Protocol Selection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86400" y="3785001"/>
            <a:ext cx="2974312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Automated Routing Protocol Selection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8197" y="4623201"/>
            <a:ext cx="3814190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Proactive Routing Protocol Manager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52387" y="4623201"/>
            <a:ext cx="3772315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Reactive Routing Protocol Manager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6800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OLSR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67091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BATMAN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67382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Protocol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76800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DSR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7091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Protocol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7382" y="4928001"/>
            <a:ext cx="1100291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Protocol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387" y="5948989"/>
            <a:ext cx="7582315" cy="27884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iptables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netfilter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" y="6227831"/>
            <a:ext cx="7586505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Linux Kernel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1193" y="5473065"/>
            <a:ext cx="7582315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4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667000"/>
            <a:ext cx="8686800" cy="2514600"/>
          </a:xfrm>
          <a:prstGeom prst="rect">
            <a:avLst/>
          </a:prstGeom>
          <a:solidFill>
            <a:srgbClr val="FFB87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229600" y="1915021"/>
            <a:ext cx="0" cy="24817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858000" y="3584720"/>
            <a:ext cx="0" cy="8391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61839" y="3584720"/>
            <a:ext cx="0" cy="8228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42495" y="3557637"/>
            <a:ext cx="0" cy="8391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86000" y="3584720"/>
            <a:ext cx="0" cy="8228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7199" y="1915019"/>
            <a:ext cx="0" cy="25088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1610219"/>
            <a:ext cx="2266741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P2P Chat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1" y="2095052"/>
            <a:ext cx="2266740" cy="29642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Java Networking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9892" y="3305878"/>
            <a:ext cx="2264050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893" y="3813320"/>
            <a:ext cx="2264050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4396755"/>
            <a:ext cx="226674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Routing Protocol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1610219"/>
            <a:ext cx="2266741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P2P Chat App.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1" y="2095052"/>
            <a:ext cx="2266740" cy="29642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Java Networking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038372" y="1524000"/>
            <a:ext cx="3200400" cy="457200"/>
          </a:xfrm>
          <a:prstGeom prst="rightArrow">
            <a:avLst/>
          </a:prstGeom>
          <a:solidFill>
            <a:srgbClr val="FFFF8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“Hello!”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29" idx="1"/>
          </p:cNvCxnSpPr>
          <p:nvPr/>
        </p:nvCxnSpPr>
        <p:spPr>
          <a:xfrm>
            <a:off x="2723945" y="3445299"/>
            <a:ext cx="70909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8003" y="5276195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Source Node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42495" y="530024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Relay Node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73512" y="5276195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Destination Node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7199" y="4806926"/>
            <a:ext cx="142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[determine route]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39592" y="480692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[update network topology]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468466" y="3305878"/>
            <a:ext cx="2264050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68467" y="3813320"/>
            <a:ext cx="2264050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65774" y="4396755"/>
            <a:ext cx="226674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Routing Protocol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33040" y="3305878"/>
            <a:ext cx="2264050" cy="278842"/>
          </a:xfrm>
          <a:prstGeom prst="rect">
            <a:avLst/>
          </a:prstGeom>
          <a:solidFill>
            <a:srgbClr val="9BECFF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Transparent Proxy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31693" y="3813319"/>
            <a:ext cx="2264050" cy="311499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Reliable Transmission 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29000" y="4396754"/>
            <a:ext cx="2266744" cy="304800"/>
          </a:xfrm>
          <a:prstGeom prst="rect">
            <a:avLst/>
          </a:prstGeom>
          <a:solidFill>
            <a:srgbClr val="C8E99B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MANET Routing Protocol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  <a:endCxn id="26" idx="1"/>
          </p:cNvCxnSpPr>
          <p:nvPr/>
        </p:nvCxnSpPr>
        <p:spPr>
          <a:xfrm>
            <a:off x="5697090" y="3445299"/>
            <a:ext cx="77137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4983" y="4806926"/>
            <a:ext cx="318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[update </a:t>
            </a:r>
            <a:r>
              <a:rPr lang="en-US" sz="1200" dirty="0"/>
              <a:t>network </a:t>
            </a:r>
            <a:r>
              <a:rPr lang="en-US" sz="1200" dirty="0" smtClean="0"/>
              <a:t>topology / </a:t>
            </a:r>
            <a:r>
              <a:rPr lang="en-US" sz="1200" dirty="0"/>
              <a:t>determine </a:t>
            </a:r>
            <a:r>
              <a:rPr lang="en-US" sz="1200" dirty="0" smtClean="0"/>
              <a:t>route]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27799" y="2816423"/>
            <a:ext cx="1888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Transparent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8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love </a:t>
            </a:r>
            <a:r>
              <a:rPr lang="en-US" dirty="0" smtClean="0"/>
              <a:t>Broadcom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9976"/>
          </a:xfrm>
        </p:spPr>
        <p:txBody>
          <a:bodyPr/>
          <a:lstStyle/>
          <a:p>
            <a:r>
              <a:rPr lang="en-US" dirty="0"/>
              <a:t>Flipping chipsets </a:t>
            </a:r>
            <a:r>
              <a:rPr lang="en-US" dirty="0" smtClean="0"/>
              <a:t>into </a:t>
            </a:r>
            <a:r>
              <a:rPr lang="en-US" dirty="0"/>
              <a:t>Ad-Hoc Mode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368809"/>
              </p:ext>
            </p:extLst>
          </p:nvPr>
        </p:nvGraphicFramePr>
        <p:xfrm>
          <a:off x="1288622" y="2485871"/>
          <a:ext cx="6730392" cy="3980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6" name="Document" r:id="rId4" imgW="5625893" imgH="3327278" progId="Word.Document.12">
                  <p:embed/>
                </p:oleObj>
              </mc:Choice>
              <mc:Fallback>
                <p:oleObj name="Document" r:id="rId4" imgW="5625893" imgH="332727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22" y="2485871"/>
                        <a:ext cx="6730392" cy="3980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7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v. Metal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615245"/>
              </p:ext>
            </p:extLst>
          </p:nvPr>
        </p:nvGraphicFramePr>
        <p:xfrm>
          <a:off x="1018769" y="1992666"/>
          <a:ext cx="7037523" cy="177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4" name="Document" r:id="rId4" imgW="6083076" imgH="1536643" progId="Word.Document.12">
                  <p:embed/>
                </p:oleObj>
              </mc:Choice>
              <mc:Fallback>
                <p:oleObj name="Document" r:id="rId4" imgW="6083076" imgH="153664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769" y="1992666"/>
                        <a:ext cx="7037523" cy="1777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11195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Dear Vendors: Please either stop mucking with your kernel source or provide it to the community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298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76058" cy="47228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Leveraged Wi-Fi Tether for Root Users app. </a:t>
            </a:r>
          </a:p>
          <a:p>
            <a:pPr lvl="1"/>
            <a:r>
              <a:rPr lang="en-US" dirty="0" smtClean="0"/>
              <a:t>Edify script for setting up ad-hoc mode using cross-compiled </a:t>
            </a:r>
            <a:r>
              <a:rPr lang="en-US" dirty="0" err="1" smtClean="0"/>
              <a:t>iwconfig</a:t>
            </a:r>
            <a:endParaRPr lang="en-US" dirty="0" smtClean="0"/>
          </a:p>
          <a:p>
            <a:r>
              <a:rPr lang="en-US" dirty="0" smtClean="0"/>
              <a:t>Some phone </a:t>
            </a:r>
            <a:r>
              <a:rPr lang="en-US" dirty="0" err="1" smtClean="0"/>
              <a:t>wi-fi</a:t>
            </a:r>
            <a:r>
              <a:rPr lang="en-US" dirty="0" smtClean="0"/>
              <a:t> drivers don’t support ad-hoc mode</a:t>
            </a:r>
          </a:p>
          <a:p>
            <a:pPr lvl="1"/>
            <a:r>
              <a:rPr lang="en-US" dirty="0" smtClean="0"/>
              <a:t>Wi-Fi Tether app. switched to using </a:t>
            </a:r>
            <a:r>
              <a:rPr lang="en-US" dirty="0" err="1" smtClean="0"/>
              <a:t>softAP</a:t>
            </a:r>
            <a:endParaRPr lang="en-US" dirty="0" smtClean="0"/>
          </a:p>
          <a:p>
            <a:pPr lvl="1"/>
            <a:r>
              <a:rPr lang="en-US" dirty="0" err="1" smtClean="0"/>
              <a:t>softAP</a:t>
            </a:r>
            <a:r>
              <a:rPr lang="en-US" dirty="0" smtClean="0"/>
              <a:t>: software enabled portable wireless access point</a:t>
            </a:r>
          </a:p>
          <a:p>
            <a:r>
              <a:rPr lang="en-US" dirty="0" smtClean="0"/>
              <a:t>Needed to compile Wireless Extensions support </a:t>
            </a:r>
            <a:br>
              <a:rPr lang="en-US" dirty="0" smtClean="0"/>
            </a:br>
            <a:r>
              <a:rPr lang="en-US" dirty="0" smtClean="0"/>
              <a:t>into kernel</a:t>
            </a:r>
          </a:p>
          <a:p>
            <a:pPr lvl="1"/>
            <a:r>
              <a:rPr lang="en-US" dirty="0" smtClean="0"/>
              <a:t>Compiled vendor open source software</a:t>
            </a:r>
          </a:p>
          <a:p>
            <a:pPr lvl="1"/>
            <a:r>
              <a:rPr lang="en-US" dirty="0" smtClean="0"/>
              <a:t>Dumped </a:t>
            </a:r>
            <a:r>
              <a:rPr lang="en-US" dirty="0" err="1" smtClean="0"/>
              <a:t>zImage</a:t>
            </a:r>
            <a:r>
              <a:rPr lang="en-US" dirty="0" smtClean="0"/>
              <a:t> and drivers to </a:t>
            </a:r>
            <a:r>
              <a:rPr lang="en-US" dirty="0" err="1" smtClean="0"/>
              <a:t>AnyKernel</a:t>
            </a:r>
            <a:r>
              <a:rPr lang="en-US" dirty="0" smtClean="0"/>
              <a:t> tree</a:t>
            </a:r>
          </a:p>
          <a:p>
            <a:pPr lvl="1"/>
            <a:r>
              <a:rPr lang="en-US" dirty="0" smtClean="0"/>
              <a:t>Flashed using </a:t>
            </a:r>
            <a:r>
              <a:rPr lang="en-US" dirty="0" err="1" smtClean="0"/>
              <a:t>ClockworkMod</a:t>
            </a:r>
            <a:r>
              <a:rPr lang="en-US" dirty="0" smtClean="0"/>
              <a:t> Recovery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Ad-hoc Mode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17377" y="6323021"/>
            <a:ext cx="3815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github.com/koush/AnyKernel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love </a:t>
            </a:r>
            <a:r>
              <a:rPr lang="en-US" dirty="0" smtClean="0"/>
              <a:t>Broadcom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9976"/>
          </a:xfrm>
        </p:spPr>
        <p:txBody>
          <a:bodyPr/>
          <a:lstStyle/>
          <a:p>
            <a:r>
              <a:rPr lang="en-US" dirty="0"/>
              <a:t>Flipping chipsets </a:t>
            </a:r>
            <a:r>
              <a:rPr lang="en-US" dirty="0" smtClean="0"/>
              <a:t>into </a:t>
            </a:r>
            <a:r>
              <a:rPr lang="en-US" dirty="0"/>
              <a:t>Ad-Hoc Mode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368809"/>
              </p:ext>
            </p:extLst>
          </p:nvPr>
        </p:nvGraphicFramePr>
        <p:xfrm>
          <a:off x="1288622" y="2485871"/>
          <a:ext cx="6730392" cy="3980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4" imgW="5625893" imgH="3327278" progId="Word.Document.12">
                  <p:embed/>
                </p:oleObj>
              </mc:Choice>
              <mc:Fallback>
                <p:oleObj name="Document" r:id="rId4" imgW="5625893" imgH="3327278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22" y="2485871"/>
                        <a:ext cx="6730392" cy="3980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7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v. Metal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615245"/>
              </p:ext>
            </p:extLst>
          </p:nvPr>
        </p:nvGraphicFramePr>
        <p:xfrm>
          <a:off x="1018769" y="1992666"/>
          <a:ext cx="7037523" cy="177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4" imgW="6083076" imgH="1536643" progId="Word.Document.12">
                  <p:embed/>
                </p:oleObj>
              </mc:Choice>
              <mc:Fallback>
                <p:oleObj name="Document" r:id="rId4" imgW="6083076" imgH="153664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769" y="1992666"/>
                        <a:ext cx="7037523" cy="1777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11195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Dear Vendors: Please either stop mucking with your kernel source or provide it to the community.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298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7487"/>
          </a:xfrm>
        </p:spPr>
        <p:txBody>
          <a:bodyPr>
            <a:noAutofit/>
          </a:bodyPr>
          <a:lstStyle/>
          <a:p>
            <a:r>
              <a:rPr lang="en-US" sz="2400" dirty="0" smtClean="0"/>
              <a:t>Android &lt;= 4.0 (ICS) devices filter out UDP broadcasts when the screen is off</a:t>
            </a:r>
          </a:p>
          <a:p>
            <a:pPr lvl="1"/>
            <a:r>
              <a:rPr lang="en-US" sz="2000" dirty="0" err="1" smtClean="0"/>
              <a:t>WifiManager.WifiLock</a:t>
            </a:r>
            <a:r>
              <a:rPr lang="en-US" sz="2000" dirty="0" smtClean="0"/>
              <a:t> doesn’t help</a:t>
            </a:r>
          </a:p>
          <a:p>
            <a:r>
              <a:rPr lang="en-US" sz="2400" dirty="0" smtClean="0"/>
              <a:t>First approach: Force screen to always stay dimmed even when user presses power button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 err="1" smtClean="0"/>
              <a:t>wakelock</a:t>
            </a:r>
            <a:endParaRPr lang="en-US" sz="2000" dirty="0" smtClean="0"/>
          </a:p>
          <a:p>
            <a:pPr lvl="2"/>
            <a:r>
              <a:rPr lang="en-US" sz="1600" dirty="0" err="1" smtClean="0"/>
              <a:t>powerManager.newWakeLock(PowerManager.SCREEN_DIM_WAKE_LOCK</a:t>
            </a:r>
            <a:r>
              <a:rPr lang="en-US" sz="1600" dirty="0" smtClean="0"/>
              <a:t> | </a:t>
            </a:r>
            <a:r>
              <a:rPr lang="en-US" sz="1600" dirty="0" err="1" smtClean="0"/>
              <a:t>PowerManager.ACQUIRE_CAUSES_WAKEUP</a:t>
            </a:r>
            <a:r>
              <a:rPr lang="en-US" sz="1600" dirty="0" smtClean="0"/>
              <a:t>, “ADHOC_WAKE_LOCK”)</a:t>
            </a:r>
          </a:p>
          <a:p>
            <a:pPr lvl="1"/>
            <a:r>
              <a:rPr lang="en-US" sz="2000" dirty="0" smtClean="0"/>
              <a:t>Register an </a:t>
            </a:r>
            <a:r>
              <a:rPr lang="en-US" sz="2000" dirty="0" err="1" smtClean="0"/>
              <a:t>IntentFilter</a:t>
            </a:r>
            <a:r>
              <a:rPr lang="en-US" sz="2000" dirty="0" smtClean="0"/>
              <a:t> for </a:t>
            </a:r>
            <a:r>
              <a:rPr lang="en-US" sz="2000" dirty="0" err="1" smtClean="0"/>
              <a:t>Intent.ACTION_SCREEN_OFF</a:t>
            </a:r>
            <a:endParaRPr lang="en-US" sz="2000" dirty="0" smtClean="0"/>
          </a:p>
          <a:p>
            <a:pPr lvl="1"/>
            <a:r>
              <a:rPr lang="en-US" sz="2000" dirty="0" smtClean="0"/>
              <a:t>Acquire </a:t>
            </a:r>
            <a:r>
              <a:rPr lang="en-US" sz="2000" dirty="0" err="1" smtClean="0"/>
              <a:t>wakelock</a:t>
            </a:r>
            <a:r>
              <a:rPr lang="en-US" sz="2000" dirty="0" smtClean="0"/>
              <a:t> when intent received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my packets?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74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Second approach: Set </a:t>
            </a:r>
            <a:r>
              <a:rPr lang="en-US" sz="2800" dirty="0" err="1" smtClean="0"/>
              <a:t>dhd_pkt_filter_enabled</a:t>
            </a:r>
            <a:r>
              <a:rPr lang="en-US" sz="2800" dirty="0" smtClean="0"/>
              <a:t>=0 when loading </a:t>
            </a:r>
            <a:r>
              <a:rPr lang="en-US" sz="2800" dirty="0" err="1" smtClean="0"/>
              <a:t>wi-fi</a:t>
            </a:r>
            <a:r>
              <a:rPr lang="en-US" sz="2800" dirty="0" smtClean="0"/>
              <a:t> kernel module</a:t>
            </a:r>
          </a:p>
          <a:p>
            <a:pPr lvl="1"/>
            <a:r>
              <a:rPr lang="en-US" sz="2400" dirty="0" smtClean="0"/>
              <a:t>Required recompiling Galaxy Nexus </a:t>
            </a:r>
            <a:r>
              <a:rPr lang="en-US" sz="2400" dirty="0" err="1" smtClean="0"/>
              <a:t>wi-fi</a:t>
            </a:r>
            <a:r>
              <a:rPr lang="en-US" sz="2400" dirty="0" smtClean="0"/>
              <a:t> driver</a:t>
            </a:r>
          </a:p>
          <a:p>
            <a:pPr lvl="1"/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my packets?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 guys?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m0nk – Josh Thomas</a:t>
            </a:r>
          </a:p>
          <a:p>
            <a:pPr lvl="1"/>
            <a:r>
              <a:rPr lang="en-US" dirty="0" smtClean="0">
                <a:hlinkClick r:id="rId3"/>
              </a:rPr>
              <a:t>jthomas@accuvant.com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m0nk.omg.pwnies@</a:t>
            </a:r>
            <a:r>
              <a:rPr lang="en-US" dirty="0" smtClean="0">
                <a:hlinkClick r:id="rId4"/>
              </a:rPr>
              <a:t>gmail.com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Stoker – Jeff </a:t>
            </a:r>
            <a:r>
              <a:rPr lang="en-US" dirty="0" err="1" smtClean="0"/>
              <a:t>Robble</a:t>
            </a:r>
            <a:endParaRPr lang="en-US" dirty="0" smtClean="0"/>
          </a:p>
          <a:p>
            <a:pPr lvl="1"/>
            <a:r>
              <a:rPr lang="en-US" dirty="0" err="1" smtClean="0">
                <a:hlinkClick r:id="rId5"/>
              </a:rPr>
              <a:t>jrobble@mitre.org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mistr.stoker@gmail.com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/>
              <a:t>work(</a:t>
            </a:r>
            <a:r>
              <a:rPr lang="en-US" dirty="0" err="1" smtClean="0"/>
              <a:t>ed</a:t>
            </a:r>
            <a:r>
              <a:rPr lang="en-US" dirty="0" smtClean="0"/>
              <a:t>) </a:t>
            </a:r>
            <a:r>
              <a:rPr lang="en-US" dirty="0" smtClean="0"/>
              <a:t>@ The MITRE Corporation </a:t>
            </a:r>
            <a:br>
              <a:rPr lang="en-US" dirty="0" smtClean="0"/>
            </a:br>
            <a:r>
              <a:rPr lang="en-US" dirty="0" smtClean="0"/>
              <a:t>(of CVE fame)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1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Plug and Play / Dynamic routing algorithms and you!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Adjusting packet routing at runtime, a 5 minute primer on untrustworthy routing tables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tradeoffs of Bandwidth vs. Network Scale and Multi-Hop headaches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File share, Chat</a:t>
            </a:r>
            <a:r>
              <a:rPr lang="en-US" dirty="0">
                <a:solidFill>
                  <a:schemeClr val="bg1"/>
                </a:solidFill>
              </a:rPr>
              <a:t>, Disconnected Twitter and VOIP over a Mesh. Oh, the fun we can have.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2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should not be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use a network for?</a:t>
            </a:r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Data and file sharing</a:t>
            </a:r>
          </a:p>
          <a:p>
            <a:pPr lvl="1"/>
            <a:r>
              <a:rPr lang="en-US" dirty="0" smtClean="0"/>
              <a:t>VoIP</a:t>
            </a:r>
          </a:p>
          <a:p>
            <a:pPr lvl="1"/>
            <a:r>
              <a:rPr lang="en-US" dirty="0" smtClean="0"/>
              <a:t>Situational Awareness and Crisis management</a:t>
            </a:r>
          </a:p>
          <a:p>
            <a:pPr lvl="1"/>
            <a:r>
              <a:rPr lang="en-US" dirty="0" smtClean="0"/>
              <a:t>Disconnected Twitter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5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Ad-Hoc Network Routing 101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BATMAN is better than OLSR?</a:t>
            </a:r>
          </a:p>
        </p:txBody>
      </p:sp>
    </p:spTree>
    <p:extLst>
      <p:ext uri="{BB962C8B-B14F-4D97-AF65-F5344CB8AC3E}">
        <p14:creationId xmlns:p14="http://schemas.microsoft.com/office/powerpoint/2010/main" val="333565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271267" y="2055740"/>
            <a:ext cx="822960" cy="822960"/>
            <a:chOff x="1515301" y="2632262"/>
            <a:chExt cx="822960" cy="822960"/>
          </a:xfrm>
        </p:grpSpPr>
        <p:sp>
          <p:nvSpPr>
            <p:cNvPr id="19" name="Oval 18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2256449" y="2055740"/>
            <a:ext cx="822960" cy="822960"/>
            <a:chOff x="1515301" y="2632262"/>
            <a:chExt cx="822960" cy="822960"/>
          </a:xfrm>
        </p:grpSpPr>
        <p:sp>
          <p:nvSpPr>
            <p:cNvPr id="22" name="Oval 21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rot="16200000" flipH="1">
            <a:off x="398910" y="3162536"/>
            <a:ext cx="1111865" cy="5441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27"/>
          <p:cNvGrpSpPr/>
          <p:nvPr/>
        </p:nvGrpSpPr>
        <p:grpSpPr>
          <a:xfrm>
            <a:off x="2256449" y="231543"/>
            <a:ext cx="822960" cy="822960"/>
            <a:chOff x="1515301" y="2632262"/>
            <a:chExt cx="822960" cy="822960"/>
          </a:xfrm>
        </p:grpSpPr>
        <p:sp>
          <p:nvSpPr>
            <p:cNvPr id="29" name="Oval 28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rot="5400000" flipH="1" flipV="1">
            <a:off x="2167311" y="1555122"/>
            <a:ext cx="100123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33"/>
          <p:cNvGrpSpPr/>
          <p:nvPr/>
        </p:nvGrpSpPr>
        <p:grpSpPr>
          <a:xfrm>
            <a:off x="1226938" y="3579085"/>
            <a:ext cx="822960" cy="822960"/>
            <a:chOff x="1515301" y="2632262"/>
            <a:chExt cx="822960" cy="822960"/>
          </a:xfrm>
        </p:grpSpPr>
        <p:sp>
          <p:nvSpPr>
            <p:cNvPr id="35" name="Oval 34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1094227" y="2467219"/>
            <a:ext cx="116222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049898" y="2878700"/>
            <a:ext cx="618031" cy="111186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968980" y="647750"/>
            <a:ext cx="1121757" cy="1694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5"/>
          <p:cNvGrpSpPr/>
          <p:nvPr/>
        </p:nvGrpSpPr>
        <p:grpSpPr>
          <a:xfrm>
            <a:off x="6226378" y="2054945"/>
            <a:ext cx="822960" cy="822960"/>
            <a:chOff x="1515301" y="2632262"/>
            <a:chExt cx="822960" cy="822960"/>
          </a:xfrm>
        </p:grpSpPr>
        <p:sp>
          <p:nvSpPr>
            <p:cNvPr id="57" name="Oval 5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TextBox 5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8211560" y="2054945"/>
            <a:ext cx="822960" cy="822960"/>
            <a:chOff x="1515301" y="2632262"/>
            <a:chExt cx="822960" cy="822960"/>
          </a:xfrm>
        </p:grpSpPr>
        <p:sp>
          <p:nvSpPr>
            <p:cNvPr id="60" name="Oval 59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extBox 60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rot="16200000" flipH="1">
            <a:off x="6354021" y="3161741"/>
            <a:ext cx="1111865" cy="5441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62"/>
          <p:cNvGrpSpPr/>
          <p:nvPr/>
        </p:nvGrpSpPr>
        <p:grpSpPr>
          <a:xfrm>
            <a:off x="8211560" y="230748"/>
            <a:ext cx="822960" cy="822960"/>
            <a:chOff x="1515301" y="2632262"/>
            <a:chExt cx="822960" cy="822960"/>
          </a:xfrm>
        </p:grpSpPr>
        <p:sp>
          <p:nvSpPr>
            <p:cNvPr id="64" name="Oval 63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TextBox 64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rot="5400000" flipH="1" flipV="1">
            <a:off x="8122422" y="1554327"/>
            <a:ext cx="1001237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66"/>
          <p:cNvGrpSpPr/>
          <p:nvPr/>
        </p:nvGrpSpPr>
        <p:grpSpPr>
          <a:xfrm>
            <a:off x="7182049" y="3578290"/>
            <a:ext cx="822960" cy="822960"/>
            <a:chOff x="1515301" y="2632262"/>
            <a:chExt cx="822960" cy="822960"/>
          </a:xfrm>
        </p:grpSpPr>
        <p:sp>
          <p:nvSpPr>
            <p:cNvPr id="68" name="Oval 67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TextBox 68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7049338" y="2466424"/>
            <a:ext cx="1162222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8005009" y="2877905"/>
            <a:ext cx="618031" cy="111186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924091" y="646955"/>
            <a:ext cx="1121757" cy="1694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72"/>
          <p:cNvGrpSpPr/>
          <p:nvPr/>
        </p:nvGrpSpPr>
        <p:grpSpPr>
          <a:xfrm>
            <a:off x="2747522" y="4290621"/>
            <a:ext cx="822960" cy="822960"/>
            <a:chOff x="1515301" y="2632262"/>
            <a:chExt cx="822960" cy="822960"/>
          </a:xfrm>
        </p:grpSpPr>
        <p:sp>
          <p:nvSpPr>
            <p:cNvPr id="74" name="Oval 73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TextBox 74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1" name="Group 75"/>
          <p:cNvGrpSpPr/>
          <p:nvPr/>
        </p:nvGrpSpPr>
        <p:grpSpPr>
          <a:xfrm>
            <a:off x="4732704" y="4290621"/>
            <a:ext cx="822960" cy="822960"/>
            <a:chOff x="1515301" y="2632262"/>
            <a:chExt cx="822960" cy="822960"/>
          </a:xfrm>
        </p:grpSpPr>
        <p:sp>
          <p:nvSpPr>
            <p:cNvPr id="77" name="Oval 7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extBox 7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rot="16200000" flipH="1">
            <a:off x="2875165" y="5397417"/>
            <a:ext cx="1111865" cy="5441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79"/>
          <p:cNvGrpSpPr/>
          <p:nvPr/>
        </p:nvGrpSpPr>
        <p:grpSpPr>
          <a:xfrm>
            <a:off x="4732704" y="2466424"/>
            <a:ext cx="822960" cy="822960"/>
            <a:chOff x="1515301" y="2632262"/>
            <a:chExt cx="822960" cy="822960"/>
          </a:xfrm>
        </p:grpSpPr>
        <p:sp>
          <p:nvSpPr>
            <p:cNvPr id="81" name="Oval 80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TextBox 81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5400000" flipH="1" flipV="1">
            <a:off x="4643566" y="3790003"/>
            <a:ext cx="1001237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83"/>
          <p:cNvGrpSpPr/>
          <p:nvPr/>
        </p:nvGrpSpPr>
        <p:grpSpPr>
          <a:xfrm>
            <a:off x="3703193" y="5813966"/>
            <a:ext cx="822960" cy="822960"/>
            <a:chOff x="1515301" y="2632262"/>
            <a:chExt cx="822960" cy="822960"/>
          </a:xfrm>
        </p:grpSpPr>
        <p:sp>
          <p:nvSpPr>
            <p:cNvPr id="85" name="Oval 84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TextBox 85"/>
            <p:cNvSpPr txBox="1"/>
            <p:nvPr/>
          </p:nvSpPr>
          <p:spPr>
            <a:xfrm>
              <a:off x="1740144" y="2815280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3570482" y="4702100"/>
            <a:ext cx="1162222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526153" y="5113581"/>
            <a:ext cx="618031" cy="111186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3445235" y="2882631"/>
            <a:ext cx="1121757" cy="1694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itle 92"/>
          <p:cNvSpPr>
            <a:spLocks noGrp="1"/>
          </p:cNvSpPr>
          <p:nvPr>
            <p:ph type="title"/>
          </p:nvPr>
        </p:nvSpPr>
        <p:spPr>
          <a:xfrm>
            <a:off x="1030179" y="303931"/>
            <a:ext cx="8229600" cy="11430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83223" y="594934"/>
            <a:ext cx="162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Topology</a:t>
            </a:r>
            <a:endParaRPr 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664555" y="5682819"/>
            <a:ext cx="2606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Route to </a:t>
            </a:r>
          </a:p>
          <a:p>
            <a:pPr algn="r"/>
            <a:r>
              <a:rPr lang="en-US" sz="2800" dirty="0" smtClean="0"/>
              <a:t>1-hop neighbor</a:t>
            </a:r>
            <a:endParaRPr lang="en-US" sz="2800" dirty="0"/>
          </a:p>
        </p:txBody>
      </p:sp>
      <p:sp>
        <p:nvSpPr>
          <p:cNvPr id="96" name="TextBox 95"/>
          <p:cNvSpPr txBox="1"/>
          <p:nvPr/>
        </p:nvSpPr>
        <p:spPr>
          <a:xfrm>
            <a:off x="6283144" y="4636527"/>
            <a:ext cx="25601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Route to 2-hop</a:t>
            </a:r>
          </a:p>
          <a:p>
            <a:r>
              <a:rPr lang="en-US" sz="2800" dirty="0" smtClean="0"/>
              <a:t>neighbor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7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Optimized Link State Routing Protocol (2003)</a:t>
            </a:r>
          </a:p>
          <a:p>
            <a:r>
              <a:rPr lang="en-US" dirty="0" smtClean="0"/>
              <a:t>Link-state protocol</a:t>
            </a:r>
          </a:p>
          <a:p>
            <a:pPr lvl="1"/>
            <a:r>
              <a:rPr lang="en-US" dirty="0" smtClean="0"/>
              <a:t>Nodes know who they can talk to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err="1" smtClean="0"/>
              <a:t>calcs</a:t>
            </a:r>
            <a:r>
              <a:rPr lang="en-US" dirty="0" smtClean="0"/>
              <a:t> entire route to every other node</a:t>
            </a:r>
          </a:p>
          <a:p>
            <a:r>
              <a:rPr lang="en-US" dirty="0" smtClean="0"/>
              <a:t>Proactive</a:t>
            </a:r>
          </a:p>
          <a:p>
            <a:pPr lvl="1"/>
            <a:r>
              <a:rPr lang="en-US" dirty="0" smtClean="0"/>
              <a:t>Routes periodically planned in advance</a:t>
            </a:r>
          </a:p>
          <a:p>
            <a:pPr lvl="1"/>
            <a:r>
              <a:rPr lang="en-US" dirty="0" smtClean="0"/>
              <a:t>Kernel-level routing table modified on-the-fly</a:t>
            </a:r>
          </a:p>
          <a:p>
            <a:r>
              <a:rPr lang="en-US" dirty="0" err="1" smtClean="0"/>
              <a:t>Dijkstra</a:t>
            </a:r>
            <a:r>
              <a:rPr lang="en-US" dirty="0" smtClean="0"/>
              <a:t> Open Shortest Path First algorithm</a:t>
            </a:r>
          </a:p>
          <a:p>
            <a:r>
              <a:rPr lang="en-US" dirty="0" smtClean="0"/>
              <a:t>Layer 3 in OSI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5466" y="6323021"/>
            <a:ext cx="348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http://www.ietf.org/rfc/rfc3626.txt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42" y="96498"/>
            <a:ext cx="2619352" cy="1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1741019" y="1238699"/>
            <a:ext cx="822960" cy="822960"/>
            <a:chOff x="1515301" y="2632262"/>
            <a:chExt cx="822960" cy="822960"/>
          </a:xfrm>
        </p:grpSpPr>
        <p:sp>
          <p:nvSpPr>
            <p:cNvPr id="7" name="Oval 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24" name="Straight Arrow Connector 23"/>
          <p:cNvCxnSpPr>
            <a:endCxn id="63" idx="2"/>
          </p:cNvCxnSpPr>
          <p:nvPr/>
        </p:nvCxnSpPr>
        <p:spPr>
          <a:xfrm flipV="1">
            <a:off x="2563979" y="1650179"/>
            <a:ext cx="1251222" cy="31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>
            <a:off x="1742607" y="827219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2441130" y="932970"/>
            <a:ext cx="428578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1412543" y="1962735"/>
            <a:ext cx="469411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>
            <a:off x="1745783" y="2472345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H="1">
            <a:off x="918059" y="1607972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2420714" y="1963884"/>
            <a:ext cx="469411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1432959" y="931820"/>
            <a:ext cx="428578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41019" y="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97948" y="28846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67380" y="169871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994" y="14217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6947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1805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3979" y="24105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1900" y="243853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15201" y="123869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TextBox 63"/>
          <p:cNvSpPr txBox="1"/>
          <p:nvPr/>
        </p:nvSpPr>
        <p:spPr>
          <a:xfrm>
            <a:off x="4040044" y="142171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62" name="Oval 161"/>
          <p:cNvSpPr/>
          <p:nvPr/>
        </p:nvSpPr>
        <p:spPr>
          <a:xfrm>
            <a:off x="3777819" y="36540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TextBox 162"/>
          <p:cNvSpPr txBox="1"/>
          <p:nvPr/>
        </p:nvSpPr>
        <p:spPr>
          <a:xfrm>
            <a:off x="4002662" y="383710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3" name="Group 169"/>
          <p:cNvGrpSpPr/>
          <p:nvPr/>
        </p:nvGrpSpPr>
        <p:grpSpPr>
          <a:xfrm>
            <a:off x="1703637" y="3660939"/>
            <a:ext cx="822960" cy="822960"/>
            <a:chOff x="1515301" y="2632262"/>
            <a:chExt cx="822960" cy="822960"/>
          </a:xfrm>
        </p:grpSpPr>
        <p:sp>
          <p:nvSpPr>
            <p:cNvPr id="171" name="Oval 170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TextBox 171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3976384" y="176821"/>
            <a:ext cx="357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1-hop neighbors</a:t>
            </a:r>
            <a:endParaRPr lang="en-US" sz="28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526597" y="4077015"/>
            <a:ext cx="1251222" cy="685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820431" y="220856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TextBox 102"/>
          <p:cNvSpPr txBox="1"/>
          <p:nvPr/>
        </p:nvSpPr>
        <p:spPr>
          <a:xfrm>
            <a:off x="8045274" y="239158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8647821" y="2613981"/>
            <a:ext cx="420664" cy="1212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 flipH="1">
            <a:off x="8064857" y="1995521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8498426" y="1995917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H="1" flipV="1">
            <a:off x="7675761" y="2949520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>
            <a:off x="8065648" y="3240636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6200000" flipH="1">
            <a:off x="8498426" y="2949520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675171" y="1995917"/>
            <a:ext cx="29052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2" idx="2"/>
            <a:endCxn id="117" idx="6"/>
          </p:cNvCxnSpPr>
          <p:nvPr/>
        </p:nvCxnSpPr>
        <p:spPr>
          <a:xfrm rot="10800000" flipV="1">
            <a:off x="6600549" y="2620045"/>
            <a:ext cx="1219883" cy="620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69"/>
          <p:cNvGrpSpPr/>
          <p:nvPr/>
        </p:nvGrpSpPr>
        <p:grpSpPr>
          <a:xfrm>
            <a:off x="5777588" y="2214773"/>
            <a:ext cx="822960" cy="822960"/>
            <a:chOff x="1515301" y="2632262"/>
            <a:chExt cx="822960" cy="822960"/>
          </a:xfrm>
        </p:grpSpPr>
        <p:sp>
          <p:nvSpPr>
            <p:cNvPr id="117" name="Oval 11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TextBox 11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692315" y="26577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Hello.B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7851770" y="3680968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TextBox 121"/>
          <p:cNvSpPr txBox="1"/>
          <p:nvPr/>
        </p:nvSpPr>
        <p:spPr>
          <a:xfrm>
            <a:off x="8076613" y="385303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5" name="Group 169"/>
          <p:cNvGrpSpPr/>
          <p:nvPr/>
        </p:nvGrpSpPr>
        <p:grpSpPr>
          <a:xfrm>
            <a:off x="5777588" y="3676874"/>
            <a:ext cx="822960" cy="822960"/>
            <a:chOff x="1515301" y="2632262"/>
            <a:chExt cx="822960" cy="822960"/>
          </a:xfrm>
        </p:grpSpPr>
        <p:sp>
          <p:nvSpPr>
            <p:cNvPr id="124" name="Oval 123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TextBox 124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126" name="Straight Arrow Connector 125"/>
          <p:cNvCxnSpPr>
            <a:endCxn id="121" idx="2"/>
          </p:cNvCxnSpPr>
          <p:nvPr/>
        </p:nvCxnSpPr>
        <p:spPr>
          <a:xfrm flipV="1">
            <a:off x="6600548" y="4092448"/>
            <a:ext cx="1251222" cy="735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37646" y="4426119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Asymmetric Link</a:t>
            </a:r>
            <a:endParaRPr lang="en-US" sz="2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308089" y="4426119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Asymmetric Link </a:t>
            </a:r>
            <a:endParaRPr lang="en-US" sz="2000" dirty="0"/>
          </a:p>
        </p:txBody>
      </p:sp>
      <p:sp>
        <p:nvSpPr>
          <p:cNvPr id="139" name="Left Brace 138"/>
          <p:cNvSpPr/>
          <p:nvPr/>
        </p:nvSpPr>
        <p:spPr>
          <a:xfrm rot="16200000">
            <a:off x="5000686" y="3084939"/>
            <a:ext cx="524656" cy="4165684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0" name="Oval 139"/>
          <p:cNvSpPr/>
          <p:nvPr/>
        </p:nvSpPr>
        <p:spPr>
          <a:xfrm>
            <a:off x="5907343" y="548485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TextBox 140"/>
          <p:cNvSpPr txBox="1"/>
          <p:nvPr/>
        </p:nvSpPr>
        <p:spPr>
          <a:xfrm>
            <a:off x="6132186" y="565692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6" name="Group 169"/>
          <p:cNvGrpSpPr/>
          <p:nvPr/>
        </p:nvGrpSpPr>
        <p:grpSpPr>
          <a:xfrm>
            <a:off x="3833161" y="5480760"/>
            <a:ext cx="822960" cy="822960"/>
            <a:chOff x="1515301" y="2632262"/>
            <a:chExt cx="822960" cy="822960"/>
          </a:xfrm>
        </p:grpSpPr>
        <p:sp>
          <p:nvSpPr>
            <p:cNvPr id="143" name="Oval 142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TextBox 148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152" name="Straight Arrow Connector 151"/>
          <p:cNvCxnSpPr>
            <a:endCxn id="140" idx="2"/>
          </p:cNvCxnSpPr>
          <p:nvPr/>
        </p:nvCxnSpPr>
        <p:spPr>
          <a:xfrm>
            <a:off x="4656121" y="5892240"/>
            <a:ext cx="1251222" cy="409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390575" y="6270873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Symmetric 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1741019" y="1238699"/>
            <a:ext cx="822960" cy="822960"/>
            <a:chOff x="1515301" y="2632262"/>
            <a:chExt cx="822960" cy="822960"/>
          </a:xfrm>
        </p:grpSpPr>
        <p:sp>
          <p:nvSpPr>
            <p:cNvPr id="7" name="Oval 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24" name="Straight Arrow Connector 23"/>
          <p:cNvCxnSpPr>
            <a:endCxn id="63" idx="2"/>
          </p:cNvCxnSpPr>
          <p:nvPr/>
        </p:nvCxnSpPr>
        <p:spPr>
          <a:xfrm flipV="1">
            <a:off x="2563979" y="1650179"/>
            <a:ext cx="1251222" cy="31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>
            <a:off x="1742607" y="827219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2441130" y="932970"/>
            <a:ext cx="428578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1412543" y="1962735"/>
            <a:ext cx="469411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>
            <a:off x="1745783" y="2472345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H="1">
            <a:off x="918059" y="1607972"/>
            <a:ext cx="82296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2420714" y="1963884"/>
            <a:ext cx="469411" cy="42392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1432959" y="931820"/>
            <a:ext cx="428578" cy="426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41019" y="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97948" y="28846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67380" y="169871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994" y="14217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6947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18058" y="5153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3979" y="24105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1900" y="243853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15201" y="123869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TextBox 63"/>
          <p:cNvSpPr txBox="1"/>
          <p:nvPr/>
        </p:nvSpPr>
        <p:spPr>
          <a:xfrm>
            <a:off x="4040044" y="142171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62" name="Oval 161"/>
          <p:cNvSpPr/>
          <p:nvPr/>
        </p:nvSpPr>
        <p:spPr>
          <a:xfrm>
            <a:off x="3777819" y="36540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TextBox 162"/>
          <p:cNvSpPr txBox="1"/>
          <p:nvPr/>
        </p:nvSpPr>
        <p:spPr>
          <a:xfrm>
            <a:off x="4002662" y="3837102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44" name="Straight Arrow Connector 143"/>
          <p:cNvCxnSpPr>
            <a:endCxn id="160" idx="2"/>
          </p:cNvCxnSpPr>
          <p:nvPr/>
        </p:nvCxnSpPr>
        <p:spPr>
          <a:xfrm flipV="1">
            <a:off x="4605209" y="4065564"/>
            <a:ext cx="1246792" cy="60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>
            <a:off x="4022245" y="3441040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 flipH="1" flipV="1">
            <a:off x="4455814" y="3441436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6200000" flipH="1" flipV="1">
            <a:off x="3633149" y="4395039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5400000" flipH="1">
            <a:off x="4023036" y="4686155"/>
            <a:ext cx="410023" cy="7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H="1">
            <a:off x="4455814" y="4395039"/>
            <a:ext cx="28993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632559" y="3441436"/>
            <a:ext cx="290520" cy="2899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5852001" y="3654084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TextBox 160"/>
          <p:cNvSpPr txBox="1"/>
          <p:nvPr/>
        </p:nvSpPr>
        <p:spPr>
          <a:xfrm>
            <a:off x="6076844" y="3837102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pSp>
        <p:nvGrpSpPr>
          <p:cNvPr id="3" name="Group 169"/>
          <p:cNvGrpSpPr/>
          <p:nvPr/>
        </p:nvGrpSpPr>
        <p:grpSpPr>
          <a:xfrm>
            <a:off x="1703637" y="3660939"/>
            <a:ext cx="822960" cy="822960"/>
            <a:chOff x="1515301" y="2632262"/>
            <a:chExt cx="822960" cy="822960"/>
          </a:xfrm>
        </p:grpSpPr>
        <p:sp>
          <p:nvSpPr>
            <p:cNvPr id="171" name="Oval 170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TextBox 171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898820" y="41209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Hello.A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3976384" y="176821"/>
            <a:ext cx="357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2-hop neighbors</a:t>
            </a:r>
            <a:endParaRPr lang="en-US" sz="2800" dirty="0"/>
          </a:p>
        </p:txBody>
      </p:sp>
      <p:sp>
        <p:nvSpPr>
          <p:cNvPr id="299" name="Oval 298"/>
          <p:cNvSpPr/>
          <p:nvPr/>
        </p:nvSpPr>
        <p:spPr>
          <a:xfrm>
            <a:off x="5744598" y="1238699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0" name="TextBox 299"/>
          <p:cNvSpPr txBox="1"/>
          <p:nvPr/>
        </p:nvSpPr>
        <p:spPr>
          <a:xfrm>
            <a:off x="5969441" y="1421717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301" name="Straight Arrow Connector 300"/>
          <p:cNvCxnSpPr>
            <a:stCxn id="162" idx="2"/>
          </p:cNvCxnSpPr>
          <p:nvPr/>
        </p:nvCxnSpPr>
        <p:spPr>
          <a:xfrm rot="10800000">
            <a:off x="3328079" y="4059502"/>
            <a:ext cx="449740" cy="60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3777819" y="553851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6" name="TextBox 305"/>
          <p:cNvSpPr txBox="1"/>
          <p:nvPr/>
        </p:nvSpPr>
        <p:spPr>
          <a:xfrm>
            <a:off x="4002662" y="572153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307" name="Straight Arrow Connector 306"/>
          <p:cNvCxnSpPr>
            <a:endCxn id="314" idx="2"/>
          </p:cNvCxnSpPr>
          <p:nvPr/>
        </p:nvCxnSpPr>
        <p:spPr>
          <a:xfrm flipV="1">
            <a:off x="4605209" y="5949997"/>
            <a:ext cx="1246792" cy="606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Oval 313"/>
          <p:cNvSpPr/>
          <p:nvPr/>
        </p:nvSpPr>
        <p:spPr>
          <a:xfrm>
            <a:off x="5852001" y="553851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5" name="TextBox 314"/>
          <p:cNvSpPr txBox="1"/>
          <p:nvPr/>
        </p:nvSpPr>
        <p:spPr>
          <a:xfrm>
            <a:off x="6076844" y="5721535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pSp>
        <p:nvGrpSpPr>
          <p:cNvPr id="4" name="Group 315"/>
          <p:cNvGrpSpPr/>
          <p:nvPr/>
        </p:nvGrpSpPr>
        <p:grpSpPr>
          <a:xfrm>
            <a:off x="1703637" y="5545372"/>
            <a:ext cx="822960" cy="822960"/>
            <a:chOff x="1515301" y="2632262"/>
            <a:chExt cx="822960" cy="822960"/>
          </a:xfrm>
        </p:grpSpPr>
        <p:sp>
          <p:nvSpPr>
            <p:cNvPr id="317" name="Oval 31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TextBox 31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321" name="Straight Arrow Connector 320"/>
          <p:cNvCxnSpPr>
            <a:stCxn id="317" idx="6"/>
            <a:endCxn id="305" idx="2"/>
          </p:cNvCxnSpPr>
          <p:nvPr/>
        </p:nvCxnSpPr>
        <p:spPr>
          <a:xfrm flipV="1">
            <a:off x="2526597" y="5949997"/>
            <a:ext cx="1251222" cy="685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392418" y="-483004"/>
            <a:ext cx="6062922" cy="6062922"/>
          </a:xfrm>
          <a:prstGeom prst="ellipse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Oval 79"/>
          <p:cNvSpPr/>
          <p:nvPr/>
        </p:nvSpPr>
        <p:spPr>
          <a:xfrm>
            <a:off x="495569" y="176821"/>
            <a:ext cx="3818681" cy="38186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5" name="Oval 304"/>
          <p:cNvSpPr/>
          <p:nvPr/>
        </p:nvSpPr>
        <p:spPr>
          <a:xfrm>
            <a:off x="2848447" y="1018743"/>
            <a:ext cx="822960" cy="822960"/>
          </a:xfrm>
          <a:prstGeom prst="ellipse">
            <a:avLst/>
          </a:prstGeom>
          <a:solidFill>
            <a:srgbClr val="EB343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6" name="TextBox 305"/>
          <p:cNvSpPr txBox="1"/>
          <p:nvPr/>
        </p:nvSpPr>
        <p:spPr>
          <a:xfrm>
            <a:off x="3073290" y="120176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307" name="Straight Arrow Connector 306"/>
          <p:cNvCxnSpPr>
            <a:endCxn id="314" idx="2"/>
          </p:cNvCxnSpPr>
          <p:nvPr/>
        </p:nvCxnSpPr>
        <p:spPr>
          <a:xfrm flipV="1">
            <a:off x="3675837" y="1430223"/>
            <a:ext cx="1246792" cy="606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Oval 313"/>
          <p:cNvSpPr/>
          <p:nvPr/>
        </p:nvSpPr>
        <p:spPr>
          <a:xfrm>
            <a:off x="4922629" y="1018743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5" name="TextBox 314"/>
          <p:cNvSpPr txBox="1"/>
          <p:nvPr/>
        </p:nvSpPr>
        <p:spPr>
          <a:xfrm>
            <a:off x="5147472" y="1201761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pSp>
        <p:nvGrpSpPr>
          <p:cNvPr id="2" name="Group 315"/>
          <p:cNvGrpSpPr/>
          <p:nvPr/>
        </p:nvGrpSpPr>
        <p:grpSpPr>
          <a:xfrm>
            <a:off x="774265" y="1025598"/>
            <a:ext cx="822960" cy="822960"/>
            <a:chOff x="1515301" y="2632262"/>
            <a:chExt cx="822960" cy="822960"/>
          </a:xfrm>
        </p:grpSpPr>
        <p:sp>
          <p:nvSpPr>
            <p:cNvPr id="317" name="Oval 316"/>
            <p:cNvSpPr/>
            <p:nvPr/>
          </p:nvSpPr>
          <p:spPr>
            <a:xfrm>
              <a:off x="1515301" y="2632262"/>
              <a:ext cx="822960" cy="82296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8" name="TextBox 317"/>
            <p:cNvSpPr txBox="1"/>
            <p:nvPr/>
          </p:nvSpPr>
          <p:spPr>
            <a:xfrm>
              <a:off x="1740144" y="281528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cxnSp>
        <p:nvCxnSpPr>
          <p:cNvPr id="321" name="Straight Arrow Connector 320"/>
          <p:cNvCxnSpPr>
            <a:endCxn id="305" idx="2"/>
          </p:cNvCxnSpPr>
          <p:nvPr/>
        </p:nvCxnSpPr>
        <p:spPr>
          <a:xfrm flipV="1">
            <a:off x="1597225" y="1430223"/>
            <a:ext cx="1251222" cy="685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922629" y="240923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TextBox 64"/>
          <p:cNvSpPr txBox="1"/>
          <p:nvPr/>
        </p:nvSpPr>
        <p:spPr>
          <a:xfrm>
            <a:off x="5147472" y="2592253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66" name="Straight Arrow Connector 65"/>
          <p:cNvCxnSpPr>
            <a:stCxn id="305" idx="5"/>
            <a:endCxn id="62" idx="1"/>
          </p:cNvCxnSpPr>
          <p:nvPr/>
        </p:nvCxnSpPr>
        <p:spPr>
          <a:xfrm rot="16200000" flipH="1">
            <a:off x="3892732" y="1379338"/>
            <a:ext cx="808572" cy="149226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852877" y="240923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TextBox 71"/>
          <p:cNvSpPr txBox="1"/>
          <p:nvPr/>
        </p:nvSpPr>
        <p:spPr>
          <a:xfrm>
            <a:off x="3077720" y="2592253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74" name="Straight Arrow Connector 73"/>
          <p:cNvCxnSpPr>
            <a:stCxn id="305" idx="4"/>
            <a:endCxn id="71" idx="0"/>
          </p:cNvCxnSpPr>
          <p:nvPr/>
        </p:nvCxnSpPr>
        <p:spPr>
          <a:xfrm rot="16200000" flipH="1">
            <a:off x="2978376" y="2123254"/>
            <a:ext cx="567532" cy="443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1"/>
          </p:cNvCxnSpPr>
          <p:nvPr/>
        </p:nvCxnSpPr>
        <p:spPr>
          <a:xfrm rot="16200000" flipH="1">
            <a:off x="1824193" y="1380550"/>
            <a:ext cx="801717" cy="14966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056432" y="176821"/>
            <a:ext cx="289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Multi-Point Relay</a:t>
            </a:r>
            <a:endParaRPr lang="en-US" sz="2800" dirty="0"/>
          </a:p>
        </p:txBody>
      </p:sp>
      <p:sp>
        <p:nvSpPr>
          <p:cNvPr id="85" name="Content Placeholder 2"/>
          <p:cNvSpPr>
            <a:spLocks noGrp="1"/>
          </p:cNvSpPr>
          <p:nvPr>
            <p:ph idx="1"/>
          </p:nvPr>
        </p:nvSpPr>
        <p:spPr>
          <a:xfrm>
            <a:off x="392418" y="3678768"/>
            <a:ext cx="8229600" cy="2803541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selects B as MPR</a:t>
            </a:r>
          </a:p>
          <a:p>
            <a:pPr lvl="1"/>
            <a:r>
              <a:rPr lang="en-US" dirty="0" smtClean="0"/>
              <a:t>All 2-hop nodes reachable through B</a:t>
            </a:r>
          </a:p>
          <a:p>
            <a:r>
              <a:rPr lang="en-US" dirty="0" smtClean="0"/>
              <a:t>All &gt; 1-hop routes from A will go through B</a:t>
            </a:r>
          </a:p>
        </p:txBody>
      </p:sp>
      <p:sp>
        <p:nvSpPr>
          <p:cNvPr id="87" name="Oval 86"/>
          <p:cNvSpPr/>
          <p:nvPr/>
        </p:nvSpPr>
        <p:spPr>
          <a:xfrm>
            <a:off x="7020612" y="2409235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TextBox 87"/>
          <p:cNvSpPr txBox="1"/>
          <p:nvPr/>
        </p:nvSpPr>
        <p:spPr>
          <a:xfrm>
            <a:off x="7245455" y="2592253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89" name="Straight Arrow Connector 88"/>
          <p:cNvCxnSpPr>
            <a:endCxn id="87" idx="2"/>
          </p:cNvCxnSpPr>
          <p:nvPr/>
        </p:nvCxnSpPr>
        <p:spPr>
          <a:xfrm>
            <a:off x="5745589" y="2820715"/>
            <a:ext cx="1275023" cy="158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76058" cy="4980961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Better than everyone sharing everything</a:t>
            </a:r>
          </a:p>
          <a:p>
            <a:pPr lvl="2"/>
            <a:r>
              <a:rPr lang="en-US" dirty="0" smtClean="0"/>
              <a:t>Topology info dumps only between </a:t>
            </a:r>
            <a:r>
              <a:rPr lang="en-US" dirty="0" err="1" smtClean="0"/>
              <a:t>MPRs</a:t>
            </a:r>
            <a:endParaRPr lang="en-US" dirty="0" smtClean="0"/>
          </a:p>
          <a:p>
            <a:pPr lvl="1"/>
            <a:r>
              <a:rPr lang="en-US" dirty="0" smtClean="0"/>
              <a:t>Incremental improvements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MPRs</a:t>
            </a:r>
            <a:r>
              <a:rPr lang="en-US" dirty="0" smtClean="0"/>
              <a:t> are throughput choke points </a:t>
            </a:r>
          </a:p>
          <a:p>
            <a:pPr lvl="2"/>
            <a:r>
              <a:rPr lang="en-US" dirty="0" smtClean="0"/>
              <a:t>Isolated points of failure</a:t>
            </a:r>
          </a:p>
          <a:p>
            <a:pPr lvl="1"/>
            <a:r>
              <a:rPr lang="en-US" dirty="0" smtClean="0"/>
              <a:t>Entire routes planned in advance, but next hop doesn’t care about your route, it uses its own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996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Better Approach to Mobile Ad-hoc Networking (2006)</a:t>
            </a:r>
          </a:p>
          <a:p>
            <a:r>
              <a:rPr lang="en-US" dirty="0" smtClean="0"/>
              <a:t>Next-gen OLSR</a:t>
            </a:r>
          </a:p>
          <a:p>
            <a:r>
              <a:rPr lang="en-US" dirty="0" smtClean="0"/>
              <a:t>Decentralize: No single point has all the data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MPRs</a:t>
            </a:r>
            <a:endParaRPr lang="en-US" dirty="0" smtClean="0"/>
          </a:p>
          <a:p>
            <a:pPr lvl="1"/>
            <a:r>
              <a:rPr lang="en-US" dirty="0" smtClean="0"/>
              <a:t>Each node sends out originator </a:t>
            </a:r>
            <a:r>
              <a:rPr lang="en-US" dirty="0" err="1" smtClean="0"/>
              <a:t>msgs</a:t>
            </a:r>
            <a:r>
              <a:rPr lang="en-US" dirty="0" smtClean="0"/>
              <a:t>: “I exist”</a:t>
            </a:r>
          </a:p>
          <a:p>
            <a:pPr lvl="1"/>
            <a:r>
              <a:rPr lang="en-US" dirty="0" smtClean="0"/>
              <a:t>Every other node keeps track of number of hops an originator </a:t>
            </a:r>
            <a:r>
              <a:rPr lang="en-US" dirty="0" err="1" smtClean="0"/>
              <a:t>msg</a:t>
            </a:r>
            <a:r>
              <a:rPr lang="en-US" dirty="0" smtClean="0"/>
              <a:t> took to reach them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BATMAN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30" y="178436"/>
            <a:ext cx="2415745" cy="9662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7937" y="6283169"/>
            <a:ext cx="877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4"/>
              </a:rPr>
              <a:t>http://www.open-mesh.org/projects/open-mesh/wiki/The-olsr-story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tl; dr: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endParaRPr lang="en-US" dirty="0" smtClean="0">
              <a:hlinkClick r:id="rId3"/>
            </a:endParaRPr>
          </a:p>
          <a:p>
            <a:pPr marL="342900" lvl="1" indent="-342900">
              <a:buFont typeface="Arial"/>
              <a:buChar char="•"/>
            </a:pPr>
            <a:endParaRPr lang="en-US" dirty="0">
              <a:hlinkClick r:id="rId3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hlinkClick r:id="rId3"/>
              </a:rPr>
              <a:t>https://github.com/monk-dot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33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996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Simplify: Only plan first step in route</a:t>
            </a:r>
          </a:p>
          <a:p>
            <a:pPr lvl="1"/>
            <a:r>
              <a:rPr lang="en-US" dirty="0" smtClean="0"/>
              <a:t>Direct packets along route with lowest originator msg. hop count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BATMAN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30" y="178436"/>
            <a:ext cx="2415745" cy="9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9642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OLSR still the most popular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BATMAN gaining traction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We can do better and so can you</a:t>
            </a:r>
          </a:p>
          <a:p>
            <a:pPr marL="742950" lvl="2" indent="-342900"/>
            <a:r>
              <a:rPr lang="en-US" dirty="0" smtClean="0"/>
              <a:t>If you are working in the space, please email us.</a:t>
            </a:r>
          </a:p>
          <a:p>
            <a:pPr marL="742950" lvl="2" indent="-342900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Phones Have Sensors!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00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Battery</a:t>
            </a:r>
          </a:p>
          <a:p>
            <a:pPr lvl="1"/>
            <a:r>
              <a:rPr lang="en-US" dirty="0" smtClean="0"/>
              <a:t>Don’t send packets to phones going dead</a:t>
            </a:r>
          </a:p>
          <a:p>
            <a:pPr lvl="1"/>
            <a:r>
              <a:rPr lang="en-US" dirty="0" smtClean="0"/>
              <a:t>Send more packets to phones plugged in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Form routes to phones closer to you</a:t>
            </a:r>
          </a:p>
          <a:p>
            <a:pPr lvl="1"/>
            <a:r>
              <a:rPr lang="en-US" dirty="0" smtClean="0"/>
              <a:t>Form routes to phones that don’t move often</a:t>
            </a:r>
          </a:p>
          <a:p>
            <a:r>
              <a:rPr lang="en-US" dirty="0" smtClean="0"/>
              <a:t>Accelerometer</a:t>
            </a:r>
          </a:p>
          <a:p>
            <a:pPr lvl="1"/>
            <a:r>
              <a:rPr lang="en-US" dirty="0" smtClean="0"/>
              <a:t>Don’t send packets to phones in motion</a:t>
            </a:r>
          </a:p>
          <a:p>
            <a:pPr lvl="1"/>
            <a:r>
              <a:rPr lang="en-US" dirty="0" smtClean="0"/>
              <a:t>Predict phone movement and send packets to phones moving in the right direction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Stale routing table = What routing table?</a:t>
            </a:r>
          </a:p>
          <a:p>
            <a:r>
              <a:rPr lang="en-US" dirty="0" smtClean="0"/>
              <a:t>No we can play with motion and location in a useful way</a:t>
            </a:r>
          </a:p>
          <a:p>
            <a:r>
              <a:rPr lang="en-US" dirty="0" smtClean="0"/>
              <a:t>Don’t forget </a:t>
            </a:r>
            <a:r>
              <a:rPr lang="en-US" smtClean="0"/>
              <a:t>that if </a:t>
            </a:r>
            <a:r>
              <a:rPr lang="en-US" dirty="0" smtClean="0"/>
              <a:t>you pack node location into the headers it can been seen by others</a:t>
            </a:r>
          </a:p>
          <a:p>
            <a:r>
              <a:rPr lang="en-US" dirty="0" smtClean="0"/>
              <a:t>Downsides come with throughput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65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 on Delay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Disconnected nodes act as disjoint message queues</a:t>
            </a:r>
          </a:p>
          <a:p>
            <a:r>
              <a:rPr lang="en-US" dirty="0" smtClean="0"/>
              <a:t>The protocol thinks of the device as a carrier pigeon (</a:t>
            </a:r>
            <a:r>
              <a:rPr lang="en-US" dirty="0" smtClean="0">
                <a:hlinkClick r:id="rId3"/>
              </a:rPr>
              <a:t>RFC 2549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Fall back to message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88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Scale, Delay and 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Though we see great improvements, simple proactive routing uses a ton of bandwidth to stabilize the network</a:t>
            </a:r>
          </a:p>
          <a:p>
            <a:pPr lvl="1"/>
            <a:r>
              <a:rPr lang="en-US" dirty="0" smtClean="0"/>
              <a:t>Still, we can predict bandwidth and throughput metrics</a:t>
            </a:r>
          </a:p>
          <a:p>
            <a:pPr lvl="1"/>
            <a:r>
              <a:rPr lang="en-US" dirty="0" err="1" smtClean="0"/>
              <a:t>VoiP</a:t>
            </a:r>
            <a:r>
              <a:rPr lang="en-US" dirty="0" smtClean="0"/>
              <a:t> good until we scale quite large</a:t>
            </a:r>
          </a:p>
          <a:p>
            <a:r>
              <a:rPr lang="en-US" dirty="0" smtClean="0"/>
              <a:t>Reactive routing has less chatter with the same bandwidth but is </a:t>
            </a:r>
            <a:r>
              <a:rPr lang="en-US" dirty="0" err="1" smtClean="0"/>
              <a:t>laggy</a:t>
            </a:r>
            <a:endParaRPr lang="en-US" dirty="0" smtClean="0"/>
          </a:p>
          <a:p>
            <a:r>
              <a:rPr lang="en-US" dirty="0" smtClean="0"/>
              <a:t>Mix them FTW.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27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More Tunnels and some preliminary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Jumping over the cell network or </a:t>
            </a:r>
            <a:r>
              <a:rPr lang="en-US" dirty="0" smtClean="0">
                <a:solidFill>
                  <a:schemeClr val="bg1"/>
                </a:solidFill>
              </a:rPr>
              <a:t>Wi-Fi </a:t>
            </a:r>
            <a:r>
              <a:rPr lang="en-US" dirty="0">
                <a:solidFill>
                  <a:schemeClr val="bg1"/>
                </a:solidFill>
              </a:rPr>
              <a:t>(Mimicking VPN with standard Tunnels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Tunneling the mesh through the Internets!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VPN clusters and remote enclaves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Securing </a:t>
            </a:r>
            <a:r>
              <a:rPr lang="en-US" dirty="0">
                <a:solidFill>
                  <a:schemeClr val="bg1"/>
                </a:solidFill>
              </a:rPr>
              <a:t>the mesh from unwanted guests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Jumping </a:t>
            </a:r>
            <a:r>
              <a:rPr lang="en-US" dirty="0">
                <a:solidFill>
                  <a:schemeClr val="bg1"/>
                </a:solidFill>
              </a:rPr>
              <a:t>through unsecured mobile nodes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49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Jumping over the cell network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Wi-Fi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phone has at least 2 network ports </a:t>
            </a:r>
            <a:br>
              <a:rPr lang="en-US" dirty="0" smtClean="0"/>
            </a:br>
            <a:r>
              <a:rPr lang="en-US" dirty="0" smtClean="0"/>
              <a:t>(Wi-Fi &amp; Cell):</a:t>
            </a:r>
          </a:p>
          <a:p>
            <a:pPr lvl="1"/>
            <a:r>
              <a:rPr lang="en-US" dirty="0" smtClean="0"/>
              <a:t>We can connect them</a:t>
            </a:r>
          </a:p>
          <a:p>
            <a:pPr lvl="1"/>
            <a:r>
              <a:rPr lang="en-US" dirty="0" smtClean="0"/>
              <a:t>We can bridge them</a:t>
            </a:r>
          </a:p>
          <a:p>
            <a:r>
              <a:rPr lang="en-US" dirty="0" smtClean="0"/>
              <a:t>Tablet with no cell chip?</a:t>
            </a:r>
          </a:p>
          <a:p>
            <a:pPr lvl="1"/>
            <a:r>
              <a:rPr lang="en-US" dirty="0" smtClean="0"/>
              <a:t>Plug in an ALFA wireless USB dongle</a:t>
            </a:r>
          </a:p>
          <a:p>
            <a:r>
              <a:rPr lang="en-US" dirty="0" smtClean="0"/>
              <a:t>Virtual mesh networks connected using simple VPN tunnels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5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87005" cy="5096420"/>
          </a:xfrm>
        </p:spPr>
        <p:txBody>
          <a:bodyPr>
            <a:noAutofit/>
          </a:bodyPr>
          <a:lstStyle/>
          <a:p>
            <a:pPr marL="1657350" lvl="4" indent="-342900"/>
            <a:endParaRPr lang="en-US" dirty="0" smtClean="0"/>
          </a:p>
          <a:p>
            <a:pPr marL="1657350" lvl="4" indent="-342900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Assignment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1600200"/>
            <a:ext cx="8476058" cy="5096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lvl="1" indent="-342900" defTabSz="4572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IP assignment</a:t>
            </a:r>
          </a:p>
          <a:p>
            <a:pPr marL="285750" lvl="1" indent="-342900" defTabSz="457200">
              <a:spcBef>
                <a:spcPct val="20000"/>
              </a:spcBef>
              <a:buFont typeface="Arial"/>
              <a:buChar char="•"/>
            </a:pPr>
            <a:r>
              <a:rPr lang="en-US" sz="3200" noProof="0" dirty="0" smtClean="0"/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enerate a unique IP based on phone MAC address, IMEI, etc.</a:t>
            </a:r>
          </a:p>
          <a:p>
            <a:pPr marL="285750" lvl="1" indent="-342900" defTabSz="4572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DHCP requires a server or global knowledge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use</a:t>
            </a:r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Security Paradigm?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Bluetooth or NFC to Bump transfer configuration info and keys</a:t>
            </a:r>
          </a:p>
          <a:p>
            <a:r>
              <a:rPr lang="en-US" dirty="0" smtClean="0"/>
              <a:t>Secure each link / node with its own keys</a:t>
            </a:r>
          </a:p>
          <a:p>
            <a:r>
              <a:rPr lang="en-US" dirty="0" smtClean="0"/>
              <a:t>Encrypt network data such that bounce or hop nodes cannot decrypt</a:t>
            </a:r>
          </a:p>
        </p:txBody>
      </p:sp>
    </p:spTree>
    <p:extLst>
      <p:ext uri="{BB962C8B-B14F-4D97-AF65-F5344CB8AC3E}">
        <p14:creationId xmlns:p14="http://schemas.microsoft.com/office/powerpoint/2010/main" val="243501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4842"/>
            <a:ext cx="8229600" cy="1143000"/>
          </a:xfrm>
        </p:spPr>
        <p:txBody>
          <a:bodyPr/>
          <a:lstStyle/>
          <a:p>
            <a:r>
              <a:rPr lang="en-US" dirty="0" smtClean="0"/>
              <a:t>A placeholder so m0nk can babble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71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 symmetric key in </a:t>
            </a:r>
            <a:r>
              <a:rPr lang="en-US" dirty="0" err="1" smtClean="0"/>
              <a:t>config</a:t>
            </a:r>
            <a:r>
              <a:rPr lang="en-US" dirty="0" smtClean="0"/>
              <a:t> file distributed in-person via NFC</a:t>
            </a:r>
          </a:p>
          <a:p>
            <a:r>
              <a:rPr lang="en-US" dirty="0" smtClean="0"/>
              <a:t>Symmetric encryption using P2P </a:t>
            </a:r>
            <a:r>
              <a:rPr lang="en-US" dirty="0" err="1" smtClean="0"/>
              <a:t>Diffie-Helman</a:t>
            </a:r>
            <a:r>
              <a:rPr lang="en-US" dirty="0" smtClean="0"/>
              <a:t> key exchanges</a:t>
            </a:r>
          </a:p>
          <a:p>
            <a:r>
              <a:rPr lang="en-US" dirty="0" smtClean="0"/>
              <a:t>Asymmetric encryption using public / private key pair</a:t>
            </a:r>
          </a:p>
          <a:p>
            <a:r>
              <a:rPr lang="en-US" dirty="0" smtClean="0"/>
              <a:t>A third party certificate authority isn’t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7181" y="6327288"/>
            <a:ext cx="793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http://servalpaul.blogspot.com/2012/04/making-security-simple.html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Serval</a:t>
            </a:r>
            <a:r>
              <a:rPr lang="en-US" dirty="0" smtClean="0"/>
              <a:t> public keys double as network addresses</a:t>
            </a:r>
          </a:p>
          <a:p>
            <a:r>
              <a:rPr lang="en-US" dirty="0" smtClean="0"/>
              <a:t>256-bit Curve25519 public keys based on the </a:t>
            </a:r>
            <a:r>
              <a:rPr lang="en-US" dirty="0" err="1" smtClean="0"/>
              <a:t>CryptoBox</a:t>
            </a:r>
            <a:r>
              <a:rPr lang="en-US" dirty="0" smtClean="0"/>
              <a:t> </a:t>
            </a:r>
            <a:r>
              <a:rPr lang="en-US" dirty="0" err="1" smtClean="0"/>
              <a:t>NaCl</a:t>
            </a:r>
            <a:r>
              <a:rPr lang="en-US" dirty="0" smtClean="0"/>
              <a:t> crypto library</a:t>
            </a:r>
          </a:p>
          <a:p>
            <a:r>
              <a:rPr lang="en-US" dirty="0" smtClean="0"/>
              <a:t>Network intrinsically distributes keys! 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CryptoBox</a:t>
            </a:r>
            <a:r>
              <a:rPr lang="en-US" dirty="0" smtClean="0"/>
              <a:t> authenticated encryption for </a:t>
            </a:r>
            <a:r>
              <a:rPr lang="en-US" dirty="0" err="1" smtClean="0"/>
              <a:t>unicast</a:t>
            </a:r>
            <a:r>
              <a:rPr lang="en-US" dirty="0" smtClean="0"/>
              <a:t> traffic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CryptoSign</a:t>
            </a:r>
            <a:r>
              <a:rPr lang="en-US" dirty="0" smtClean="0"/>
              <a:t> verified signing for publicly readable broadcast traffic</a:t>
            </a:r>
          </a:p>
          <a:p>
            <a:r>
              <a:rPr lang="en-US" dirty="0" err="1" smtClean="0"/>
              <a:t>CryptoSign</a:t>
            </a:r>
            <a:r>
              <a:rPr lang="en-US" dirty="0" smtClean="0"/>
              <a:t> uses a handwritten sign to confirm identity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ICS </a:t>
            </a:r>
            <a:r>
              <a:rPr lang="en-US" dirty="0"/>
              <a:t>&amp; </a:t>
            </a:r>
            <a:r>
              <a:rPr lang="en-US" dirty="0" smtClean="0"/>
              <a:t>Wi-Fi </a:t>
            </a:r>
            <a:r>
              <a:rPr lang="en-US" dirty="0"/>
              <a:t>Direct: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android.net.wifi.p2p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“Provides classes to create peer-to-peer (P2P) connections over Wi-Fi Direct”</a:t>
            </a:r>
          </a:p>
          <a:p>
            <a:r>
              <a:rPr lang="en-US" dirty="0" smtClean="0"/>
              <a:t>Initial ICS drop is a very lame partial implementation of the spec</a:t>
            </a:r>
          </a:p>
          <a:p>
            <a:pPr lvl="1"/>
            <a:r>
              <a:rPr lang="en-US" dirty="0" smtClean="0"/>
              <a:t>Kind of works like Bluetooth pairing</a:t>
            </a:r>
          </a:p>
          <a:p>
            <a:pPr lvl="1"/>
            <a:r>
              <a:rPr lang="en-US" dirty="0" smtClean="0"/>
              <a:t>Wi-Fi doesn’t support connecting to an AP and P2P at the same time</a:t>
            </a:r>
          </a:p>
          <a:p>
            <a:r>
              <a:rPr lang="en-US" dirty="0" smtClean="0"/>
              <a:t>Possible upgrade in JB?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78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root to modify </a:t>
            </a:r>
            <a:r>
              <a:rPr lang="en-US" dirty="0" err="1" smtClean="0"/>
              <a:t>iptables</a:t>
            </a:r>
            <a:r>
              <a:rPr lang="en-US" dirty="0" smtClean="0"/>
              <a:t> / routing tables</a:t>
            </a:r>
          </a:p>
          <a:p>
            <a:r>
              <a:rPr lang="en-US" dirty="0" smtClean="0"/>
              <a:t>Need root to mess with Wi-Fi driver and put phone in ad-hoc mode</a:t>
            </a:r>
          </a:p>
          <a:p>
            <a:r>
              <a:rPr lang="en-US" dirty="0" smtClean="0"/>
              <a:t>Grab </a:t>
            </a:r>
            <a:r>
              <a:rPr lang="en-US" dirty="0" err="1" smtClean="0"/>
              <a:t>Zerg</a:t>
            </a:r>
            <a:r>
              <a:rPr lang="en-US" dirty="0" smtClean="0"/>
              <a:t>, wrap in APK and pop the phone on install</a:t>
            </a:r>
          </a:p>
          <a:p>
            <a:r>
              <a:rPr lang="en-US" dirty="0" smtClean="0"/>
              <a:t>Over the Air install?</a:t>
            </a:r>
          </a:p>
        </p:txBody>
      </p:sp>
    </p:spTree>
    <p:extLst>
      <p:ext uri="{BB962C8B-B14F-4D97-AF65-F5344CB8AC3E}">
        <p14:creationId xmlns:p14="http://schemas.microsoft.com/office/powerpoint/2010/main" val="215129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75447"/>
          </a:xfrm>
        </p:spPr>
        <p:txBody>
          <a:bodyPr>
            <a:normAutofit/>
          </a:bodyPr>
          <a:lstStyle/>
          <a:p>
            <a:r>
              <a:rPr lang="en-US" dirty="0"/>
              <a:t>What about </a:t>
            </a:r>
            <a:r>
              <a:rPr lang="en-US" dirty="0" smtClean="0"/>
              <a:t>my…?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98"/>
            <a:ext cx="8229600" cy="4786065"/>
          </a:xfrm>
        </p:spPr>
        <p:txBody>
          <a:bodyPr>
            <a:normAutofit/>
          </a:bodyPr>
          <a:lstStyle/>
          <a:p>
            <a:r>
              <a:rPr lang="en-US" dirty="0" smtClean="0"/>
              <a:t>A:</a:t>
            </a:r>
          </a:p>
          <a:p>
            <a:pPr lvl="1"/>
            <a:r>
              <a:rPr lang="en-US" dirty="0" smtClean="0"/>
              <a:t>iPhone: In Theory</a:t>
            </a:r>
          </a:p>
          <a:p>
            <a:pPr lvl="1"/>
            <a:r>
              <a:rPr lang="en-US" dirty="0" smtClean="0"/>
              <a:t>Black Berry: Maybe?</a:t>
            </a:r>
          </a:p>
          <a:p>
            <a:pPr lvl="1"/>
            <a:r>
              <a:rPr lang="en-US" dirty="0" smtClean="0"/>
              <a:t>Windows Phone: Yes (why do you own one?)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/ </a:t>
            </a:r>
            <a:r>
              <a:rPr lang="en-US" dirty="0" err="1" smtClean="0"/>
              <a:t>GumStix</a:t>
            </a:r>
            <a:r>
              <a:rPr lang="en-US" dirty="0" smtClean="0"/>
              <a:t>: Yes</a:t>
            </a:r>
          </a:p>
          <a:p>
            <a:pPr lvl="1"/>
            <a:r>
              <a:rPr lang="en-US" dirty="0" smtClean="0"/>
              <a:t>Netbook / Linux / Mac / Windows Box: Yes</a:t>
            </a:r>
          </a:p>
          <a:p>
            <a:pPr lvl="1"/>
            <a:r>
              <a:rPr lang="en-US" dirty="0" smtClean="0"/>
              <a:t>Toaster: Yes but Why?</a:t>
            </a:r>
          </a:p>
          <a:p>
            <a:r>
              <a:rPr lang="en-US" dirty="0" smtClean="0"/>
              <a:t>Framework is a mix of Java and C</a:t>
            </a:r>
          </a:p>
          <a:p>
            <a:pPr lvl="1"/>
            <a:r>
              <a:rPr lang="en-US" dirty="0" smtClean="0"/>
              <a:t>If your box can run those…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12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 gave us a built in Wi-Fi proxy configurable with the iPhone Configuration Utility</a:t>
            </a:r>
          </a:p>
          <a:p>
            <a:r>
              <a:rPr lang="en-US" dirty="0" err="1" smtClean="0"/>
              <a:t>Ooohhh</a:t>
            </a:r>
            <a:r>
              <a:rPr lang="en-US" dirty="0" smtClean="0"/>
              <a:t>, is that an APN setting as well?</a:t>
            </a:r>
          </a:p>
          <a:p>
            <a:r>
              <a:rPr lang="en-US" dirty="0" smtClean="0"/>
              <a:t>Cool, now all we need is a simple server to proxy and route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59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6-22 at 10.35.59 PM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34" y="325135"/>
            <a:ext cx="6540179" cy="62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69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can we use the </a:t>
            </a:r>
            <a:br>
              <a:rPr lang="en-US" dirty="0" smtClean="0"/>
            </a:br>
            <a:r>
              <a:rPr lang="en-US" dirty="0" smtClean="0"/>
              <a:t>Mesh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data redundancy using the Torrent protocol to raid data across all devices?</a:t>
            </a:r>
          </a:p>
          <a:p>
            <a:r>
              <a:rPr lang="en-US" dirty="0" smtClean="0"/>
              <a:t>Distribute threads and tasks across a cloud of unused processors?</a:t>
            </a:r>
          </a:p>
          <a:p>
            <a:r>
              <a:rPr lang="en-US" dirty="0" smtClean="0"/>
              <a:t>Spoofing?</a:t>
            </a:r>
          </a:p>
        </p:txBody>
      </p:sp>
    </p:spTree>
    <p:extLst>
      <p:ext uri="{BB962C8B-B14F-4D97-AF65-F5344CB8AC3E}">
        <p14:creationId xmlns:p14="http://schemas.microsoft.com/office/powerpoint/2010/main" val="2021192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Projects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Freifunk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263" y="146964"/>
            <a:ext cx="1844537" cy="17774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43322" y="6327288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wiki.freifunk.net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8545" y="632728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berlin.freifunk.net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German for "Free radio” </a:t>
            </a:r>
          </a:p>
          <a:p>
            <a:r>
              <a:rPr lang="en-US" dirty="0" smtClean="0"/>
              <a:t>Non-commercial open grassroots initiative to support free open radio networks in Germany </a:t>
            </a:r>
          </a:p>
          <a:p>
            <a:r>
              <a:rPr lang="en-US" dirty="0" smtClean="0"/>
              <a:t>Offers specialized </a:t>
            </a:r>
            <a:r>
              <a:rPr lang="en-US" dirty="0" err="1" smtClean="0"/>
              <a:t>OpenWrt</a:t>
            </a:r>
            <a:r>
              <a:rPr lang="en-US" dirty="0" smtClean="0"/>
              <a:t>-firmware</a:t>
            </a:r>
          </a:p>
          <a:p>
            <a:pPr lvl="1"/>
            <a:r>
              <a:rPr lang="en-US" dirty="0" smtClean="0"/>
              <a:t>Routing based on OLSR or BATMAN</a:t>
            </a:r>
          </a:p>
          <a:p>
            <a:r>
              <a:rPr lang="en-US" dirty="0" err="1" smtClean="0"/>
              <a:t>Freifunk</a:t>
            </a:r>
            <a:r>
              <a:rPr lang="en-US" dirty="0" smtClean="0"/>
              <a:t> Berlin has 500+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data goes to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Fukushima</a:t>
            </a:r>
          </a:p>
          <a:p>
            <a:r>
              <a:rPr lang="en-US" dirty="0" smtClean="0"/>
              <a:t>Katrina</a:t>
            </a:r>
          </a:p>
          <a:p>
            <a:r>
              <a:rPr lang="en-US" dirty="0" smtClean="0"/>
              <a:t>Haiti</a:t>
            </a:r>
          </a:p>
          <a:p>
            <a:r>
              <a:rPr lang="en-US" dirty="0" smtClean="0"/>
              <a:t>&lt; Insert your “favorite” recent natural disaster here &gt;</a:t>
            </a:r>
          </a:p>
          <a:p>
            <a:r>
              <a:rPr lang="en-US" dirty="0" smtClean="0"/>
              <a:t>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88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9573" y="6327288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www.servalproject.org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173" y="317514"/>
            <a:ext cx="5827685" cy="110012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Android ad-hoc network framework </a:t>
            </a:r>
          </a:p>
          <a:p>
            <a:endParaRPr lang="en-US" dirty="0" smtClean="0"/>
          </a:p>
          <a:p>
            <a:r>
              <a:rPr lang="en-US" dirty="0" smtClean="0"/>
              <a:t>Implemented features</a:t>
            </a:r>
          </a:p>
          <a:p>
            <a:pPr lvl="1"/>
            <a:r>
              <a:rPr lang="en-US" dirty="0" smtClean="0"/>
              <a:t>VOIP calls between </a:t>
            </a:r>
            <a:r>
              <a:rPr lang="en-US" dirty="0" err="1" smtClean="0"/>
              <a:t>Serval</a:t>
            </a:r>
            <a:r>
              <a:rPr lang="en-US" dirty="0" smtClean="0"/>
              <a:t> Mesh-enabled phones</a:t>
            </a:r>
          </a:p>
          <a:p>
            <a:pPr lvl="1"/>
            <a:r>
              <a:rPr lang="en-US" dirty="0" err="1" smtClean="0"/>
              <a:t>MeshMS</a:t>
            </a:r>
            <a:r>
              <a:rPr lang="en-US" dirty="0" smtClean="0"/>
              <a:t>, free mesh-based SMS</a:t>
            </a:r>
          </a:p>
          <a:p>
            <a:endParaRPr lang="en-US" dirty="0" smtClean="0"/>
          </a:p>
          <a:p>
            <a:r>
              <a:rPr lang="en-US" dirty="0" smtClean="0"/>
              <a:t>Features under development</a:t>
            </a:r>
          </a:p>
          <a:p>
            <a:pPr lvl="1"/>
            <a:r>
              <a:rPr lang="en-US" dirty="0" err="1" smtClean="0"/>
              <a:t>Serval</a:t>
            </a:r>
            <a:r>
              <a:rPr lang="en-US" dirty="0" smtClean="0"/>
              <a:t> Rhizome, distributed mesh-based data distribution platform</a:t>
            </a:r>
          </a:p>
          <a:p>
            <a:pPr lvl="1"/>
            <a:r>
              <a:rPr lang="en-US" dirty="0" err="1" smtClean="0"/>
              <a:t>Serval</a:t>
            </a:r>
            <a:r>
              <a:rPr lang="en-US" dirty="0" smtClean="0"/>
              <a:t> Maps, mesh-based mapping application</a:t>
            </a:r>
          </a:p>
          <a:p>
            <a:pPr lvl="1"/>
            <a:r>
              <a:rPr lang="en-US" dirty="0" err="1" smtClean="0"/>
              <a:t>Serval</a:t>
            </a:r>
            <a:r>
              <a:rPr lang="en-US" dirty="0" smtClean="0"/>
              <a:t> Morse, distributed micro-blogging service</a:t>
            </a:r>
          </a:p>
          <a:p>
            <a:pPr lvl="1"/>
            <a:r>
              <a:rPr lang="en-US" dirty="0" smtClean="0"/>
              <a:t>A simple API for using </a:t>
            </a:r>
            <a:r>
              <a:rPr lang="en-US" dirty="0" err="1" smtClean="0"/>
              <a:t>Serval</a:t>
            </a:r>
            <a:r>
              <a:rPr lang="en-US" dirty="0" smtClean="0"/>
              <a:t>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VOIP over the mesh</a:t>
            </a:r>
          </a:p>
          <a:p>
            <a:r>
              <a:rPr lang="en-US" dirty="0" smtClean="0"/>
              <a:t>IP address assignment</a:t>
            </a:r>
          </a:p>
          <a:p>
            <a:r>
              <a:rPr lang="en-US" dirty="0" smtClean="0"/>
              <a:t>Evaluate and improve </a:t>
            </a:r>
            <a:r>
              <a:rPr lang="en-US" dirty="0" err="1" smtClean="0"/>
              <a:t>Serval’s</a:t>
            </a:r>
            <a:r>
              <a:rPr lang="en-US" dirty="0" smtClean="0"/>
              <a:t> approach to security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and Windows 8 port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Dumb enough to attempt a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Oh wait, we already did?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Plug</a:t>
            </a:r>
            <a:endParaRPr lang="en-US" dirty="0"/>
          </a:p>
        </p:txBody>
      </p:sp>
      <p:pic>
        <p:nvPicPr>
          <p:cNvPr id="7" name="Picture 6" descr="octocat-8a09c64c19fe43f27d26be41ac0912c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47" y="3694687"/>
            <a:ext cx="3086253" cy="308625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repo:</a:t>
            </a:r>
          </a:p>
          <a:p>
            <a:pPr lvl="1"/>
            <a:r>
              <a:rPr lang="en-US" dirty="0" smtClean="0">
                <a:hlinkClick r:id="rId4"/>
              </a:rPr>
              <a:t>https://github.com/monk-dot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Projects Used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Wireless Tether for Root Users</a:t>
            </a:r>
          </a:p>
          <a:p>
            <a:pPr lvl="1"/>
            <a:r>
              <a:rPr lang="en-US" dirty="0" smtClean="0"/>
              <a:t>“This program enables tethering (via </a:t>
            </a:r>
            <a:r>
              <a:rPr lang="en-US" dirty="0" err="1" smtClean="0"/>
              <a:t>wifi</a:t>
            </a:r>
            <a:r>
              <a:rPr lang="en-US" dirty="0" smtClean="0"/>
              <a:t>) for rooted handsets.”</a:t>
            </a:r>
          </a:p>
          <a:p>
            <a:pPr lvl="1"/>
            <a:r>
              <a:rPr lang="en-US" dirty="0" smtClean="0">
                <a:hlinkClick r:id="rId3"/>
              </a:rPr>
              <a:t>http://code.google.com/p/android-wifi-tether/</a:t>
            </a:r>
            <a:endParaRPr lang="en-US" dirty="0" smtClean="0"/>
          </a:p>
          <a:p>
            <a:r>
              <a:rPr lang="en-US" dirty="0" err="1" smtClean="0"/>
              <a:t>olsrd</a:t>
            </a:r>
            <a:endParaRPr lang="en-US" dirty="0" smtClean="0"/>
          </a:p>
          <a:p>
            <a:pPr lvl="1"/>
            <a:r>
              <a:rPr lang="en-US" dirty="0" smtClean="0"/>
              <a:t>“An </a:t>
            </a:r>
            <a:r>
              <a:rPr lang="en-US" dirty="0" err="1" smtClean="0"/>
              <a:t>adhoc</a:t>
            </a:r>
            <a:r>
              <a:rPr lang="en-US" dirty="0" smtClean="0"/>
              <a:t> wireless mesh routing daemon”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www.olsr.org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monoutil</a:t>
            </a:r>
            <a:endParaRPr lang="en-US" dirty="0" smtClean="0"/>
          </a:p>
          <a:p>
            <a:pPr lvl="1"/>
            <a:r>
              <a:rPr lang="en-US" dirty="0" smtClean="0"/>
              <a:t>“A simple tool for network monitoring” using </a:t>
            </a:r>
            <a:r>
              <a:rPr lang="en-US" dirty="0" err="1" smtClean="0"/>
              <a:t>netfilter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code.google.com/p/monoutil</a:t>
            </a:r>
            <a:r>
              <a:rPr lang="en-US" dirty="0" smtClean="0">
                <a:hlinkClick r:id="rId5"/>
              </a:rPr>
              <a:t>/ </a:t>
            </a:r>
            <a:endParaRPr lang="en-US" dirty="0" smtClean="0"/>
          </a:p>
          <a:p>
            <a:r>
              <a:rPr lang="en-US" dirty="0" smtClean="0"/>
              <a:t>Processing for Android</a:t>
            </a:r>
          </a:p>
          <a:p>
            <a:pPr lvl="1"/>
            <a:r>
              <a:rPr lang="en-US" dirty="0" smtClean="0"/>
              <a:t>“Processing is a language and environment for people who want to create images, animations, and interactions.” </a:t>
            </a:r>
          </a:p>
          <a:p>
            <a:pPr lvl="1"/>
            <a:r>
              <a:rPr lang="en-US" dirty="0" smtClean="0">
                <a:hlinkClick r:id="rId6"/>
              </a:rPr>
              <a:t>http://wiki.processing.org/w/Android</a:t>
            </a:r>
            <a:endParaRPr lang="en-US" dirty="0" smtClean="0"/>
          </a:p>
          <a:p>
            <a:r>
              <a:rPr lang="en-US" dirty="0" smtClean="0"/>
              <a:t>Linux: </a:t>
            </a:r>
            <a:r>
              <a:rPr lang="en-US" dirty="0" err="1" smtClean="0"/>
              <a:t>iwconfig</a:t>
            </a:r>
            <a:r>
              <a:rPr lang="en-US" dirty="0" smtClean="0"/>
              <a:t>, </a:t>
            </a:r>
            <a:r>
              <a:rPr lang="en-US" dirty="0" err="1" smtClean="0"/>
              <a:t>iptables</a:t>
            </a:r>
            <a:r>
              <a:rPr lang="en-US" dirty="0" smtClean="0"/>
              <a:t>, </a:t>
            </a:r>
            <a:r>
              <a:rPr lang="en-US" dirty="0" err="1" smtClean="0"/>
              <a:t>dnsmasq</a:t>
            </a:r>
            <a:r>
              <a:rPr lang="en-US" dirty="0" smtClean="0"/>
              <a:t>, </a:t>
            </a:r>
            <a:r>
              <a:rPr lang="en-US" dirty="0" err="1" smtClean="0"/>
              <a:t>tcpdump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/>
              <a:t>do I </a:t>
            </a:r>
            <a:r>
              <a:rPr lang="en-US" dirty="0" smtClean="0"/>
              <a:t>care about Mesh networks?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 infrastructure is prone to failure, networks shouldn’t be</a:t>
            </a:r>
          </a:p>
          <a:p>
            <a:r>
              <a:rPr lang="en-US" dirty="0" smtClean="0"/>
              <a:t>Bypass the Cellular networks</a:t>
            </a:r>
          </a:p>
          <a:p>
            <a:r>
              <a:rPr lang="en-US" dirty="0" smtClean="0"/>
              <a:t>Bypass Wi-Fi networks</a:t>
            </a:r>
            <a:endParaRPr lang="en-US" dirty="0"/>
          </a:p>
          <a:p>
            <a:r>
              <a:rPr lang="en-US" dirty="0" smtClean="0"/>
              <a:t>Share information when infrastructure is broken or untrustworthy</a:t>
            </a:r>
          </a:p>
          <a:p>
            <a:r>
              <a:rPr lang="en-US" dirty="0" smtClean="0"/>
              <a:t>Extend and bounce other networks via bridging / tethering</a:t>
            </a:r>
          </a:p>
          <a:p>
            <a:r>
              <a:rPr lang="en-US" dirty="0" smtClean="0"/>
              <a:t>Headless</a:t>
            </a:r>
          </a:p>
        </p:txBody>
      </p:sp>
    </p:spTree>
    <p:extLst>
      <p:ext uri="{BB962C8B-B14F-4D97-AF65-F5344CB8AC3E}">
        <p14:creationId xmlns:p14="http://schemas.microsoft.com/office/powerpoint/2010/main" val="33856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kind of cool.  What about </a:t>
            </a:r>
            <a:br>
              <a:rPr lang="en-US" dirty="0" smtClean="0"/>
            </a:br>
            <a:r>
              <a:rPr lang="en-US" dirty="0" smtClean="0"/>
              <a:t>“Off Grid”?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point of failure = single point of sniffing / filtering</a:t>
            </a:r>
          </a:p>
          <a:p>
            <a:r>
              <a:rPr lang="en-US" dirty="0" smtClean="0"/>
              <a:t>I don’t trust someone else being able to turn off my network, do you?</a:t>
            </a:r>
          </a:p>
          <a:p>
            <a:r>
              <a:rPr lang="en-US" dirty="0" smtClean="0"/>
              <a:t>When </a:t>
            </a:r>
            <a:r>
              <a:rPr lang="en-US" dirty="0"/>
              <a:t>you want to share info, but don't want anyone watching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should really be a funny pic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9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pocket contains more than a consumption device for Grumpy Fowl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21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Wi-Fi chip with a fairly fat pipe</a:t>
            </a:r>
          </a:p>
          <a:p>
            <a:r>
              <a:rPr lang="en-US" dirty="0" smtClean="0"/>
              <a:t>Cell modem and baseband processor</a:t>
            </a:r>
          </a:p>
          <a:p>
            <a:r>
              <a:rPr lang="en-US" dirty="0" smtClean="0"/>
              <a:t>A ton of sensors</a:t>
            </a:r>
          </a:p>
          <a:p>
            <a:r>
              <a:rPr lang="en-US" dirty="0" smtClean="0"/>
              <a:t>(Somewhat) quality NAND and RAM</a:t>
            </a:r>
          </a:p>
          <a:p>
            <a:r>
              <a:rPr lang="en-US" dirty="0" smtClean="0"/>
              <a:t>A very under clocked and underutilized processor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A boring screen that blinks!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5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979</TotalTime>
  <Words>2491</Words>
  <Application>Microsoft Macintosh PowerPoint</Application>
  <PresentationFormat>On-screen Show (4:3)</PresentationFormat>
  <Paragraphs>524</Paragraphs>
  <Slides>54</Slides>
  <Notes>53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Document</vt:lpstr>
      <vt:lpstr>Off Grid communications with Android </vt:lpstr>
      <vt:lpstr>Who are you guys?</vt:lpstr>
      <vt:lpstr>tl; dr: </vt:lpstr>
      <vt:lpstr>A placeholder so m0nk can babble</vt:lpstr>
      <vt:lpstr>Where data goes to die</vt:lpstr>
      <vt:lpstr>Why do I care about Mesh networks? </vt:lpstr>
      <vt:lpstr>Ok, kind of cool.  What about  “Off Grid”?</vt:lpstr>
      <vt:lpstr>There should really be a funny pic below</vt:lpstr>
      <vt:lpstr>Your pocket contains more than a consumption device for Grumpy Fowl</vt:lpstr>
      <vt:lpstr>The SPAN framework</vt:lpstr>
      <vt:lpstr>SPAN + Android Technical Architecture</vt:lpstr>
      <vt:lpstr>Data Flow</vt:lpstr>
      <vt:lpstr>Why we love Broadcom</vt:lpstr>
      <vt:lpstr>Kernel v. Metal</vt:lpstr>
      <vt:lpstr>Ad-hoc Mode</vt:lpstr>
      <vt:lpstr>Why we love Broadcom</vt:lpstr>
      <vt:lpstr>Kernel v. Metal</vt:lpstr>
      <vt:lpstr>Where are my packets?</vt:lpstr>
      <vt:lpstr>Where are my packets?</vt:lpstr>
      <vt:lpstr>Plug and Play / Dynamic routing algorithms and you! </vt:lpstr>
      <vt:lpstr>This slide should not be needed</vt:lpstr>
      <vt:lpstr>Ad-Hoc Network Routing 101</vt:lpstr>
      <vt:lpstr>Definitions</vt:lpstr>
      <vt:lpstr>PowerPoint Presentation</vt:lpstr>
      <vt:lpstr>PowerPoint Presentation</vt:lpstr>
      <vt:lpstr>PowerPoint Presentation</vt:lpstr>
      <vt:lpstr>PowerPoint Presentation</vt:lpstr>
      <vt:lpstr>OLSR</vt:lpstr>
      <vt:lpstr>BATMAN</vt:lpstr>
      <vt:lpstr>BATMAN</vt:lpstr>
      <vt:lpstr>Where Are We Today?</vt:lpstr>
      <vt:lpstr>Smart Phones Have Sensors!</vt:lpstr>
      <vt:lpstr>Reactive Protocols</vt:lpstr>
      <vt:lpstr>An aside on Delay tolerance</vt:lpstr>
      <vt:lpstr>Scale, Delay and Hopping</vt:lpstr>
      <vt:lpstr>More Tunnels and some preliminary Security </vt:lpstr>
      <vt:lpstr>Jumping over the cell network  or Wi-Fi </vt:lpstr>
      <vt:lpstr>IP Address Assignment</vt:lpstr>
      <vt:lpstr>A Security Paradigm?</vt:lpstr>
      <vt:lpstr>Security</vt:lpstr>
      <vt:lpstr>Security</vt:lpstr>
      <vt:lpstr>ICS &amp; Wi-Fi Direct:  android.net.wifi.p2p API</vt:lpstr>
      <vt:lpstr>Root required</vt:lpstr>
      <vt:lpstr>What about my…? </vt:lpstr>
      <vt:lpstr>iOS?</vt:lpstr>
      <vt:lpstr>PowerPoint Presentation</vt:lpstr>
      <vt:lpstr>What else can we use the  Mesh for?</vt:lpstr>
      <vt:lpstr>Similar Projects</vt:lpstr>
      <vt:lpstr>Freifunk</vt:lpstr>
      <vt:lpstr>PowerPoint Presentation</vt:lpstr>
      <vt:lpstr>Future Work</vt:lpstr>
      <vt:lpstr>Dumb enough to attempt a demo!</vt:lpstr>
      <vt:lpstr>Shameless Plug</vt:lpstr>
      <vt:lpstr>Open Source Projects Used</vt:lpstr>
    </vt:vector>
  </TitlesOfParts>
  <Company>MITRE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Grid Communications with Android</dc:title>
  <dc:creator>Josh Thomas</dc:creator>
  <cp:lastModifiedBy>Josh Thomas</cp:lastModifiedBy>
  <cp:revision>235</cp:revision>
  <dcterms:created xsi:type="dcterms:W3CDTF">2012-07-27T15:15:26Z</dcterms:created>
  <dcterms:modified xsi:type="dcterms:W3CDTF">2012-09-08T07:08:28Z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dDocName">
    <vt:lpwstr>PR_12-2944</vt:lpwstr>
  </property>
  <property fmtid="{D5CDD505-2E9C-101B-9397-08002B2CF9AE}" pid="3" name="DISProperties">
    <vt:lpwstr>DISdDocName,DIScgiUrl,DISdUser,DISdID,DISidcName,DISTaskPaneUrl</vt:lpwstr>
  </property>
  <property fmtid="{D5CDD505-2E9C-101B-9397-08002B2CF9AE}" pid="4" name="DIScgiUrl">
    <vt:lpwstr>http://ecmsrv1.mitre.org/urm/idcplg</vt:lpwstr>
  </property>
  <property fmtid="{D5CDD505-2E9C-101B-9397-08002B2CF9AE}" pid="5" name="DISdUser">
    <vt:lpwstr>jrobble</vt:lpwstr>
  </property>
  <property fmtid="{D5CDD505-2E9C-101B-9397-08002B2CF9AE}" pid="6" name="DISdID">
    <vt:lpwstr>4828</vt:lpwstr>
  </property>
  <property fmtid="{D5CDD505-2E9C-101B-9397-08002B2CF9AE}" pid="7" name="DISidcName">
    <vt:lpwstr>ecmsrv1mitreorg16200</vt:lpwstr>
  </property>
  <property fmtid="{D5CDD505-2E9C-101B-9397-08002B2CF9AE}" pid="8" name="DISTaskPaneUrl">
    <vt:lpwstr>http://ecmsrv1.mitre.org/urm/idcplg?IdcService=DESKTOP_DOC_INFO&amp;dDocName=PR_12-2944&amp;dID=4828&amp;ClientControlled=DocMan,taskpane&amp;coreContentOnly=1</vt:lpwstr>
  </property>
</Properties>
</file>