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0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72" r:id="rId1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 autoAdjust="0"/>
    <p:restoredTop sz="87984" autoAdjust="0"/>
  </p:normalViewPr>
  <p:slideViewPr>
    <p:cSldViewPr snapToGrid="0" showGuides="1">
      <p:cViewPr varScale="1">
        <p:scale>
          <a:sx n="73" d="100"/>
          <a:sy n="73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1/12/2017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1/12/2017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42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31" y="5613083"/>
            <a:ext cx="910340" cy="9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17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1/12/2017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0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84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31" y="5613083"/>
            <a:ext cx="910340" cy="9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2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5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38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1/12/2017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31" y="5613083"/>
            <a:ext cx="910340" cy="9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0FF0622-75E4-48B8-A617-5428CA5926CE}" type="datetimeFigureOut">
              <a:rPr lang="en-US" altLang="zh-CN" smtClean="0"/>
              <a:pPr/>
              <a:t>1/12/2017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468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altLang="zh-CN" smtClean="0"/>
              <a:pPr/>
              <a:t>1/12/2017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3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FF0622-75E4-48B8-A617-5428CA5926CE}" type="datetimeFigureOut">
              <a:rPr lang="en-US" altLang="zh-CN" smtClean="0"/>
              <a:pPr/>
              <a:t>1/12/2017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31" y="5613083"/>
            <a:ext cx="910340" cy="9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e@zhangwenqing.or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Docker + </a:t>
            </a:r>
            <a:r>
              <a:rPr lang="en-US" altLang="zh-CN" dirty="0" err="1"/>
              <a:t>Golang</a:t>
            </a:r>
            <a:r>
              <a:rPr lang="zh-CN" altLang="en-US" dirty="0"/>
              <a:t>极致</a:t>
            </a:r>
            <a:r>
              <a:rPr lang="en-US" altLang="zh-CN" dirty="0"/>
              <a:t>API Gateway</a:t>
            </a:r>
            <a:r>
              <a:rPr lang="zh-CN" altLang="en-US" dirty="0"/>
              <a:t>实战</a:t>
            </a:r>
            <a:endParaRPr lang="zh-CN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张文清</a:t>
            </a:r>
            <a:r>
              <a:rPr lang="zh-CN" dirty="0"/>
              <a:t> | </a:t>
            </a:r>
            <a:r>
              <a:rPr lang="en-US" altLang="zh-CN" cap="none" dirty="0"/>
              <a:t>me@zhangwenqing.org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有问题？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dirty="0"/>
              <a:t>邮箱：</a:t>
            </a:r>
            <a:r>
              <a:rPr lang="en-US" altLang="zh-CN" cap="none" dirty="0">
                <a:hlinkClick r:id="rId2"/>
              </a:rPr>
              <a:t>me@zhangwenqing.org</a:t>
            </a:r>
            <a:endParaRPr lang="en-US" altLang="zh-CN" cap="none" dirty="0"/>
          </a:p>
          <a:p>
            <a:pPr algn="r"/>
            <a:r>
              <a:rPr lang="zh-CN" altLang="en-US" cap="none" dirty="0"/>
              <a:t>微信：               </a:t>
            </a:r>
            <a:r>
              <a:rPr lang="en-US" altLang="zh-CN" cap="none" dirty="0" err="1"/>
              <a:t>winkingzhang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Agenda</a:t>
            </a:r>
            <a:endParaRPr 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2960" y="2070538"/>
            <a:ext cx="3703320" cy="3798556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目标：极致</a:t>
            </a:r>
            <a:r>
              <a:rPr lang="en-US" altLang="zh-CN" dirty="0"/>
              <a:t>API Gateway</a:t>
            </a:r>
          </a:p>
          <a:p>
            <a:pPr lvl="1"/>
            <a:r>
              <a:rPr lang="zh-CN" altLang="en-US" dirty="0"/>
              <a:t>功能：代理后端和访问日志</a:t>
            </a:r>
            <a:endParaRPr lang="en-US" altLang="zh-CN" dirty="0"/>
          </a:p>
          <a:p>
            <a:r>
              <a:rPr lang="zh-CN" altLang="en-US" dirty="0"/>
              <a:t>日程</a:t>
            </a:r>
            <a:endParaRPr lang="en-US" altLang="zh-CN" dirty="0"/>
          </a:p>
          <a:p>
            <a:pPr lvl="1"/>
            <a:r>
              <a:rPr lang="en-US" altLang="zh-CN" dirty="0" err="1"/>
              <a:t>Golang</a:t>
            </a:r>
            <a:r>
              <a:rPr lang="zh-CN" altLang="en-US" dirty="0"/>
              <a:t>十分钟入门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快速上手</a:t>
            </a:r>
            <a:endParaRPr lang="en-US" altLang="zh-CN" dirty="0"/>
          </a:p>
          <a:p>
            <a:pPr lvl="1"/>
            <a:r>
              <a:rPr lang="en-US" altLang="zh-CN" dirty="0"/>
              <a:t>Gateway</a:t>
            </a:r>
            <a:r>
              <a:rPr lang="zh-CN" altLang="en-US" dirty="0"/>
              <a:t>的实现</a:t>
            </a:r>
            <a:endParaRPr lang="en-US" altLang="zh-CN" dirty="0"/>
          </a:p>
          <a:p>
            <a:pPr lvl="1"/>
            <a:r>
              <a:rPr lang="en-US" altLang="zh-CN" dirty="0"/>
              <a:t>Gateway</a:t>
            </a:r>
            <a:r>
              <a:rPr lang="zh-CN" altLang="en-US" dirty="0"/>
              <a:t>日志收集</a:t>
            </a:r>
            <a:endParaRPr lang="en-US" altLang="zh-CN" dirty="0"/>
          </a:p>
          <a:p>
            <a:pPr lvl="1"/>
            <a:r>
              <a:rPr lang="zh-CN" altLang="en-US" dirty="0"/>
              <a:t>思考“极致”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3440" y="2070537"/>
            <a:ext cx="3703320" cy="3798557"/>
          </a:xfrm>
        </p:spPr>
        <p:txBody>
          <a:bodyPr>
            <a:normAutofit/>
          </a:bodyPr>
          <a:lstStyle/>
          <a:p>
            <a:r>
              <a:rPr lang="zh-CN" altLang="en-US" dirty="0"/>
              <a:t>开发环境（现场演示）</a:t>
            </a:r>
            <a:endParaRPr lang="en-US" altLang="zh-CN" dirty="0"/>
          </a:p>
          <a:p>
            <a:pPr lvl="1"/>
            <a:r>
              <a:rPr lang="en-US" altLang="zh-CN" dirty="0"/>
              <a:t>OS </a:t>
            </a:r>
            <a:r>
              <a:rPr lang="zh-CN" altLang="en-US" dirty="0"/>
              <a:t>（演示为</a:t>
            </a:r>
            <a:r>
              <a:rPr lang="en-US" altLang="zh-CN" dirty="0"/>
              <a:t>Ubuntu 16.04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Golang</a:t>
            </a:r>
            <a:r>
              <a:rPr lang="en-US" altLang="zh-CN" dirty="0"/>
              <a:t> 1.7.x</a:t>
            </a:r>
          </a:p>
          <a:p>
            <a:pPr lvl="1"/>
            <a:r>
              <a:rPr lang="en-US" altLang="zh-CN" dirty="0"/>
              <a:t>Docker 1.10+</a:t>
            </a:r>
          </a:p>
          <a:p>
            <a:pPr lvl="1"/>
            <a:r>
              <a:rPr lang="zh-CN" altLang="en-US" dirty="0"/>
              <a:t>编辑器</a:t>
            </a:r>
            <a:endParaRPr lang="en-US" altLang="zh-CN" dirty="0"/>
          </a:p>
          <a:p>
            <a:pPr lvl="2"/>
            <a:r>
              <a:rPr lang="en-US" altLang="zh-CN" dirty="0"/>
              <a:t>IntelliJ IDEA with Go plugin</a:t>
            </a:r>
          </a:p>
          <a:p>
            <a:r>
              <a:rPr lang="zh-CN" altLang="en-US" dirty="0"/>
              <a:t>思考</a:t>
            </a:r>
            <a:endParaRPr lang="en-US" altLang="zh-CN" dirty="0"/>
          </a:p>
          <a:p>
            <a:pPr lvl="1"/>
            <a:r>
              <a:rPr lang="zh-CN" altLang="en-US" dirty="0"/>
              <a:t>后端服务发现和监视</a:t>
            </a:r>
            <a:endParaRPr lang="en-US" altLang="zh-CN" dirty="0"/>
          </a:p>
          <a:p>
            <a:pPr lvl="1"/>
            <a:r>
              <a:rPr lang="zh-CN" altLang="en-US" dirty="0"/>
              <a:t>分布式部署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为什么要思考和实现</a:t>
            </a:r>
            <a:r>
              <a:rPr lang="en-US" altLang="zh-CN" dirty="0"/>
              <a:t>API G</a:t>
            </a:r>
            <a:r>
              <a:rPr lang="en-US" altLang="zh-CN" cap="none" dirty="0"/>
              <a:t>ateway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311283"/>
          </a:xfrm>
        </p:spPr>
        <p:txBody>
          <a:bodyPr>
            <a:normAutofit/>
          </a:bodyPr>
          <a:lstStyle/>
          <a:p>
            <a:r>
              <a:rPr lang="zh-CN" altLang="en-US" dirty="0"/>
              <a:t>微服务（</a:t>
            </a:r>
            <a:r>
              <a:rPr lang="en-US" altLang="zh-CN" dirty="0"/>
              <a:t>Micro-Service</a:t>
            </a:r>
            <a:r>
              <a:rPr lang="zh-CN" altLang="en-US" dirty="0"/>
              <a:t>）</a:t>
            </a:r>
            <a:endParaRPr lang="zh-CN" dirty="0"/>
          </a:p>
          <a:p>
            <a:pPr lvl="1"/>
            <a:r>
              <a:rPr lang="zh-CN" altLang="en-US" dirty="0"/>
              <a:t>核心组件：</a:t>
            </a:r>
            <a:r>
              <a:rPr lang="en-US" altLang="zh-CN" dirty="0"/>
              <a:t>API Gateway</a:t>
            </a:r>
            <a:endParaRPr lang="zh-CN" dirty="0"/>
          </a:p>
          <a:p>
            <a:pPr lvl="1"/>
            <a:r>
              <a:rPr lang="zh-CN" altLang="en-US" dirty="0"/>
              <a:t>核心理念：可控性、自发现</a:t>
            </a:r>
            <a:endParaRPr lang="zh-CN" dirty="0"/>
          </a:p>
          <a:p>
            <a:r>
              <a:rPr lang="zh-CN" altLang="en-US" dirty="0"/>
              <a:t>无服务器（</a:t>
            </a:r>
            <a:r>
              <a:rPr lang="en-US" altLang="zh-CN" dirty="0" err="1"/>
              <a:t>Serverless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基础组件：</a:t>
            </a:r>
            <a:r>
              <a:rPr lang="en-US" altLang="zh-CN" dirty="0"/>
              <a:t>API Gateway</a:t>
            </a:r>
            <a:r>
              <a:rPr lang="zh-CN" altLang="en-US" dirty="0"/>
              <a:t>（通常由三方供应商提供）</a:t>
            </a:r>
            <a:endParaRPr lang="en-US" altLang="zh-CN" dirty="0"/>
          </a:p>
          <a:p>
            <a:r>
              <a:rPr lang="en-US" altLang="zh-CN" dirty="0"/>
              <a:t>API Gateway</a:t>
            </a:r>
            <a:r>
              <a:rPr lang="zh-CN" altLang="en-US" dirty="0"/>
              <a:t>现状</a:t>
            </a:r>
            <a:endParaRPr lang="en-US" altLang="zh-CN" dirty="0"/>
          </a:p>
          <a:p>
            <a:pPr lvl="1"/>
            <a:r>
              <a:rPr lang="zh-CN" altLang="en-US" dirty="0"/>
              <a:t>开源实现：</a:t>
            </a:r>
            <a:r>
              <a:rPr lang="en-US" altLang="zh-CN" dirty="0" err="1"/>
              <a:t>Tyk</a:t>
            </a:r>
            <a:r>
              <a:rPr lang="zh-CN" altLang="en-US" dirty="0"/>
              <a:t>、</a:t>
            </a:r>
            <a:r>
              <a:rPr lang="en-US" altLang="zh-CN" dirty="0"/>
              <a:t>Loopback</a:t>
            </a:r>
          </a:p>
          <a:p>
            <a:pPr lvl="1"/>
            <a:r>
              <a:rPr lang="zh-CN" altLang="en-US" dirty="0"/>
              <a:t>商业实现：</a:t>
            </a:r>
            <a:r>
              <a:rPr lang="en-US" altLang="zh-CN" dirty="0"/>
              <a:t>Amazon API Gateway</a:t>
            </a:r>
            <a:r>
              <a:rPr lang="zh-CN" altLang="en-US" dirty="0"/>
              <a:t>、</a:t>
            </a:r>
            <a:r>
              <a:rPr lang="en-US" altLang="zh-CN" dirty="0"/>
              <a:t>Azure Application Gateway</a:t>
            </a:r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需要轻量化实现</a:t>
            </a:r>
            <a:endParaRPr lang="en-US" altLang="zh-CN" dirty="0"/>
          </a:p>
          <a:p>
            <a:pPr lvl="1"/>
            <a:r>
              <a:rPr lang="zh-CN" altLang="en-US" dirty="0"/>
              <a:t>仅需要部分功能</a:t>
            </a:r>
            <a:endParaRPr lang="en-US" altLang="zh-CN" dirty="0"/>
          </a:p>
          <a:p>
            <a:pPr lvl="1"/>
            <a:r>
              <a:rPr lang="zh-CN" altLang="en-US" dirty="0"/>
              <a:t>定制化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cap="none" dirty="0" err="1"/>
              <a:t>olang</a:t>
            </a:r>
            <a:r>
              <a:rPr lang="zh-CN" altLang="en-US" dirty="0"/>
              <a:t>十分钟入门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069"/>
            <a:ext cx="7772400" cy="42587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is an </a:t>
            </a:r>
            <a:r>
              <a:rPr lang="en-US" sz="2800" b="1" dirty="0"/>
              <a:t>open source</a:t>
            </a:r>
            <a:r>
              <a:rPr lang="en-US" dirty="0"/>
              <a:t> programming language that makes it easy to build </a:t>
            </a:r>
            <a:r>
              <a:rPr lang="en-US" sz="2800" b="1" dirty="0"/>
              <a:t>simple</a:t>
            </a:r>
            <a:r>
              <a:rPr lang="en-US" dirty="0"/>
              <a:t>, </a:t>
            </a:r>
            <a:r>
              <a:rPr lang="en-US" sz="2400" b="1" dirty="0"/>
              <a:t>reliable</a:t>
            </a:r>
            <a:r>
              <a:rPr lang="en-US" dirty="0"/>
              <a:t>, and </a:t>
            </a:r>
            <a:r>
              <a:rPr lang="en-US" sz="2400" b="1" dirty="0"/>
              <a:t>efficient</a:t>
            </a:r>
            <a:r>
              <a:rPr lang="en-US" dirty="0"/>
              <a:t> software.</a:t>
            </a:r>
          </a:p>
          <a:p>
            <a:r>
              <a:rPr lang="en-US" dirty="0"/>
              <a:t>10th of November 2009</a:t>
            </a:r>
          </a:p>
          <a:p>
            <a:pPr lvl="1"/>
            <a:r>
              <a:rPr lang="en-US" dirty="0"/>
              <a:t>Starting point: C, fix some obvious flaws, remove crud, add a few missing features</a:t>
            </a:r>
          </a:p>
          <a:p>
            <a:pPr lvl="1"/>
            <a:r>
              <a:rPr lang="en-US" dirty="0"/>
              <a:t>There's nothing new in Go</a:t>
            </a:r>
          </a:p>
          <a:p>
            <a:r>
              <a:rPr lang="en-US" altLang="zh-CN" dirty="0" err="1"/>
              <a:t>Golang</a:t>
            </a:r>
            <a:r>
              <a:rPr lang="zh-CN" altLang="en-US" dirty="0"/>
              <a:t>哲学</a:t>
            </a:r>
            <a:endParaRPr lang="en-US" altLang="zh-CN" dirty="0"/>
          </a:p>
          <a:p>
            <a:pPr lvl="1"/>
            <a:r>
              <a:rPr lang="zh-CN" altLang="en-US" dirty="0"/>
              <a:t>简单高效</a:t>
            </a:r>
            <a:endParaRPr lang="en-US" altLang="zh-CN" dirty="0"/>
          </a:p>
          <a:p>
            <a:pPr lvl="1"/>
            <a:r>
              <a:rPr lang="zh-CN" altLang="en-US" dirty="0"/>
              <a:t>面向接口（方法）</a:t>
            </a:r>
            <a:endParaRPr lang="en-US" altLang="zh-CN" dirty="0"/>
          </a:p>
          <a:p>
            <a:pPr lvl="1"/>
            <a:r>
              <a:rPr lang="zh-CN" altLang="en-US" dirty="0"/>
              <a:t>并发</a:t>
            </a:r>
            <a:endParaRPr lang="en-US" dirty="0"/>
          </a:p>
          <a:p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dirty="0"/>
              <a:t>tar -C /</a:t>
            </a:r>
            <a:r>
              <a:rPr lang="en-US" dirty="0" err="1"/>
              <a:t>usr</a:t>
            </a:r>
            <a:r>
              <a:rPr lang="en-US" dirty="0"/>
              <a:t>/local -</a:t>
            </a:r>
            <a:r>
              <a:rPr lang="en-US" dirty="0" err="1"/>
              <a:t>xzf</a:t>
            </a:r>
            <a:r>
              <a:rPr lang="en-US" dirty="0"/>
              <a:t> go$VERSION.$OS-$ARCH.tar.gz</a:t>
            </a:r>
          </a:p>
          <a:p>
            <a:pPr lvl="1"/>
            <a:r>
              <a:rPr lang="en-US" dirty="0"/>
              <a:t>GOROOT</a:t>
            </a:r>
            <a:r>
              <a:rPr lang="zh-CN" altLang="en-US" dirty="0"/>
              <a:t>，</a:t>
            </a:r>
            <a:r>
              <a:rPr lang="en-US" altLang="zh-CN" dirty="0"/>
              <a:t>GOPATH</a:t>
            </a:r>
          </a:p>
          <a:p>
            <a:pPr lvl="1"/>
            <a:r>
              <a:rPr lang="zh-CN" altLang="en-US" dirty="0"/>
              <a:t>第一次尝试：</a:t>
            </a:r>
            <a:r>
              <a:rPr lang="en-US" altLang="zh-CN" dirty="0"/>
              <a:t>Hello </a:t>
            </a:r>
            <a:r>
              <a:rPr lang="en-US" altLang="zh-CN" dirty="0" err="1"/>
              <a:t>HttpServer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651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cap="none" dirty="0" err="1"/>
              <a:t>olang</a:t>
            </a:r>
            <a:r>
              <a:rPr lang="zh-CN" altLang="en-US" dirty="0"/>
              <a:t>十分钟入门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42068"/>
            <a:ext cx="7772400" cy="4164139"/>
          </a:xfrm>
        </p:spPr>
        <p:txBody>
          <a:bodyPr>
            <a:normAutofit/>
          </a:bodyPr>
          <a:lstStyle/>
          <a:p>
            <a:r>
              <a:rPr lang="zh-CN" altLang="en-US" dirty="0"/>
              <a:t>关键概念</a:t>
            </a:r>
            <a:endParaRPr lang="en-US" altLang="zh-CN" dirty="0"/>
          </a:p>
          <a:p>
            <a:pPr lvl="1"/>
            <a:r>
              <a:rPr lang="zh-CN" altLang="en-US" dirty="0"/>
              <a:t>包（</a:t>
            </a:r>
            <a:r>
              <a:rPr lang="en-US" altLang="zh-CN" dirty="0"/>
              <a:t>Package</a:t>
            </a:r>
            <a:r>
              <a:rPr lang="zh-CN" altLang="en-US" dirty="0"/>
              <a:t>），导入（</a:t>
            </a:r>
            <a:r>
              <a:rPr lang="en-US" altLang="zh-CN" dirty="0"/>
              <a:t>Import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函数（</a:t>
            </a:r>
            <a:r>
              <a:rPr lang="en-US" altLang="zh-CN" dirty="0" err="1"/>
              <a:t>func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类型后置，多返回值，命名返回值</a:t>
            </a:r>
            <a:endParaRPr lang="en-US" altLang="zh-CN" dirty="0"/>
          </a:p>
          <a:p>
            <a:pPr lvl="1"/>
            <a:r>
              <a:rPr lang="zh-CN" altLang="en-US" dirty="0"/>
              <a:t>变量（</a:t>
            </a:r>
            <a:r>
              <a:rPr lang="en-US" altLang="zh-CN" dirty="0" err="1"/>
              <a:t>var</a:t>
            </a:r>
            <a:r>
              <a:rPr lang="zh-CN" altLang="en-US" dirty="0"/>
              <a:t>），类型，零值，类型转换和推导</a:t>
            </a:r>
            <a:endParaRPr lang="en-US" altLang="zh-CN" dirty="0"/>
          </a:p>
          <a:p>
            <a:pPr lvl="1"/>
            <a:r>
              <a:rPr lang="zh-CN" altLang="en-US" dirty="0"/>
              <a:t>流程控制</a:t>
            </a:r>
            <a:endParaRPr lang="en-US" altLang="zh-CN" dirty="0"/>
          </a:p>
          <a:p>
            <a:pPr lvl="2"/>
            <a:r>
              <a:rPr lang="en-US" altLang="zh-CN" dirty="0"/>
              <a:t>for</a:t>
            </a:r>
            <a:r>
              <a:rPr lang="zh-CN" altLang="en-US" dirty="0"/>
              <a:t>，</a:t>
            </a:r>
            <a:r>
              <a:rPr lang="en-US" altLang="zh-CN" dirty="0"/>
              <a:t>if/else</a:t>
            </a:r>
            <a:r>
              <a:rPr lang="zh-CN" altLang="en-US" dirty="0"/>
              <a:t>，</a:t>
            </a:r>
            <a:r>
              <a:rPr lang="en-US" altLang="zh-CN" dirty="0"/>
              <a:t>switch/case</a:t>
            </a:r>
          </a:p>
          <a:p>
            <a:pPr lvl="2"/>
            <a:r>
              <a:rPr lang="en-US" altLang="zh-CN" dirty="0"/>
              <a:t>defer</a:t>
            </a:r>
          </a:p>
          <a:p>
            <a:pPr lvl="1"/>
            <a:r>
              <a:rPr lang="zh-CN" altLang="en-US" dirty="0"/>
              <a:t>复杂类型</a:t>
            </a:r>
            <a:endParaRPr lang="en-US" altLang="zh-CN" dirty="0"/>
          </a:p>
          <a:p>
            <a:pPr lvl="2"/>
            <a:r>
              <a:rPr lang="zh-CN" altLang="en-US" dirty="0"/>
              <a:t>指针（</a:t>
            </a:r>
            <a:r>
              <a:rPr lang="en-US" altLang="zh-CN" dirty="0"/>
              <a:t>pointer</a:t>
            </a:r>
            <a:r>
              <a:rPr lang="zh-CN" altLang="en-US" dirty="0"/>
              <a:t>），结构体（</a:t>
            </a:r>
            <a:r>
              <a:rPr lang="en-US" altLang="zh-CN" dirty="0"/>
              <a:t>struct</a:t>
            </a:r>
            <a:r>
              <a:rPr lang="zh-CN" altLang="en-US" dirty="0"/>
              <a:t>），数组（</a:t>
            </a:r>
            <a:r>
              <a:rPr lang="en-US" altLang="zh-CN" dirty="0"/>
              <a:t>Array</a:t>
            </a:r>
            <a:r>
              <a:rPr lang="zh-CN" altLang="en-US" dirty="0"/>
              <a:t>），</a:t>
            </a:r>
            <a:r>
              <a:rPr lang="en-US" altLang="zh-CN" dirty="0"/>
              <a:t>slice</a:t>
            </a:r>
            <a:r>
              <a:rPr lang="zh-CN" altLang="en-US" dirty="0"/>
              <a:t>，</a:t>
            </a:r>
            <a:r>
              <a:rPr lang="en-US" altLang="zh-CN" dirty="0"/>
              <a:t>range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，函数值</a:t>
            </a:r>
            <a:endParaRPr lang="en-US" altLang="zh-CN" dirty="0"/>
          </a:p>
          <a:p>
            <a:pPr lvl="1"/>
            <a:r>
              <a:rPr lang="zh-CN" altLang="en-US" dirty="0"/>
              <a:t>方法和接口（</a:t>
            </a:r>
            <a:r>
              <a:rPr lang="en-US" altLang="zh-CN" dirty="0"/>
              <a:t>Go</a:t>
            </a:r>
            <a:r>
              <a:rPr lang="zh-CN" altLang="en-US" dirty="0"/>
              <a:t>没有类，通过</a:t>
            </a:r>
            <a:r>
              <a:rPr lang="zh-CN" altLang="en-US" b="1" dirty="0">
                <a:solidFill>
                  <a:schemeClr val="accent5"/>
                </a:solidFill>
              </a:rPr>
              <a:t>方法</a:t>
            </a:r>
            <a:r>
              <a:rPr lang="zh-CN" altLang="en-US" dirty="0"/>
              <a:t>为</a:t>
            </a:r>
            <a:r>
              <a:rPr lang="zh-CN" altLang="en-US" b="1" dirty="0">
                <a:solidFill>
                  <a:schemeClr val="accent5"/>
                </a:solidFill>
              </a:rPr>
              <a:t>方法接收者</a:t>
            </a:r>
            <a:r>
              <a:rPr lang="zh-CN" altLang="en-US" dirty="0"/>
              <a:t>定义行为）</a:t>
            </a:r>
            <a:endParaRPr lang="en-US" altLang="zh-CN" dirty="0"/>
          </a:p>
          <a:p>
            <a:pPr lvl="1"/>
            <a:r>
              <a:rPr lang="zh-CN" altLang="en-US" dirty="0"/>
              <a:t>并发</a:t>
            </a:r>
            <a:endParaRPr lang="en-US" altLang="zh-CN" dirty="0"/>
          </a:p>
          <a:p>
            <a:pPr lvl="2"/>
            <a:r>
              <a:rPr lang="en-US" altLang="zh-CN" dirty="0"/>
              <a:t>goroutine</a:t>
            </a:r>
            <a:r>
              <a:rPr lang="zh-CN" altLang="en-US" dirty="0"/>
              <a:t>，</a:t>
            </a:r>
            <a:r>
              <a:rPr lang="en-US" altLang="zh-CN" dirty="0"/>
              <a:t>channel</a:t>
            </a:r>
            <a:r>
              <a:rPr lang="zh-CN" altLang="en-US" dirty="0"/>
              <a:t>，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 err="1"/>
              <a:t>sync.Mutex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94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r>
              <a:rPr lang="zh-CN" altLang="en-US" dirty="0"/>
              <a:t>快速上手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engine</a:t>
            </a:r>
          </a:p>
          <a:p>
            <a:r>
              <a:rPr lang="en-US" altLang="zh-CN" dirty="0"/>
              <a:t>Registry</a:t>
            </a:r>
            <a:r>
              <a:rPr lang="zh-CN" altLang="en-US" dirty="0"/>
              <a:t>，</a:t>
            </a:r>
            <a:r>
              <a:rPr lang="en-US" altLang="zh-CN" dirty="0"/>
              <a:t>Image</a:t>
            </a:r>
            <a:r>
              <a:rPr lang="zh-CN" altLang="en-US" dirty="0"/>
              <a:t>，</a:t>
            </a:r>
            <a:r>
              <a:rPr lang="en-US" altLang="zh-CN" dirty="0"/>
              <a:t>Container</a:t>
            </a:r>
            <a:r>
              <a:rPr lang="zh-CN" altLang="en-US" dirty="0"/>
              <a:t>，</a:t>
            </a:r>
            <a:r>
              <a:rPr lang="en-US" altLang="zh-CN" dirty="0"/>
              <a:t>Swarm</a:t>
            </a:r>
          </a:p>
          <a:p>
            <a:r>
              <a:rPr lang="zh-CN" altLang="en-US" dirty="0"/>
              <a:t>日常命令</a:t>
            </a:r>
            <a:endParaRPr lang="en-US" altLang="zh-CN" dirty="0"/>
          </a:p>
          <a:p>
            <a:pPr lvl="1"/>
            <a:r>
              <a:rPr lang="en-US" altLang="zh-CN" dirty="0" err="1"/>
              <a:t>docker</a:t>
            </a:r>
            <a:r>
              <a:rPr lang="en-US" altLang="zh-CN" dirty="0"/>
              <a:t> pull IMAGE[:TAG]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IMAGE[:TAG]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logs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start|stop|restart</a:t>
            </a:r>
            <a:r>
              <a:rPr lang="en-US" dirty="0"/>
              <a:t> CONTAINER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build -t IMAGE[:TAG] .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push IMAGE[:TAG]</a:t>
            </a:r>
          </a:p>
          <a:p>
            <a:r>
              <a:rPr lang="zh-CN" altLang="en-US" dirty="0"/>
              <a:t>动手打包</a:t>
            </a:r>
            <a:r>
              <a:rPr lang="en-US" altLang="zh-CN" dirty="0" err="1"/>
              <a:t>golang</a:t>
            </a:r>
            <a:r>
              <a:rPr lang="en-US" altLang="zh-CN" dirty="0"/>
              <a:t> Hello </a:t>
            </a:r>
            <a:r>
              <a:rPr lang="en-US" altLang="zh-CN" dirty="0" err="1"/>
              <a:t>HttpServer</a:t>
            </a:r>
            <a:endParaRPr lang="en-US" dirty="0"/>
          </a:p>
        </p:txBody>
      </p:sp>
      <p:pic>
        <p:nvPicPr>
          <p:cNvPr id="10242" name="Picture 2" descr="http://blog.octo.com/wp-content/uploads/2014/01/docker-st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17" y="1997366"/>
            <a:ext cx="4239883" cy="34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2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</a:t>
            </a:r>
            <a:r>
              <a:rPr lang="zh-CN" altLang="en-US" dirty="0"/>
              <a:t>的实现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API Gateway</a:t>
            </a:r>
            <a:r>
              <a:rPr lang="zh-CN" altLang="en-US" dirty="0"/>
              <a:t>方式</a:t>
            </a:r>
            <a:endParaRPr lang="en-US" altLang="zh-CN" dirty="0"/>
          </a:p>
          <a:p>
            <a:pPr lvl="1"/>
            <a:r>
              <a:rPr lang="zh-CN" altLang="en-US" dirty="0"/>
              <a:t>反向代理</a:t>
            </a:r>
            <a:r>
              <a:rPr lang="en-US" altLang="zh-CN" dirty="0"/>
              <a:t>L7</a:t>
            </a:r>
          </a:p>
          <a:p>
            <a:r>
              <a:rPr lang="zh-CN" altLang="en-US" dirty="0"/>
              <a:t>核心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请求转发</a:t>
            </a:r>
            <a:endParaRPr lang="en-US" altLang="zh-CN" dirty="0"/>
          </a:p>
          <a:p>
            <a:pPr lvl="1"/>
            <a:r>
              <a:rPr lang="zh-CN" altLang="en-US" dirty="0"/>
              <a:t>路径重写</a:t>
            </a:r>
            <a:endParaRPr lang="en-US" altLang="zh-CN" dirty="0"/>
          </a:p>
          <a:p>
            <a:pPr lvl="1"/>
            <a:r>
              <a:rPr lang="en-US" altLang="zh-CN" dirty="0"/>
              <a:t>HTTP Header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en-US" altLang="zh-CN" dirty="0" err="1"/>
              <a:t>Golang</a:t>
            </a:r>
            <a:r>
              <a:rPr lang="zh-CN" altLang="en-US" dirty="0"/>
              <a:t>中的实现</a:t>
            </a:r>
            <a:endParaRPr lang="en-US" altLang="zh-CN" dirty="0"/>
          </a:p>
          <a:p>
            <a:pPr lvl="1"/>
            <a:r>
              <a:rPr lang="en-US" dirty="0" err="1"/>
              <a:t>httputil.ReverseProxy</a:t>
            </a:r>
            <a:endParaRPr lang="en-US" dirty="0"/>
          </a:p>
          <a:p>
            <a:pPr lvl="1"/>
            <a:r>
              <a:rPr lang="zh-CN" altLang="en-US" dirty="0"/>
              <a:t>示例：简单代理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94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Gateway</a:t>
            </a:r>
            <a:r>
              <a:rPr lang="zh-CN" altLang="en-US" dirty="0"/>
              <a:t>日志收集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日志的要求</a:t>
            </a:r>
            <a:endParaRPr lang="en-US" altLang="zh-CN" dirty="0"/>
          </a:p>
          <a:p>
            <a:pPr lvl="1"/>
            <a:r>
              <a:rPr lang="zh-CN" altLang="en-US" dirty="0"/>
              <a:t>访问之前和访问之后</a:t>
            </a:r>
            <a:endParaRPr lang="en-US" altLang="zh-CN" dirty="0"/>
          </a:p>
          <a:p>
            <a:pPr lvl="1"/>
            <a:r>
              <a:rPr lang="zh-CN" altLang="en-US" dirty="0"/>
              <a:t>不能阻塞后台请求</a:t>
            </a:r>
            <a:endParaRPr lang="en-US" altLang="zh-CN" dirty="0"/>
          </a:p>
          <a:p>
            <a:r>
              <a:rPr lang="en-US" altLang="zh-CN" dirty="0" err="1"/>
              <a:t>Golang</a:t>
            </a:r>
            <a:r>
              <a:rPr lang="zh-CN" altLang="en-US" dirty="0"/>
              <a:t>中的实现</a:t>
            </a:r>
            <a:endParaRPr lang="en-US" altLang="zh-CN" dirty="0"/>
          </a:p>
          <a:p>
            <a:pPr lvl="1"/>
            <a:r>
              <a:rPr lang="en-US" altLang="zh-CN"/>
              <a:t>goroutine</a:t>
            </a:r>
            <a:r>
              <a:rPr lang="zh-CN" altLang="en-US" dirty="0"/>
              <a:t>和</a:t>
            </a:r>
            <a:r>
              <a:rPr lang="en-US" altLang="zh-CN" dirty="0"/>
              <a:t>channel</a:t>
            </a:r>
            <a:endParaRPr lang="en-US" dirty="0"/>
          </a:p>
          <a:p>
            <a:pPr lvl="1"/>
            <a:r>
              <a:rPr lang="zh-CN" altLang="en-US" dirty="0"/>
              <a:t>示例：无阻赛日志收集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思考“极致”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镜像剖析</a:t>
            </a:r>
            <a:endParaRPr lang="en-US" altLang="zh-CN" dirty="0"/>
          </a:p>
          <a:p>
            <a:pPr lvl="1"/>
            <a:r>
              <a:rPr lang="en-US" altLang="zh-CN" dirty="0" err="1"/>
              <a:t>Dockerfile</a:t>
            </a:r>
            <a:endParaRPr lang="en-US" altLang="zh-CN" dirty="0"/>
          </a:p>
          <a:p>
            <a:pPr lvl="1"/>
            <a:r>
              <a:rPr lang="zh-CN" altLang="en-US" dirty="0"/>
              <a:t>选择合适的源镜像（</a:t>
            </a:r>
            <a:r>
              <a:rPr lang="en-US" altLang="zh-CN" dirty="0"/>
              <a:t>FROM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合并层（</a:t>
            </a:r>
            <a:r>
              <a:rPr lang="en-US" altLang="zh-CN" dirty="0" err="1"/>
              <a:t>Leyer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Golang</a:t>
            </a:r>
            <a:r>
              <a:rPr lang="zh-CN" altLang="en-US" dirty="0"/>
              <a:t>编译和执行</a:t>
            </a:r>
            <a:endParaRPr lang="en-US" altLang="zh-CN" dirty="0"/>
          </a:p>
          <a:p>
            <a:pPr lvl="1"/>
            <a:r>
              <a:rPr lang="zh-CN" altLang="en-US" dirty="0"/>
              <a:t>编译过程和产物</a:t>
            </a:r>
            <a:endParaRPr lang="en-US" altLang="zh-CN" dirty="0"/>
          </a:p>
          <a:p>
            <a:pPr lvl="1"/>
            <a:r>
              <a:rPr lang="zh-CN" altLang="en-US" dirty="0"/>
              <a:t>加载和执行</a:t>
            </a:r>
            <a:endParaRPr lang="en-US" altLang="zh-CN" dirty="0"/>
          </a:p>
          <a:p>
            <a:pPr lvl="1"/>
            <a:r>
              <a:rPr lang="zh-CN" altLang="en-US" dirty="0"/>
              <a:t>跨平台编译（</a:t>
            </a:r>
            <a:r>
              <a:rPr lang="en-US" altLang="zh-CN" dirty="0"/>
              <a:t>Cross-Platform Compile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007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全屏显示(4:3)</PresentationFormat>
  <Paragraphs>102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宋体</vt:lpstr>
      <vt:lpstr>Calibri</vt:lpstr>
      <vt:lpstr>Calibri Light</vt:lpstr>
      <vt:lpstr>回顾</vt:lpstr>
      <vt:lpstr>Docker + Golang极致API Gateway实战</vt:lpstr>
      <vt:lpstr>Agenda</vt:lpstr>
      <vt:lpstr>为什么要思考和实现API Gateway</vt:lpstr>
      <vt:lpstr>Golang十分钟入门</vt:lpstr>
      <vt:lpstr>Golang十分钟入门</vt:lpstr>
      <vt:lpstr>Docker快速上手</vt:lpstr>
      <vt:lpstr>Gateway的实现</vt:lpstr>
      <vt:lpstr>Gateway日志收集</vt:lpstr>
      <vt:lpstr>思考“极致”</vt:lpstr>
      <vt:lpstr>有问题？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2017-01-08T13:03:11Z</dcterms:created>
  <dcterms:modified xsi:type="dcterms:W3CDTF">2017-01-12T14:09:14Z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