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09" r:id="rId2"/>
    <p:sldMasterId id="2147483927" r:id="rId3"/>
    <p:sldMasterId id="2147483939" r:id="rId4"/>
    <p:sldMasterId id="2147483951" r:id="rId5"/>
    <p:sldMasterId id="2147483969" r:id="rId6"/>
  </p:sldMasterIdLst>
  <p:sldIdLst>
    <p:sldId id="259" r:id="rId7"/>
    <p:sldId id="265" r:id="rId8"/>
    <p:sldId id="340" r:id="rId9"/>
    <p:sldId id="341" r:id="rId10"/>
    <p:sldId id="342" r:id="rId11"/>
    <p:sldId id="348" r:id="rId12"/>
    <p:sldId id="355" r:id="rId13"/>
    <p:sldId id="343" r:id="rId14"/>
    <p:sldId id="349" r:id="rId15"/>
    <p:sldId id="356" r:id="rId16"/>
    <p:sldId id="344" r:id="rId17"/>
    <p:sldId id="350" r:id="rId18"/>
    <p:sldId id="357" r:id="rId19"/>
    <p:sldId id="353" r:id="rId20"/>
    <p:sldId id="345" r:id="rId21"/>
    <p:sldId id="346" r:id="rId22"/>
    <p:sldId id="347" r:id="rId23"/>
    <p:sldId id="351" r:id="rId24"/>
    <p:sldId id="352" r:id="rId25"/>
    <p:sldId id="336" r:id="rId26"/>
    <p:sldId id="354" r:id="rId27"/>
    <p:sldId id="307" r:id="rId28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62EABB-5BED-4175-BDEA-5D4A067A680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33C4EF-FEF5-4D5C-A2A6-950BE691B06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C1062E-DA14-4E44-94B2-1ADC2C70F05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800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7223" y="5054602"/>
            <a:ext cx="897701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579" y="5054602"/>
            <a:ext cx="5419813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9757" y="5054602"/>
            <a:ext cx="551311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471329"/>
            <a:ext cx="68174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215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04620" y="235626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62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04622" y="3599392"/>
            <a:ext cx="87940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153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704620" y="235626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155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36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91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157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109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109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04622" y="235467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489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4622" y="235467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07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86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17" y="982133"/>
            <a:ext cx="514071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3" y="3031065"/>
            <a:ext cx="338239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04621" y="2912533"/>
            <a:ext cx="31114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881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9D5F66-A5E5-48DC-B743-97280A6486F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4" y="3255432"/>
            <a:ext cx="4842935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43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14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4621" y="4140199"/>
            <a:ext cx="8808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5837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3600" y="3352800"/>
            <a:ext cx="7857064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1" y="4343401"/>
            <a:ext cx="906498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04622" y="4140199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8915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028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639312"/>
            <a:ext cx="9064973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529667"/>
            <a:ext cx="906498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04622" y="342900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66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566160"/>
            <a:ext cx="9064973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5" y="4470401"/>
            <a:ext cx="9064979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4626" y="3429000"/>
            <a:ext cx="88085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3990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4" y="2490136"/>
            <a:ext cx="9064981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4622" y="2354670"/>
            <a:ext cx="880856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7192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56" y="906874"/>
            <a:ext cx="2158573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7" y="906874"/>
            <a:ext cx="6554012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327349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115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876FA1-DEA5-4279-A438-4E59B414584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11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12E48D-CC78-48A3-A225-DD3D9101C35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F94DA7-D474-4F89-BC6B-EA0D8DF2D278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526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D50B84-B3D9-4DDB-8280-ED67FD35A8E8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899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B686CB-4FCF-4CCE-8AFD-F17059CE93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452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1AE76A-E45F-49C9-9741-065D6386388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40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AB1BE05-5EAB-4B3D-81DB-563A4FC3BEE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633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09B72D6-1D39-4BE8-870E-BA5B0811D91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172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6E4929-5612-4306-AD7B-1893ECE488A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624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80F653-EB13-4356-95DF-61F7E356E66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087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0A13D8-4E38-4711-8DCF-6B4BFCEE41B8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759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7DA12-B190-4093-A667-A2DD16521F0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13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2E3001-DF46-4489-AA5E-60D08A3E0CE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CA6775-DC4D-460F-A1C3-2ECAB4A8B0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898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5FBA4-1A67-4E39-BB44-6129520DF18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335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BA88D6-C960-4191-81C6-D0E1250A4E18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464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75C92A-70DA-4B40-9A78-61DAC35A10E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152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E3D8269-9FCE-453B-A08E-D51CE20C4F38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870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EC17EFC-FE33-4AED-8E17-DE4220CE1B5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53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04B0595-EBEB-4ABA-8E62-35CC1490BB2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17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634DA3-5C9C-4B97-8CDB-96C2277C129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050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D51A8F-AB3B-4883-93EB-F8DC9A28F8E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440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B5AD27-8070-4E68-966C-B018F781087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19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E80B2B9-081D-47EE-8CE9-7CDADB5130B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989B19-FFEA-49DD-A3AA-B94ECB1E96D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84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800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7223" y="5054602"/>
            <a:ext cx="897701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579" y="5054602"/>
            <a:ext cx="5419813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9757" y="5054602"/>
            <a:ext cx="551311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471329"/>
            <a:ext cx="68174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995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04620" y="235626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5715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04622" y="3599392"/>
            <a:ext cx="87940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2815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704620" y="235626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155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36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2569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157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109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109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04622" y="235467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650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4622" y="235467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6949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5550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17" y="982133"/>
            <a:ext cx="514071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3" y="3031065"/>
            <a:ext cx="338239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04621" y="2912533"/>
            <a:ext cx="31114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3561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4" y="3255432"/>
            <a:ext cx="4842935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609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85AE005-E0B7-4890-B29B-366C8174349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3635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4621" y="4140199"/>
            <a:ext cx="8808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7490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3600" y="3352800"/>
            <a:ext cx="7857064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1" y="4343401"/>
            <a:ext cx="906498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04622" y="4140199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3947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7332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639312"/>
            <a:ext cx="9064973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529667"/>
            <a:ext cx="906498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04622" y="342900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0042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566160"/>
            <a:ext cx="9064973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5" y="4470401"/>
            <a:ext cx="9064979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4626" y="3429000"/>
            <a:ext cx="88085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62312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4" y="2490136"/>
            <a:ext cx="9064981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4622" y="2354670"/>
            <a:ext cx="880856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0519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56" y="906874"/>
            <a:ext cx="2158573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7" y="906874"/>
            <a:ext cx="6554012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327349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4283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087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BEBC9B1-0D4A-4ED3-AA92-1018A9D786B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982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0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246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693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80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159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15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9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342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3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270E7E-5FF2-45DF-BADF-FD420CEEDB6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32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684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593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122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5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4E9C4D-F907-45AE-9C0D-D14AA46D305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800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800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FD0B7A-F5DD-4F40-B4CB-3B2C354B893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B9856-4C53-078A-4380-723912B27D13}"/>
              </a:ext>
            </a:extLst>
          </p:cNvPr>
          <p:cNvSpPr txBox="1"/>
          <p:nvPr/>
        </p:nvSpPr>
        <p:spPr>
          <a:xfrm>
            <a:off x="1073933" y="3562340"/>
            <a:ext cx="9549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DECISION SUPPORT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02E87-50EE-01FD-E090-5CD0E8912448}"/>
              </a:ext>
            </a:extLst>
          </p:cNvPr>
          <p:cNvSpPr txBox="1"/>
          <p:nvPr/>
        </p:nvSpPr>
        <p:spPr>
          <a:xfrm>
            <a:off x="1817225" y="4639558"/>
            <a:ext cx="5624672" cy="209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2003A52127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ADUPA VIVEK</a:t>
            </a:r>
          </a:p>
          <a:p>
            <a:pPr algn="just"/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2003A52115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NEERIPELLY VAIBHAVI</a:t>
            </a:r>
          </a:p>
          <a:p>
            <a:pPr algn="just"/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2003A52034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KOLETI MAHALAXMI</a:t>
            </a:r>
          </a:p>
          <a:p>
            <a:pPr algn="just"/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2003A52060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MOHAMMED SHAREEQ</a:t>
            </a:r>
          </a:p>
          <a:p>
            <a:pPr algn="just"/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2003A52121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THUNGANI VISHNU SRI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A704B-0038-072D-9667-EB96B670924D}"/>
              </a:ext>
            </a:extLst>
          </p:cNvPr>
          <p:cNvSpPr txBox="1"/>
          <p:nvPr/>
        </p:nvSpPr>
        <p:spPr>
          <a:xfrm>
            <a:off x="8882744" y="5019869"/>
            <a:ext cx="31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C00000"/>
                </a:solidFill>
              </a:rPr>
              <a:t>            GUIDE NAME: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Mrs. NEELIMA GURRAPU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07AA2-DE8D-3349-DF63-EB07C70CF4DA}"/>
              </a:ext>
            </a:extLst>
          </p:cNvPr>
          <p:cNvSpPr txBox="1"/>
          <p:nvPr/>
        </p:nvSpPr>
        <p:spPr>
          <a:xfrm>
            <a:off x="5015880" y="4106438"/>
            <a:ext cx="2088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</a:rPr>
              <a:t>BATCH</a:t>
            </a:r>
            <a:r>
              <a:rPr lang="en-IN" sz="2500" b="1" dirty="0"/>
              <a:t>-</a:t>
            </a:r>
            <a:r>
              <a:rPr lang="en-IN" sz="2500" b="1" dirty="0">
                <a:solidFill>
                  <a:srgbClr val="002060"/>
                </a:solidFill>
              </a:rPr>
              <a:t>67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042DC8-216F-782C-F8DD-AAAB8CCE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60717"/>
            <a:ext cx="2376264" cy="194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57BFC6-54A5-2D08-BAF7-030B2F53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56" y="2112686"/>
            <a:ext cx="4392488" cy="93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1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58FC2-7AB1-0F29-321F-A13DA83B447F}"/>
              </a:ext>
            </a:extLst>
          </p:cNvPr>
          <p:cNvSpPr txBox="1"/>
          <p:nvPr/>
        </p:nvSpPr>
        <p:spPr>
          <a:xfrm>
            <a:off x="623392" y="260648"/>
            <a:ext cx="103200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600" b="1" dirty="0"/>
          </a:p>
          <a:p>
            <a:r>
              <a:rPr lang="en-IN" sz="2600" b="1" dirty="0"/>
              <a:t>Hyperparameter Tuning: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Utilized </a:t>
            </a:r>
            <a:r>
              <a:rPr lang="en-IN" sz="2600" b="1" dirty="0"/>
              <a:t>Grid search</a:t>
            </a:r>
            <a:r>
              <a:rPr lang="en-IN" sz="2600" dirty="0"/>
              <a:t> technique to optimize hyperparameters for enhanced model performance.</a:t>
            </a:r>
          </a:p>
          <a:p>
            <a:endParaRPr lang="en-IN" sz="2600" b="1" dirty="0"/>
          </a:p>
          <a:p>
            <a:r>
              <a:rPr lang="en-IN" sz="2600" b="1" dirty="0"/>
              <a:t>Model Comparison: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Compared accuracies of different algorithms using bar chart visualization.</a:t>
            </a:r>
          </a:p>
          <a:p>
            <a:endParaRPr lang="en-IN" sz="2600" b="1" dirty="0"/>
          </a:p>
          <a:p>
            <a:r>
              <a:rPr lang="en-IN" sz="2600" b="1" dirty="0"/>
              <a:t>Confusion Matrix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Calculated and visualized confusion matrix for the best performing classifier.</a:t>
            </a:r>
          </a:p>
          <a:p>
            <a:endParaRPr lang="en-IN" sz="2600" b="1" dirty="0"/>
          </a:p>
          <a:p>
            <a:r>
              <a:rPr lang="en-IN" sz="2600" b="1" dirty="0"/>
              <a:t>Performance Comparison Plot: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Plotted mean accuracy, sensitivity, and specificity scores of each algorithm for performance comparison.</a:t>
            </a:r>
          </a:p>
        </p:txBody>
      </p:sp>
    </p:spTree>
    <p:extLst>
      <p:ext uri="{BB962C8B-B14F-4D97-AF65-F5344CB8AC3E}">
        <p14:creationId xmlns:p14="http://schemas.microsoft.com/office/powerpoint/2010/main" val="240086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4DE8F-EE28-9A12-D5E9-572769787B18}"/>
              </a:ext>
            </a:extLst>
          </p:cNvPr>
          <p:cNvSpPr txBox="1"/>
          <p:nvPr/>
        </p:nvSpPr>
        <p:spPr>
          <a:xfrm>
            <a:off x="911424" y="980728"/>
            <a:ext cx="108978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u="sng" dirty="0">
                <a:solidFill>
                  <a:srgbClr val="C00000"/>
                </a:solidFill>
              </a:rPr>
              <a:t>FERTILIZER PREDICTION</a:t>
            </a:r>
          </a:p>
          <a:p>
            <a:pPr algn="just"/>
            <a:endParaRPr lang="en-IN" sz="2400" b="1" dirty="0">
              <a:solidFill>
                <a:srgbClr val="C00000"/>
              </a:solidFill>
            </a:endParaRPr>
          </a:p>
          <a:p>
            <a:pPr algn="just"/>
            <a:r>
              <a:rPr lang="en-IN" sz="2400" b="1" dirty="0"/>
              <a:t>Description:</a:t>
            </a: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The fertilizer prediction component assists farmers in selecting the most appropriate fertilizers for their crops, optimizing nutrient management and soil health.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 Machine learning algorithms </a:t>
            </a:r>
            <a:r>
              <a:rPr lang="en-IN" sz="2400" dirty="0" err="1"/>
              <a:t>analyze</a:t>
            </a:r>
            <a:r>
              <a:rPr lang="en-IN" sz="2400" dirty="0"/>
              <a:t> soil nutrient levels, crop requirements, and environmental conditions to recommend the ideal fertilizer formulations.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  </a:t>
            </a:r>
            <a:r>
              <a:rPr lang="en-IN" sz="2400" b="1" dirty="0"/>
              <a:t>Impact:</a:t>
            </a:r>
            <a:r>
              <a:rPr lang="en-IN" sz="2400" dirty="0"/>
              <a:t> 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/>
              <a:t>Precision fertilizer application reduces input costs, minimizes environmental impact, and maximizes crop yields, leading to sustainable agricultural practices.</a:t>
            </a:r>
          </a:p>
        </p:txBody>
      </p:sp>
    </p:spTree>
    <p:extLst>
      <p:ext uri="{BB962C8B-B14F-4D97-AF65-F5344CB8AC3E}">
        <p14:creationId xmlns:p14="http://schemas.microsoft.com/office/powerpoint/2010/main" val="76990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2C816-D1A0-747F-949C-1DEB9283DBB2}"/>
              </a:ext>
            </a:extLst>
          </p:cNvPr>
          <p:cNvSpPr txBox="1"/>
          <p:nvPr/>
        </p:nvSpPr>
        <p:spPr>
          <a:xfrm>
            <a:off x="263352" y="188641"/>
            <a:ext cx="1166529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/>
              <a:t>Importing Libraries:</a:t>
            </a:r>
          </a:p>
          <a:p>
            <a:r>
              <a:rPr lang="en-IN" sz="2600" dirty="0"/>
              <a:t>Utilized essential libraries such as Pandas, Seaborn, Matplotlib, NumPy, and warnings for data processing, visualization, and Machine learning.</a:t>
            </a:r>
          </a:p>
          <a:p>
            <a:endParaRPr lang="en-IN" sz="2600" dirty="0"/>
          </a:p>
          <a:p>
            <a:r>
              <a:rPr lang="en-IN" sz="2600" b="1" dirty="0"/>
              <a:t>Loading and Exploring the Dataset: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Loaded the dataset using Pandas and displayed the first few rows to understand its 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Checked data types, null values, and unique values in each column to gain insights into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It has </a:t>
            </a:r>
            <a:r>
              <a:rPr lang="en-IN" sz="2600" b="1" dirty="0"/>
              <a:t>1432</a:t>
            </a:r>
            <a:r>
              <a:rPr lang="en-IN" sz="2600" dirty="0"/>
              <a:t> rows</a:t>
            </a:r>
          </a:p>
          <a:p>
            <a:endParaRPr lang="en-IN" sz="2600" dirty="0"/>
          </a:p>
          <a:p>
            <a:r>
              <a:rPr lang="en-IN" sz="2600" b="1" dirty="0"/>
              <a:t>Data Preprocessing: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Renamed columns for consistency and clarity.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Handled missing values by dropping rows with null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Encoded categorical variables like 'Soil Type', 'Crop Type', and 'Fertilizer Name' using </a:t>
            </a:r>
            <a:r>
              <a:rPr lang="en-IN" sz="2600" b="1" dirty="0" err="1"/>
              <a:t>LabelEncoder</a:t>
            </a:r>
            <a:r>
              <a:rPr lang="en-IN" sz="2600" dirty="0"/>
              <a:t> for model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57033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1B2E7-C120-3F36-F44A-206961B42683}"/>
              </a:ext>
            </a:extLst>
          </p:cNvPr>
          <p:cNvSpPr txBox="1"/>
          <p:nvPr/>
        </p:nvSpPr>
        <p:spPr>
          <a:xfrm>
            <a:off x="407368" y="116633"/>
            <a:ext cx="11665296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Exploratory Data Analysis (EDA):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Conducted EDA for continuous variables (Temperature, Humidity, Moisture, Nitrogen, Potassium, Phosphorous) using histograms, box plots to understand distributions and identify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err="1"/>
              <a:t>Analyzed</a:t>
            </a:r>
            <a:r>
              <a:rPr lang="en-IN" sz="2200" dirty="0"/>
              <a:t> the relationship between categorical variables (Soil Type, Crop Type) and continuous variables.</a:t>
            </a:r>
          </a:p>
          <a:p>
            <a:endParaRPr lang="en-IN" sz="2200" dirty="0"/>
          </a:p>
          <a:p>
            <a:r>
              <a:rPr lang="en-IN" sz="2200" b="1" dirty="0"/>
              <a:t>Model Training and Evaluation: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Split the data into training and testing sets using </a:t>
            </a:r>
            <a:r>
              <a:rPr lang="en-IN" sz="2200" dirty="0" err="1"/>
              <a:t>train_test_split</a:t>
            </a:r>
            <a:r>
              <a:rPr lang="en-IN" sz="2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Trained multiple classification models including Logistic Regression, Random Forest, Gradient Boosting, Support Vector Machine, K-Nearest </a:t>
            </a:r>
            <a:r>
              <a:rPr lang="en-IN" sz="2200" dirty="0" err="1"/>
              <a:t>Neighbors</a:t>
            </a:r>
            <a:r>
              <a:rPr lang="en-IN" sz="2200" dirty="0"/>
              <a:t>, and Decision Tree.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Evaluated models using accuracy score, classification report, and confusion matrix.</a:t>
            </a:r>
          </a:p>
          <a:p>
            <a:endParaRPr lang="en-IN" sz="2200" dirty="0"/>
          </a:p>
          <a:p>
            <a:r>
              <a:rPr lang="en-IN" sz="2200" b="1" dirty="0"/>
              <a:t>Hyperparameter Tuning: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Performed </a:t>
            </a:r>
            <a:r>
              <a:rPr lang="en-IN" sz="2200" b="1" dirty="0"/>
              <a:t>Grid search </a:t>
            </a:r>
            <a:r>
              <a:rPr lang="en-IN" sz="2200" dirty="0"/>
              <a:t>with </a:t>
            </a:r>
            <a:r>
              <a:rPr lang="en-IN" sz="2200" b="1" dirty="0"/>
              <a:t>Cross-validation</a:t>
            </a:r>
            <a:r>
              <a:rPr lang="en-IN" sz="2200" dirty="0"/>
              <a:t> to tune hyperparameters for improving model performance.</a:t>
            </a:r>
          </a:p>
          <a:p>
            <a:endParaRPr lang="en-IN" sz="2200" dirty="0"/>
          </a:p>
          <a:p>
            <a:r>
              <a:rPr lang="en-IN" sz="2200" b="1" dirty="0"/>
              <a:t>Model Comparison and Selection: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Compared the performance of different models using accuracy scores and selected the best-performing model.</a:t>
            </a:r>
          </a:p>
        </p:txBody>
      </p:sp>
    </p:spTree>
    <p:extLst>
      <p:ext uri="{BB962C8B-B14F-4D97-AF65-F5344CB8AC3E}">
        <p14:creationId xmlns:p14="http://schemas.microsoft.com/office/powerpoint/2010/main" val="35290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15CBF-63B7-D39B-4647-8A2FF8F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196752"/>
            <a:ext cx="8352928" cy="468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42EF5-DA9C-14BA-676C-331C10CF7EE9}"/>
              </a:ext>
            </a:extLst>
          </p:cNvPr>
          <p:cNvSpPr txBox="1"/>
          <p:nvPr/>
        </p:nvSpPr>
        <p:spPr>
          <a:xfrm>
            <a:off x="2495600" y="112474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412765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B9A46-4280-5EDF-BC28-E000DADD8B94}"/>
              </a:ext>
            </a:extLst>
          </p:cNvPr>
          <p:cNvSpPr txBox="1"/>
          <p:nvPr/>
        </p:nvSpPr>
        <p:spPr>
          <a:xfrm>
            <a:off x="3540252" y="141993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</a:rPr>
              <a:t>COMPARISION AND RESULTS: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08834C-7708-6A04-D292-9038EF595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27843"/>
              </p:ext>
            </p:extLst>
          </p:nvPr>
        </p:nvGraphicFramePr>
        <p:xfrm>
          <a:off x="335360" y="669958"/>
          <a:ext cx="3732333" cy="325586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46351">
                  <a:extLst>
                    <a:ext uri="{9D8B030D-6E8A-4147-A177-3AD203B41FA5}">
                      <a16:colId xmlns:a16="http://schemas.microsoft.com/office/drawing/2014/main" val="1537510833"/>
                    </a:ext>
                  </a:extLst>
                </a:gridCol>
                <a:gridCol w="2385982">
                  <a:extLst>
                    <a:ext uri="{9D8B030D-6E8A-4147-A177-3AD203B41FA5}">
                      <a16:colId xmlns:a16="http://schemas.microsoft.com/office/drawing/2014/main" val="427252847"/>
                    </a:ext>
                  </a:extLst>
                </a:gridCol>
              </a:tblGrid>
              <a:tr h="286044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Model 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Accuracy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007356"/>
                  </a:ext>
                </a:extLst>
              </a:tr>
              <a:tr h="778337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Random Forest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0.8067</a:t>
                      </a:r>
                      <a:endParaRPr lang="en-IN" sz="1300" kern="100">
                        <a:effectLst/>
                      </a:endParaRPr>
                    </a:p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spc="-5">
                          <a:effectLst/>
                        </a:rPr>
                        <a:t> 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082053"/>
                  </a:ext>
                </a:extLst>
              </a:tr>
              <a:tr h="498579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Decision Tree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0.8016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684772"/>
                  </a:ext>
                </a:extLst>
              </a:tr>
              <a:tr h="804347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K-Nearest Neighbors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0.7880</a:t>
                      </a:r>
                      <a:endParaRPr lang="en-IN" sz="1300" kern="100" dirty="0">
                        <a:effectLst/>
                      </a:endParaRPr>
                    </a:p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spc="-5" dirty="0">
                          <a:effectLst/>
                        </a:rPr>
                        <a:t> 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135014"/>
                  </a:ext>
                </a:extLst>
              </a:tr>
              <a:tr h="602518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-Gaussian Naive Bayes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0.8726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293685"/>
                  </a:ext>
                </a:extLst>
              </a:tr>
              <a:tr h="286044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SVM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0.8731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076732"/>
                  </a:ext>
                </a:extLst>
              </a:tr>
            </a:tbl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628B0E2E-EDAE-7362-FFCC-A5241522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47" y="4009699"/>
            <a:ext cx="256743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YIELD </a:t>
            </a:r>
            <a:r>
              <a:rPr lang="en-US" altLang="en-US" sz="1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TION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E05B5-2F8D-9A1A-59AF-886FF85C7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1268"/>
              </p:ext>
            </p:extLst>
          </p:nvPr>
        </p:nvGraphicFramePr>
        <p:xfrm>
          <a:off x="4511823" y="669957"/>
          <a:ext cx="3456385" cy="329755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77103">
                  <a:extLst>
                    <a:ext uri="{9D8B030D-6E8A-4147-A177-3AD203B41FA5}">
                      <a16:colId xmlns:a16="http://schemas.microsoft.com/office/drawing/2014/main" val="936525939"/>
                    </a:ext>
                  </a:extLst>
                </a:gridCol>
                <a:gridCol w="2179282">
                  <a:extLst>
                    <a:ext uri="{9D8B030D-6E8A-4147-A177-3AD203B41FA5}">
                      <a16:colId xmlns:a16="http://schemas.microsoft.com/office/drawing/2014/main" val="4019718874"/>
                    </a:ext>
                  </a:extLst>
                </a:gridCol>
              </a:tblGrid>
              <a:tr h="261033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Model 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Accuracy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099261"/>
                  </a:ext>
                </a:extLst>
              </a:tr>
              <a:tr h="710281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Random Forest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0.9995</a:t>
                      </a:r>
                      <a:endParaRPr lang="en-IN" sz="1300" kern="100" dirty="0">
                        <a:effectLst/>
                      </a:endParaRPr>
                    </a:p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spc="-5" dirty="0">
                          <a:effectLst/>
                        </a:rPr>
                        <a:t> 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964587"/>
                  </a:ext>
                </a:extLst>
              </a:tr>
              <a:tr h="435613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Decision Tree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1.0000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333976"/>
                  </a:ext>
                </a:extLst>
              </a:tr>
              <a:tr h="549835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K-Nearest Neighbors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0.9620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40971"/>
                  </a:ext>
                </a:extLst>
              </a:tr>
              <a:tr h="710281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Support Vector Machine       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0.9987</a:t>
                      </a:r>
                      <a:endParaRPr lang="en-IN" sz="1300" kern="100" dirty="0">
                        <a:effectLst/>
                      </a:endParaRPr>
                    </a:p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spc="-5" dirty="0">
                          <a:effectLst/>
                        </a:rPr>
                        <a:t> 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765619"/>
                  </a:ext>
                </a:extLst>
              </a:tr>
              <a:tr h="549835">
                <a:tc>
                  <a:txBody>
                    <a:bodyPr/>
                    <a:lstStyle/>
                    <a:p>
                      <a:pPr marR="24130" algn="just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Logistic Regression      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0.8653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8468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29BF9E7-543F-B631-3B00-FDB3CF6A22E4}"/>
              </a:ext>
            </a:extLst>
          </p:cNvPr>
          <p:cNvSpPr txBox="1"/>
          <p:nvPr/>
        </p:nvSpPr>
        <p:spPr>
          <a:xfrm>
            <a:off x="3603474" y="3941796"/>
            <a:ext cx="6319776" cy="360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80795" algn="ctr">
              <a:lnSpc>
                <a:spcPct val="150000"/>
              </a:lnSpc>
              <a:spcBef>
                <a:spcPts val="865"/>
              </a:spcBef>
              <a:spcAft>
                <a:spcPts val="800"/>
              </a:spcAf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RECOMMENDATION   SYSTEM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379797-3C06-6353-F82F-D6649B01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58173"/>
              </p:ext>
            </p:extLst>
          </p:nvPr>
        </p:nvGraphicFramePr>
        <p:xfrm>
          <a:off x="8507019" y="669957"/>
          <a:ext cx="3613639" cy="334338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57572">
                  <a:extLst>
                    <a:ext uri="{9D8B030D-6E8A-4147-A177-3AD203B41FA5}">
                      <a16:colId xmlns:a16="http://schemas.microsoft.com/office/drawing/2014/main" val="321617435"/>
                    </a:ext>
                  </a:extLst>
                </a:gridCol>
                <a:gridCol w="2356067">
                  <a:extLst>
                    <a:ext uri="{9D8B030D-6E8A-4147-A177-3AD203B41FA5}">
                      <a16:colId xmlns:a16="http://schemas.microsoft.com/office/drawing/2014/main" val="2501710087"/>
                    </a:ext>
                  </a:extLst>
                </a:gridCol>
              </a:tblGrid>
              <a:tr h="263097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Model 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Accuracy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946884"/>
                  </a:ext>
                </a:extLst>
              </a:tr>
              <a:tr h="439091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Random Forest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0.9857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959381"/>
                  </a:ext>
                </a:extLst>
              </a:tr>
              <a:tr h="263097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Decision Tree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0.9482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644652"/>
                  </a:ext>
                </a:extLst>
              </a:tr>
              <a:tr h="554183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K-Nearest Neighbors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0.9571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133461"/>
                  </a:ext>
                </a:extLst>
              </a:tr>
              <a:tr h="669726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Support Vector Machine      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0.8857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080978"/>
                  </a:ext>
                </a:extLst>
              </a:tr>
              <a:tr h="554183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Logistic Regression       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1.0000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924091"/>
                  </a:ext>
                </a:extLst>
              </a:tr>
              <a:tr h="554183">
                <a:tc>
                  <a:txBody>
                    <a:bodyPr/>
                    <a:lstStyle/>
                    <a:p>
                      <a:pPr marR="24130">
                        <a:lnSpc>
                          <a:spcPct val="150000"/>
                        </a:lnSpc>
                        <a:spcBef>
                          <a:spcPts val="4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>
                          <a:effectLst/>
                        </a:rPr>
                        <a:t>Gradient Boosting    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0795">
                        <a:lnSpc>
                          <a:spcPct val="150000"/>
                        </a:lnSpc>
                        <a:spcBef>
                          <a:spcPts val="865"/>
                        </a:spcBef>
                        <a:spcAft>
                          <a:spcPts val="800"/>
                        </a:spcAft>
                      </a:pPr>
                      <a:r>
                        <a:rPr lang="en-IN" sz="1300" kern="0" dirty="0">
                          <a:effectLst/>
                        </a:rPr>
                        <a:t>0.9428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9029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F62527D-CBEA-59A0-600F-E189AC69F4EF}"/>
              </a:ext>
            </a:extLst>
          </p:cNvPr>
          <p:cNvSpPr txBox="1"/>
          <p:nvPr/>
        </p:nvSpPr>
        <p:spPr>
          <a:xfrm>
            <a:off x="6975539" y="4029308"/>
            <a:ext cx="8161532" cy="360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80795" algn="ctr">
              <a:lnSpc>
                <a:spcPct val="150000"/>
              </a:lnSpc>
              <a:spcBef>
                <a:spcPts val="865"/>
              </a:spcBef>
              <a:spcAft>
                <a:spcPts val="800"/>
              </a:spcAf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FERTILIZER RECOMMENDATION SYSTEM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5C65E-A6D4-C46B-3E7F-684D17F2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8" y="4310881"/>
            <a:ext cx="3324453" cy="247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2DF645-692C-7248-76E3-5303A6F2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61" y="4321524"/>
            <a:ext cx="3324453" cy="247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51BC39-3691-C005-ABD7-EAA7D0165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83" y="4477478"/>
            <a:ext cx="3733575" cy="223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10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BDFB7-C2DB-A941-5B43-C228D0F658BE}"/>
              </a:ext>
            </a:extLst>
          </p:cNvPr>
          <p:cNvSpPr txBox="1"/>
          <p:nvPr/>
        </p:nvSpPr>
        <p:spPr>
          <a:xfrm>
            <a:off x="551384" y="476672"/>
            <a:ext cx="8589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INTERFACE IMAGES:</a:t>
            </a:r>
          </a:p>
          <a:p>
            <a:endParaRPr lang="en-IN" u="sng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C6A6FE-5437-BD9E-DCB9-BE42AFCFF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908720"/>
            <a:ext cx="5688632" cy="5688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DC54DC-5ACA-93A0-0209-07B4BE2D1E0E}"/>
              </a:ext>
            </a:extLst>
          </p:cNvPr>
          <p:cNvSpPr txBox="1"/>
          <p:nvPr/>
        </p:nvSpPr>
        <p:spPr>
          <a:xfrm>
            <a:off x="6528048" y="-272544"/>
            <a:ext cx="6154066" cy="7130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:**</a:t>
            </a:r>
          </a:p>
          <a:p>
            <a:endParaRPr lang="en-IN" sz="1600" dirty="0"/>
          </a:p>
          <a:p>
            <a:pPr marL="342900" indent="-342900">
              <a:buAutoNum type="arabicPeriod"/>
            </a:pPr>
            <a:r>
              <a:rPr lang="en-IN" sz="1600" b="1" dirty="0"/>
              <a:t>Login Page:</a:t>
            </a:r>
          </a:p>
          <a:p>
            <a:r>
              <a:rPr lang="en-IN" sz="1600" dirty="0"/>
              <a:t>   - Enables user authentication with username and password.</a:t>
            </a:r>
          </a:p>
          <a:p>
            <a:r>
              <a:rPr lang="en-IN" sz="1600" dirty="0"/>
              <a:t>   - Includes registration option for new users.</a:t>
            </a:r>
          </a:p>
          <a:p>
            <a:r>
              <a:rPr lang="en-IN" sz="1600" dirty="0"/>
              <a:t>   - Ensures secure access to system features.</a:t>
            </a:r>
          </a:p>
          <a:p>
            <a:endParaRPr lang="en-IN" sz="1600" dirty="0"/>
          </a:p>
          <a:p>
            <a:r>
              <a:rPr lang="en-IN" sz="1600" b="1" dirty="0"/>
              <a:t>2. Register Page:</a:t>
            </a:r>
          </a:p>
          <a:p>
            <a:r>
              <a:rPr lang="en-IN" sz="1600" dirty="0"/>
              <a:t>   - Allows new user registration with basic details.</a:t>
            </a:r>
          </a:p>
          <a:p>
            <a:r>
              <a:rPr lang="en-IN" sz="1600" dirty="0"/>
              <a:t>   - Validates user input for accuracy and security.</a:t>
            </a:r>
          </a:p>
          <a:p>
            <a:r>
              <a:rPr lang="en-IN" sz="1600" dirty="0"/>
              <a:t>   - Redirects users to login page after successful registration.</a:t>
            </a:r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3. Crop Yield suggestion Page:</a:t>
            </a:r>
          </a:p>
          <a:p>
            <a:r>
              <a:rPr lang="en-IN" sz="1600" dirty="0"/>
              <a:t>   - Classifies crop yield based on environmental parameters.</a:t>
            </a:r>
          </a:p>
          <a:p>
            <a:r>
              <a:rPr lang="en-IN" sz="1600" dirty="0"/>
              <a:t>   - Utilizes machine learning for accurate predictions.</a:t>
            </a:r>
          </a:p>
          <a:p>
            <a:r>
              <a:rPr lang="en-IN" sz="1600" dirty="0"/>
              <a:t>  </a:t>
            </a:r>
            <a:r>
              <a:rPr lang="en-IN" sz="1600" b="1" dirty="0"/>
              <a:t> </a:t>
            </a:r>
          </a:p>
          <a:p>
            <a:r>
              <a:rPr lang="en-IN" sz="1600" b="1" dirty="0"/>
              <a:t>4. Crop Recommendation Page:</a:t>
            </a:r>
          </a:p>
          <a:p>
            <a:r>
              <a:rPr lang="en-IN" sz="1600" dirty="0"/>
              <a:t>   - Recommends suitable crops based on user input.</a:t>
            </a:r>
          </a:p>
          <a:p>
            <a:r>
              <a:rPr lang="en-IN" sz="1600" dirty="0"/>
              <a:t>   - Considers environmental factors and user preferences.</a:t>
            </a:r>
          </a:p>
          <a:p>
            <a:r>
              <a:rPr lang="en-IN" sz="1600" dirty="0"/>
              <a:t>   - Offers detailed crop information and interactive features.</a:t>
            </a:r>
          </a:p>
          <a:p>
            <a:endParaRPr lang="en-IN" sz="1600" b="1" dirty="0"/>
          </a:p>
          <a:p>
            <a:r>
              <a:rPr lang="en-IN" sz="1600" b="1" dirty="0"/>
              <a:t>5. Fertilizer Recommendation Page:</a:t>
            </a:r>
          </a:p>
          <a:p>
            <a:r>
              <a:rPr lang="en-IN" sz="1600" dirty="0"/>
              <a:t>   - Recommends optimal fertilizers for crop growth.</a:t>
            </a:r>
          </a:p>
          <a:p>
            <a:r>
              <a:rPr lang="en-IN" sz="1600" dirty="0"/>
              <a:t>   - Considers soil nutrient levels and crop requirements.</a:t>
            </a:r>
          </a:p>
          <a:p>
            <a:r>
              <a:rPr lang="en-IN" sz="1600" b="1" dirty="0"/>
              <a:t>   </a:t>
            </a:r>
          </a:p>
          <a:p>
            <a:r>
              <a:rPr lang="en-IN" sz="1600" b="1" dirty="0"/>
              <a:t>6. Results Pages:</a:t>
            </a:r>
          </a:p>
          <a:p>
            <a:r>
              <a:rPr lang="en-IN" sz="1600" dirty="0"/>
              <a:t>   - Displays outcomes of predictions and recommendations.</a:t>
            </a:r>
          </a:p>
          <a:p>
            <a:r>
              <a:rPr lang="en-IN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9701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790E-B0DA-DF6C-8243-89E6EE2DEA1B}"/>
              </a:ext>
            </a:extLst>
          </p:cNvPr>
          <p:cNvSpPr txBox="1"/>
          <p:nvPr/>
        </p:nvSpPr>
        <p:spPr>
          <a:xfrm>
            <a:off x="191344" y="116633"/>
            <a:ext cx="11881320" cy="662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u="sng" dirty="0">
                <a:solidFill>
                  <a:srgbClr val="C00000"/>
                </a:solidFill>
              </a:rPr>
              <a:t>EXPERIMENTAL OUTCOME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b="1" dirty="0"/>
              <a:t>Description: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200" dirty="0"/>
              <a:t>Our project aims to recommend the most suitable crop for a particular land based on key parameters such as annual rainfall, temperature, humidity, and soil </a:t>
            </a:r>
            <a:r>
              <a:rPr lang="en-IN" sz="2200" dirty="0" err="1"/>
              <a:t>pH.Users</a:t>
            </a:r>
            <a:r>
              <a:rPr lang="en-IN" sz="2200" dirty="0"/>
              <a:t> input data related to temperature, humidity, and soil pH to generate personalized crop recommendations.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200" dirty="0"/>
              <a:t>Additionally, users can input NPK (Nitrogen, Phosphorus, Potassium) values, crucial nutrients for crop growth, to receive recommendations for required NPK fertilizers tailored to the recommended crop.</a:t>
            </a:r>
          </a:p>
          <a:p>
            <a:pPr algn="just"/>
            <a:r>
              <a:rPr lang="en-IN" sz="2200" b="1" dirty="0"/>
              <a:t>Outcome:</a:t>
            </a:r>
          </a:p>
          <a:p>
            <a:pPr algn="just"/>
            <a:r>
              <a:rPr lang="en-IN" sz="2200" b="1" dirty="0"/>
              <a:t>Accuracy</a:t>
            </a:r>
            <a:r>
              <a:rPr lang="en-IN" sz="2200" dirty="0"/>
              <a:t>: Our experimental results demonstrate high accuracy across all components, indicating the effectiveness of our data-driven approach in agricultural decision-</a:t>
            </a:r>
            <a:r>
              <a:rPr lang="en-IN" sz="2200" dirty="0" err="1"/>
              <a:t>making.The</a:t>
            </a:r>
            <a:r>
              <a:rPr lang="en-IN" sz="2200" dirty="0"/>
              <a:t> Highest accuracy algorithms are</a:t>
            </a:r>
          </a:p>
          <a:p>
            <a:pPr algn="just"/>
            <a:r>
              <a:rPr lang="en-IN" sz="2200" b="1" dirty="0"/>
              <a:t>Crop Yield </a:t>
            </a:r>
            <a:r>
              <a:rPr lang="en-IN" sz="2200" b="1" dirty="0" err="1"/>
              <a:t>Suggestion</a:t>
            </a:r>
            <a:r>
              <a:rPr lang="en-IN" sz="2200" dirty="0" err="1"/>
              <a:t>:SVM</a:t>
            </a:r>
            <a:endParaRPr lang="en-IN" sz="2200" dirty="0"/>
          </a:p>
          <a:p>
            <a:pPr algn="just"/>
            <a:r>
              <a:rPr lang="en-IN" sz="2200" b="1" dirty="0"/>
              <a:t>Crop Recommendation :</a:t>
            </a:r>
            <a:r>
              <a:rPr lang="en-IN" sz="2200" dirty="0"/>
              <a:t>Decision tree</a:t>
            </a:r>
          </a:p>
          <a:p>
            <a:pPr algn="just"/>
            <a:r>
              <a:rPr lang="en-IN" sz="2200" b="1" dirty="0"/>
              <a:t>Fertilizer </a:t>
            </a:r>
            <a:r>
              <a:rPr lang="en-IN" sz="2200" b="1" dirty="0" err="1"/>
              <a:t>Recommendation:</a:t>
            </a:r>
            <a:r>
              <a:rPr lang="en-IN" sz="2200" dirty="0" err="1"/>
              <a:t>Logistic</a:t>
            </a:r>
            <a:r>
              <a:rPr lang="en-IN" sz="2200" dirty="0"/>
              <a:t> Regression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b="1" dirty="0"/>
              <a:t>Impact</a:t>
            </a:r>
            <a:r>
              <a:rPr lang="en-IN" sz="2200" dirty="0"/>
              <a:t>: By providing accurate crop yield </a:t>
            </a:r>
            <a:r>
              <a:rPr lang="en-IN" sz="2200" dirty="0" err="1"/>
              <a:t>classification,crop</a:t>
            </a:r>
            <a:r>
              <a:rPr lang="en-IN" sz="2200" dirty="0"/>
              <a:t> and fertilizer recommendations, our system empowers farmers to optimize resource allocation, increase productivity, and promote sustainable agricultural practices.</a:t>
            </a:r>
          </a:p>
        </p:txBody>
      </p:sp>
    </p:spTree>
    <p:extLst>
      <p:ext uri="{BB962C8B-B14F-4D97-AF65-F5344CB8AC3E}">
        <p14:creationId xmlns:p14="http://schemas.microsoft.com/office/powerpoint/2010/main" val="268355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A44DE-ACE5-D974-9D87-5DFCD9440850}"/>
              </a:ext>
            </a:extLst>
          </p:cNvPr>
          <p:cNvSpPr txBox="1"/>
          <p:nvPr/>
        </p:nvSpPr>
        <p:spPr>
          <a:xfrm>
            <a:off x="335360" y="404664"/>
            <a:ext cx="11521280" cy="5335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FUTURE SCOPE:</a:t>
            </a:r>
            <a:endParaRPr lang="en-IN" sz="2400" u="sng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Looking ahead, there is immense potential to expand the capabilities of our system and explore new avenues for innovation in agriculture. Future developments may include: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Integration of GPS technology to automate data collection and crop prediction based on precise geographic coordinates.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Collaboration with government agencies to access real-time data on weather forecasts and market trends, enabling more accurate and timely decision-making.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Development of predictive models to anticipate and mitigate food shortages and crises, thereby promoting food security and resilience in agricultural systems.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By embracing these opportunities and leveraging advancements in technology and data science, we can unlock new possibilities for sustainable agriculture and contribute to the prosperity of farming communities.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65F29-1C65-6371-7A17-F44269250B2F}"/>
              </a:ext>
            </a:extLst>
          </p:cNvPr>
          <p:cNvSpPr txBox="1"/>
          <p:nvPr/>
        </p:nvSpPr>
        <p:spPr>
          <a:xfrm>
            <a:off x="335360" y="116632"/>
            <a:ext cx="10297144" cy="539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IN" sz="2400" b="1" u="sng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agricultural decision support system offers a user-friendly interface and robust functionality to assist farmers in making informed decisions about crop selection and cultivation practices.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By leveraging machine learning and data analytics, we aim to mitigate the risks associated with traditional farming methods and enhance agricultural productivity and profitability.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implementation of our system addresses the existing challenges faced by farmers, including the potential for erroneous crop selection and income reduction due to suboptimal farming practices.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By providing comprehensive recommendations and insights, our system empowers farmers to optimize resource allocation, maximize yields, and improve market competitiveness.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continually refining our system and integrating emerging technologies, we can further enhance its efficacy and impact on agricultural practices.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D779B-6575-9360-F319-E43CDE2CC92F}"/>
              </a:ext>
            </a:extLst>
          </p:cNvPr>
          <p:cNvSpPr txBox="1"/>
          <p:nvPr/>
        </p:nvSpPr>
        <p:spPr>
          <a:xfrm>
            <a:off x="447870" y="447868"/>
            <a:ext cx="785765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u="sng" dirty="0">
                <a:solidFill>
                  <a:srgbClr val="C00000"/>
                </a:solidFill>
                <a:effectLst/>
              </a:rPr>
              <a:t>INTRODUCTION:</a:t>
            </a:r>
            <a:endParaRPr lang="en-US" sz="3000" b="1" u="sng" dirty="0">
              <a:solidFill>
                <a:srgbClr val="C00000"/>
              </a:solidFill>
            </a:endParaRPr>
          </a:p>
          <a:p>
            <a:endParaRPr lang="en-US" sz="3000" b="1" u="sng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endParaRPr lang="en-US" sz="3000" b="1" u="sng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.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667250">
              <a:lnSpc>
                <a:spcPct val="100000"/>
              </a:lnSpc>
            </a:pPr>
            <a:r>
              <a:rPr lang="en-US" sz="1500" spc="-49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endParaRPr lang="en-US" sz="2500" b="1" u="sng" dirty="0"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8D426-1BD7-0B13-1747-0AC11308B768}"/>
              </a:ext>
            </a:extLst>
          </p:cNvPr>
          <p:cNvSpPr txBox="1"/>
          <p:nvPr/>
        </p:nvSpPr>
        <p:spPr>
          <a:xfrm>
            <a:off x="335360" y="1659285"/>
            <a:ext cx="11408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In India, agriculture serves as the backbone of the economy, yet farmers often face challenges due to traditional farming practices, leading to suboptimal crop yields and environmental degradation. </a:t>
            </a:r>
          </a:p>
          <a:p>
            <a:endParaRPr lang="en-US" sz="2400" b="0" i="0" dirty="0">
              <a:solidFill>
                <a:schemeClr val="bg2">
                  <a:lumMod val="25000"/>
                </a:schemeClr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To address these issues, a paradigm shift towards precision agriculture is necessary.</a:t>
            </a:r>
          </a:p>
          <a:p>
            <a:endParaRPr lang="en-US" sz="2400" b="0" i="0" dirty="0">
              <a:solidFill>
                <a:schemeClr val="bg2">
                  <a:lumMod val="25000"/>
                </a:schemeClr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 Precision agriculture involves the use of advanced technologies and data analytics to optimize agricultural practices and improve productivity.</a:t>
            </a:r>
          </a:p>
          <a:p>
            <a:endParaRPr lang="en-US" sz="2400" b="0" i="0" dirty="0">
              <a:solidFill>
                <a:schemeClr val="bg2">
                  <a:lumMod val="25000"/>
                </a:schemeClr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 Our research focuses on developing an Agricultural Decision Support System (ADSS) that leverages machine learning algorithms to assist farmers in making informed decisions for crop selection and fertilizer usage.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1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6F2A5A-7F4A-415D-C2F7-E2E32258E09D}"/>
              </a:ext>
            </a:extLst>
          </p:cNvPr>
          <p:cNvSpPr txBox="1"/>
          <p:nvPr/>
        </p:nvSpPr>
        <p:spPr>
          <a:xfrm>
            <a:off x="335360" y="188641"/>
            <a:ext cx="11737304" cy="68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Raskar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Abhang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Pethe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N., &amp; Attar, V.Z. (2022). Crop Yield Prediction and Recommendation System. 2022 IEEE Pune Section International Conference (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PuneCon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1-6.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Kushwaha, A.K. (2015). Crop yield prediction using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Agro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in Hadoop.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Girish L, Gangadhar S, Bharath T R, Balaji K S, Abhishek K T (2018)“Crop Yield and Rainfall Prediction in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Tumakuru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District using Machine Learning”.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Katarya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Raturi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Mehndiratta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Thapper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(2020). Impact of Machine Learning Techniques in Precision Agriculture. 2020 3rd International Conference on Emerging Technologies in Computer Engineering: Machine Learning and Internet of Things (ICETCE), 1-6.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[5]Iniyan, S., Varma, V.A., &amp; Naidu, C.T. (2023). Crop yield prediction using machine learning techniques. Adv. Eng.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175, 103326.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Shivani, S., Kale., Preeti, Patil. (2019). A Machine Learning Approach to Predict Crop Yield and Success Rate.  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10.1109/PUNECON46936.2019.9105741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Morve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Khandagle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Donurkar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V.,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SameershaFakeerProf.N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G., &amp;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Bhojne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(2023). CROP RECOMMENDATION SYSTEM USING MACHINE LEARNING. International Research Journal of Modernization in Engineering Technology and Science.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[8]Ramya, J., Scholar, M., &amp; Sankar, D.M. (2023). Crop Recommendation Using Supervised Learning Techniques. 2023 4th International Conference on Smart Electronics and Communication (ICOSEC), 1076-1084.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 Kulkarni, N., Srinivasan, G., Sagar, B., &amp; Cauvery, N.K. (2018). Improving Crop Productivity Through A Crop Recommendation System Using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Ensembling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Technique. 2018 3rd International Conference on Computational Systems and Information Technology for Sustainable Solutions (CSITSS), 114-119.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F210A-5E44-4F45-D4EE-DD0A772613B0}"/>
              </a:ext>
            </a:extLst>
          </p:cNvPr>
          <p:cNvSpPr txBox="1"/>
          <p:nvPr/>
        </p:nvSpPr>
        <p:spPr>
          <a:xfrm>
            <a:off x="299356" y="404664"/>
            <a:ext cx="115932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[10] </a:t>
            </a:r>
            <a:r>
              <a:rPr lang="en-IN" dirty="0" err="1"/>
              <a:t>Shedthi</a:t>
            </a:r>
            <a:r>
              <a:rPr lang="en-IN" dirty="0"/>
              <a:t>, B.S., Shetty, V., Anusha, Shetty, R.R., Shetty, A., &amp; Alva, B.D. (2022). Crop and Nutrient Recommendation System using Machine Learning for Precision Agriculture. 2022 International Conference on Artificial Intelligence and Data Engineering (AIDE), 230-235.</a:t>
            </a:r>
          </a:p>
          <a:p>
            <a:endParaRPr lang="en-IN" dirty="0"/>
          </a:p>
          <a:p>
            <a:r>
              <a:rPr lang="en-IN" dirty="0"/>
              <a:t>[11]Krupa, Patel. (2023). Multi-criteria Agriculture Recommendation System using Machine Learning for Crop and </a:t>
            </a:r>
            <a:r>
              <a:rPr lang="en-IN" dirty="0" err="1"/>
              <a:t>Fertilizesrs</a:t>
            </a:r>
            <a:r>
              <a:rPr lang="en-IN" dirty="0"/>
              <a:t> Prediction.. Current agriculture research journal, 11(1):137-149. </a:t>
            </a:r>
            <a:r>
              <a:rPr lang="en-IN" dirty="0" err="1"/>
              <a:t>doi</a:t>
            </a:r>
            <a:r>
              <a:rPr lang="en-IN" dirty="0"/>
              <a:t>: 10.12944/carj.11.1.12</a:t>
            </a:r>
          </a:p>
          <a:p>
            <a:endParaRPr lang="en-IN" dirty="0"/>
          </a:p>
          <a:p>
            <a:r>
              <a:rPr lang="en-IN" dirty="0"/>
              <a:t>[12]Nihar, Patel., Deep, Patel., Samir, B., Patel., Vibha, Patel. (2020). Crop Yield Estimation Using Machine Learning.  328-342. </a:t>
            </a:r>
            <a:r>
              <a:rPr lang="en-IN" dirty="0" err="1"/>
              <a:t>doi</a:t>
            </a:r>
            <a:r>
              <a:rPr lang="en-IN" dirty="0"/>
              <a:t>: 10.1007/978-981-16-0708-0_27</a:t>
            </a:r>
          </a:p>
          <a:p>
            <a:endParaRPr lang="en-IN" dirty="0"/>
          </a:p>
          <a:p>
            <a:r>
              <a:rPr lang="en-IN" dirty="0"/>
              <a:t>[13]</a:t>
            </a:r>
            <a:r>
              <a:rPr lang="en-IN" dirty="0" err="1"/>
              <a:t>Thombare</a:t>
            </a:r>
            <a:r>
              <a:rPr lang="en-IN" dirty="0"/>
              <a:t>, Shubhangi, </a:t>
            </a:r>
            <a:r>
              <a:rPr lang="en-IN" dirty="0" err="1"/>
              <a:t>Radhakisan</a:t>
            </a:r>
            <a:r>
              <a:rPr lang="en-IN" dirty="0"/>
              <a:t>., </a:t>
            </a:r>
            <a:r>
              <a:rPr lang="en-IN" dirty="0" err="1"/>
              <a:t>Zaware</a:t>
            </a:r>
            <a:r>
              <a:rPr lang="en-IN" dirty="0"/>
              <a:t>, Payal, Eknath., </a:t>
            </a:r>
            <a:r>
              <a:rPr lang="en-IN" dirty="0" err="1"/>
              <a:t>Dongare</a:t>
            </a:r>
            <a:r>
              <a:rPr lang="en-IN" dirty="0"/>
              <a:t>, </a:t>
            </a:r>
            <a:r>
              <a:rPr lang="en-IN" dirty="0" err="1"/>
              <a:t>Snehal</a:t>
            </a:r>
            <a:r>
              <a:rPr lang="en-IN" dirty="0"/>
              <a:t>, Anil., </a:t>
            </a:r>
            <a:r>
              <a:rPr lang="en-IN" dirty="0" err="1"/>
              <a:t>Kasar</a:t>
            </a:r>
            <a:r>
              <a:rPr lang="en-IN" dirty="0"/>
              <a:t>, Yogesh, Shivaji. (2022). Farmer’s Friend: An AI Model to Predict Crop Yield and Provide Suggestion. International Journal of Advanced Research in Science, Communication and Technology, 124-130. </a:t>
            </a:r>
            <a:r>
              <a:rPr lang="en-IN" dirty="0" err="1"/>
              <a:t>doi</a:t>
            </a:r>
            <a:r>
              <a:rPr lang="en-IN" dirty="0"/>
              <a:t>: 10.48175/ijarsct-4023</a:t>
            </a:r>
          </a:p>
          <a:p>
            <a:endParaRPr lang="en-IN" dirty="0"/>
          </a:p>
          <a:p>
            <a:r>
              <a:rPr lang="en-IN" dirty="0"/>
              <a:t>[14]John, </a:t>
            </a:r>
            <a:r>
              <a:rPr lang="en-IN" dirty="0" err="1"/>
              <a:t>Fiadjoe</a:t>
            </a:r>
            <a:r>
              <a:rPr lang="en-IN" dirty="0"/>
              <a:t>. (2023). Crop Yield Prediction Using Deep Learning.  93-102. </a:t>
            </a:r>
            <a:r>
              <a:rPr lang="en-IN" dirty="0" err="1"/>
              <a:t>doi</a:t>
            </a:r>
            <a:r>
              <a:rPr lang="en-IN" dirty="0"/>
              <a:t>: 10.1007/978-981-19-5936-3_9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15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2E11-F8FB-7E03-9E7B-0594D9C0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24744"/>
            <a:ext cx="9444969" cy="378079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48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36D58B-071B-4D33-21C1-5F203FC905F1}"/>
              </a:ext>
            </a:extLst>
          </p:cNvPr>
          <p:cNvSpPr txBox="1"/>
          <p:nvPr/>
        </p:nvSpPr>
        <p:spPr>
          <a:xfrm>
            <a:off x="119336" y="260648"/>
            <a:ext cx="83529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u="sng" dirty="0">
                <a:solidFill>
                  <a:srgbClr val="C00000"/>
                </a:solidFill>
              </a:rPr>
              <a:t>PROBLEM STATEMENT:</a:t>
            </a:r>
          </a:p>
          <a:p>
            <a:endParaRPr lang="en-IN" sz="2400" b="1" dirty="0"/>
          </a:p>
          <a:p>
            <a:r>
              <a:rPr lang="en-IN" sz="2400" b="1" dirty="0"/>
              <a:t>  Challenges Faced by Farmers: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Farmers encounter numerous challenges in optimizing crop yield, selecting suitable crops, and determining the right fertilizers.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Factors such as climate change, soil variability, and market demand add complexity to decision-making.</a:t>
            </a:r>
          </a:p>
          <a:p>
            <a:endParaRPr lang="en-IN" sz="2400" dirty="0"/>
          </a:p>
          <a:p>
            <a:r>
              <a:rPr lang="en-IN" sz="2400" dirty="0"/>
              <a:t>  </a:t>
            </a:r>
            <a:r>
              <a:rPr lang="en-IN" sz="2400" b="1" dirty="0"/>
              <a:t>Need for Data-Driven Solutions: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Traditional methods often lack precision and may result in suboptimal outcomes.</a:t>
            </a:r>
          </a:p>
          <a:p>
            <a:r>
              <a:rPr lang="en-IN" sz="2400" dirty="0"/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There's a pressing need for intelligent systems that leverage data to provide actionable insights for farmers.</a:t>
            </a:r>
          </a:p>
          <a:p>
            <a:endParaRPr lang="en-IN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78370B-263A-4284-5DDC-B5223BF24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59"/>
          <a:stretch/>
        </p:blipFill>
        <p:spPr bwMode="auto">
          <a:xfrm>
            <a:off x="8184232" y="1916832"/>
            <a:ext cx="3621720" cy="280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7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751AE-BB43-27A9-F7FF-FE1D4D58A330}"/>
              </a:ext>
            </a:extLst>
          </p:cNvPr>
          <p:cNvSpPr txBox="1"/>
          <p:nvPr/>
        </p:nvSpPr>
        <p:spPr>
          <a:xfrm>
            <a:off x="647082" y="548680"/>
            <a:ext cx="93373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u="sng" dirty="0">
                <a:solidFill>
                  <a:srgbClr val="C00000"/>
                </a:solidFill>
              </a:rPr>
              <a:t> SOLUTION OVERVIEW:</a:t>
            </a:r>
          </a:p>
          <a:p>
            <a:pPr algn="just"/>
            <a:endParaRPr lang="en-IN" sz="2400" b="1" dirty="0">
              <a:solidFill>
                <a:srgbClr val="C00000"/>
              </a:solidFill>
            </a:endParaRPr>
          </a:p>
          <a:p>
            <a:pPr algn="just"/>
            <a:r>
              <a:rPr lang="en-IN" sz="2400" dirty="0"/>
              <a:t> </a:t>
            </a:r>
            <a:r>
              <a:rPr lang="en-IN" sz="2400" b="1" dirty="0"/>
              <a:t>Our Approach:</a:t>
            </a:r>
          </a:p>
          <a:p>
            <a:pPr algn="just"/>
            <a:r>
              <a:rPr lang="en-IN" sz="2400" dirty="0"/>
              <a:t>  We propose a comprehensive solution comprising three </a:t>
            </a:r>
          </a:p>
          <a:p>
            <a:pPr algn="just"/>
            <a:r>
              <a:rPr lang="en-IN" sz="2400" dirty="0"/>
              <a:t>   key components:</a:t>
            </a:r>
          </a:p>
          <a:p>
            <a:pPr algn="just"/>
            <a:r>
              <a:rPr lang="en-IN" sz="2400" dirty="0"/>
              <a:t>      1. Crop yield Suggestion</a:t>
            </a:r>
          </a:p>
          <a:p>
            <a:pPr algn="just"/>
            <a:r>
              <a:rPr lang="en-IN" sz="2400" dirty="0"/>
              <a:t>      2. Crop recommendation</a:t>
            </a:r>
          </a:p>
          <a:p>
            <a:pPr algn="just"/>
            <a:r>
              <a:rPr lang="en-IN" sz="2400" dirty="0"/>
              <a:t>      3. Fertilizer prediction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  </a:t>
            </a:r>
            <a:r>
              <a:rPr lang="en-IN" sz="2400" b="1" dirty="0"/>
              <a:t>How It Works: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These components utilize machine learning algorithms and data analysis techniques to provide tailored recommendations to farmers.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 By harnessing the power of data, we aim to empower farmers to make informed decisions and enhance agricultural productivity sustainably.</a:t>
            </a:r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BA2FD8A7-623C-21DE-045F-04FE76665D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32" y="1268760"/>
            <a:ext cx="3888432" cy="25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399CF-6691-4A58-6DB1-F29A13BECE58}"/>
              </a:ext>
            </a:extLst>
          </p:cNvPr>
          <p:cNvSpPr txBox="1"/>
          <p:nvPr/>
        </p:nvSpPr>
        <p:spPr>
          <a:xfrm>
            <a:off x="479376" y="476672"/>
            <a:ext cx="10801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600" b="1" dirty="0">
                <a:solidFill>
                  <a:srgbClr val="C00000"/>
                </a:solidFill>
              </a:rPr>
              <a:t> </a:t>
            </a:r>
            <a:r>
              <a:rPr lang="en-IN" sz="2600" b="1" u="sng" dirty="0">
                <a:solidFill>
                  <a:srgbClr val="C00000"/>
                </a:solidFill>
              </a:rPr>
              <a:t>CROP YIELD SUGGESTION</a:t>
            </a:r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  </a:t>
            </a:r>
            <a:r>
              <a:rPr lang="en-IN" sz="2600" b="1" dirty="0"/>
              <a:t>Description: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/>
              <a:t>The crop yield Suggestion component focuses on suggesting the yield of various crops based on environmental factors such as temperature, humidity, and soil type.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/>
              <a:t> Machine learning models </a:t>
            </a:r>
            <a:r>
              <a:rPr lang="en-IN" sz="2600" dirty="0" err="1"/>
              <a:t>analyze</a:t>
            </a:r>
            <a:r>
              <a:rPr lang="en-IN" sz="2600" dirty="0"/>
              <a:t> historical data to classify crops into different yield categories, enabling farmers to anticipate productivity levels accurately.</a:t>
            </a:r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  </a:t>
            </a:r>
            <a:r>
              <a:rPr lang="en-IN" sz="2600" b="1" dirty="0"/>
              <a:t>Importance: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600" dirty="0"/>
              <a:t>Accurate crop yield classification enables farmers to optimize resource allocation, plan harvest schedules, and manage market expectations effectively.</a:t>
            </a:r>
          </a:p>
          <a:p>
            <a:pPr algn="just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85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70685-DA17-57BA-AA37-6493D41347AF}"/>
              </a:ext>
            </a:extLst>
          </p:cNvPr>
          <p:cNvSpPr txBox="1"/>
          <p:nvPr/>
        </p:nvSpPr>
        <p:spPr>
          <a:xfrm>
            <a:off x="623392" y="404664"/>
            <a:ext cx="1404156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600" dirty="0"/>
          </a:p>
          <a:p>
            <a:r>
              <a:rPr lang="en-IN" sz="2600" b="1" dirty="0"/>
              <a:t>Dataset Overview: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Contains crop yield production data along with remarks.</a:t>
            </a:r>
          </a:p>
          <a:p>
            <a:r>
              <a:rPr lang="en-IN" sz="2600" dirty="0"/>
              <a:t>124,969 records.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Remarks are binary, with a mean value indicating yield status.</a:t>
            </a:r>
          </a:p>
          <a:p>
            <a:endParaRPr lang="en-IN" sz="2600" b="1" dirty="0"/>
          </a:p>
          <a:p>
            <a:r>
              <a:rPr lang="en-IN" sz="2600" b="1" dirty="0"/>
              <a:t>Data Preprocessing: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Handled missing values by filling with column means.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Encoded categorical variables using </a:t>
            </a:r>
            <a:r>
              <a:rPr lang="en-IN" sz="2600" b="1" dirty="0" err="1"/>
              <a:t>LabelEncoder</a:t>
            </a:r>
            <a:r>
              <a:rPr lang="en-IN" sz="2600" dirty="0"/>
              <a:t> for model compatibility.</a:t>
            </a:r>
          </a:p>
          <a:p>
            <a:endParaRPr lang="en-IN" sz="2600" b="1" dirty="0"/>
          </a:p>
          <a:p>
            <a:r>
              <a:rPr lang="en-IN" sz="2600" b="1" dirty="0"/>
              <a:t>Feature Selection and Scaling: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Selected features and target variable (yield production) for model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Split data into training and testing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Scaled features using </a:t>
            </a:r>
            <a:r>
              <a:rPr lang="en-IN" sz="2600" b="1" dirty="0" err="1"/>
              <a:t>StandardScaler</a:t>
            </a:r>
            <a:r>
              <a:rPr lang="en-IN" sz="2600" b="1" dirty="0"/>
              <a:t> </a:t>
            </a:r>
            <a:r>
              <a:rPr lang="en-IN" sz="2600" dirty="0"/>
              <a:t>for uniformity.</a:t>
            </a:r>
          </a:p>
          <a:p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33074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AD966F-06A7-9837-381D-71746EF81EED}"/>
              </a:ext>
            </a:extLst>
          </p:cNvPr>
          <p:cNvSpPr txBox="1"/>
          <p:nvPr/>
        </p:nvSpPr>
        <p:spPr>
          <a:xfrm>
            <a:off x="695400" y="764704"/>
            <a:ext cx="1032003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/>
              <a:t>Machine Learning Models: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Implemented Random Forest, Decision Tree, K-Nearest </a:t>
            </a:r>
            <a:r>
              <a:rPr lang="en-IN" sz="2600" dirty="0" err="1"/>
              <a:t>Neighbors</a:t>
            </a:r>
            <a:r>
              <a:rPr lang="en-IN" sz="2600" dirty="0"/>
              <a:t>, Gaussian Naive Bayes, and SVM algorithms for Suggestion.</a:t>
            </a:r>
          </a:p>
          <a:p>
            <a:endParaRPr lang="en-IN" sz="2600" b="1" dirty="0"/>
          </a:p>
          <a:p>
            <a:r>
              <a:rPr lang="en-IN" sz="2600" b="1" dirty="0"/>
              <a:t>Model Evaluation: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Evaluated models based on accuracy, sensitivity, and specificity.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Visualized model comparison using bar plots.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Model Saving and Comparison: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Saved the best performing model for future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Created a comparison table to compare scores of different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/>
              <a:t>Plotted performance comparison of algorithms using line plots.</a:t>
            </a:r>
          </a:p>
        </p:txBody>
      </p:sp>
    </p:spTree>
    <p:extLst>
      <p:ext uri="{BB962C8B-B14F-4D97-AF65-F5344CB8AC3E}">
        <p14:creationId xmlns:p14="http://schemas.microsoft.com/office/powerpoint/2010/main" val="419177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F993D-FF5E-7391-49AF-BE7D23719B11}"/>
              </a:ext>
            </a:extLst>
          </p:cNvPr>
          <p:cNvSpPr txBox="1"/>
          <p:nvPr/>
        </p:nvSpPr>
        <p:spPr>
          <a:xfrm>
            <a:off x="983432" y="764704"/>
            <a:ext cx="105131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CROP RECOMMENDATION</a:t>
            </a:r>
          </a:p>
          <a:p>
            <a:endParaRPr lang="en-IN" sz="2400" dirty="0"/>
          </a:p>
          <a:p>
            <a:r>
              <a:rPr lang="en-IN" sz="2400" b="1" u="sng" dirty="0"/>
              <a:t>Description: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 The crop recommendation component suggests suitable crops for cultivation based on factors such as climate conditions, soil characteristics, and market demand.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Utilizing predictive analytics, the system identifies crops with the highest likelihood of success in a given region, considering both agronomic and economic factors.</a:t>
            </a:r>
          </a:p>
          <a:p>
            <a:endParaRPr lang="en-IN" sz="2400" dirty="0"/>
          </a:p>
          <a:p>
            <a:pPr algn="just"/>
            <a:r>
              <a:rPr lang="en-IN" sz="2400" b="1" u="sng" dirty="0"/>
              <a:t>Benefits:</a:t>
            </a:r>
          </a:p>
          <a:p>
            <a:pPr algn="just"/>
            <a:endParaRPr lang="en-IN" sz="2400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/>
              <a:t>Farmers can diversify their crop portfolios, mitigate risks associated with climate variability, and capitalize on market opportunities by following tailored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73226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ACBA7F-1F16-66AB-84F6-D5D771580885}"/>
              </a:ext>
            </a:extLst>
          </p:cNvPr>
          <p:cNvSpPr txBox="1"/>
          <p:nvPr/>
        </p:nvSpPr>
        <p:spPr>
          <a:xfrm>
            <a:off x="227348" y="-128527"/>
            <a:ext cx="11413268" cy="681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300" dirty="0"/>
          </a:p>
          <a:p>
            <a:r>
              <a:rPr lang="en-IN" sz="2300" b="1" dirty="0"/>
              <a:t>Data Overview: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Dataset contains environmental parameters such as temperature, humidity, pH, and rainfall, along with nutrient levels (N, P, 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Includes a target variable consisting of crop labels and a binary label indicating suitability (label1).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It consists of </a:t>
            </a:r>
            <a:r>
              <a:rPr lang="en-IN" sz="2300" b="1" dirty="0"/>
              <a:t>3100</a:t>
            </a:r>
            <a:r>
              <a:rPr lang="en-IN" sz="2300" dirty="0"/>
              <a:t> rows</a:t>
            </a:r>
          </a:p>
          <a:p>
            <a:endParaRPr lang="en-IN" sz="2300" dirty="0"/>
          </a:p>
          <a:p>
            <a:r>
              <a:rPr lang="en-IN" sz="2300" b="1" dirty="0"/>
              <a:t>Data Preprocessing: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Utilized encoding techniques like </a:t>
            </a:r>
            <a:r>
              <a:rPr lang="en-IN" sz="2300" b="1" dirty="0" err="1"/>
              <a:t>LabelEncoder</a:t>
            </a:r>
            <a:r>
              <a:rPr lang="en-IN" sz="2300" dirty="0"/>
              <a:t> to convert categorical variables into numerical format for model compatibility.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Scaled features using </a:t>
            </a:r>
            <a:r>
              <a:rPr lang="en-IN" sz="2300" b="1" dirty="0" err="1"/>
              <a:t>StandardScaler</a:t>
            </a:r>
            <a:r>
              <a:rPr lang="en-IN" sz="2300" dirty="0"/>
              <a:t> to standardize data and bring all features to a similar scale, preventing bias in model training.</a:t>
            </a:r>
          </a:p>
          <a:p>
            <a:endParaRPr lang="en-IN" sz="2300" dirty="0"/>
          </a:p>
          <a:p>
            <a:r>
              <a:rPr lang="en-IN" sz="2300" b="1" dirty="0"/>
              <a:t>Model Training &amp; Evaluation: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Employed machine learning classifiers like Logistic Regression, Decision Tree, Random Forest, K-Nearest </a:t>
            </a:r>
            <a:r>
              <a:rPr lang="en-IN" sz="2300" dirty="0" err="1"/>
              <a:t>Neighbors</a:t>
            </a:r>
            <a:r>
              <a:rPr lang="en-IN" sz="2300" dirty="0"/>
              <a:t>, and Support Vector Machine.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dirty="0"/>
              <a:t>Models evaluated based on accuracy score to determine performance. Evaluated accuracy, sensitivity, and specificity for each classifier.</a:t>
            </a:r>
          </a:p>
        </p:txBody>
      </p:sp>
    </p:spTree>
    <p:extLst>
      <p:ext uri="{BB962C8B-B14F-4D97-AF65-F5344CB8AC3E}">
        <p14:creationId xmlns:p14="http://schemas.microsoft.com/office/powerpoint/2010/main" val="2469920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2"/>
  <p:tag name="AS_RELEASE_DATE" val="2023.01.14"/>
  <p:tag name="AS_TITLE" val="Aspose.Slides for .NET5"/>
  <p:tag name="AS_VERSION" val="23.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Arial" pitchFamily="34" charset="0"/>
        <a:cs typeface="Arial" pitchFamily="34" charset="0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Arial" pitchFamily="34" charset="0"/>
        <a:cs typeface="Arial" pitchFamily="34" charset="0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Arial" pitchFamily="34" charset="0"/>
        <a:cs typeface="Arial" pitchFamily="34" charset="0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Arial" pitchFamily="34" charset="0"/>
        <a:cs typeface="Arial" pitchFamily="34" charset="0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6.xml><?xml version="1.0" encoding="utf-8"?>
<a:theme xmlns:a="http://schemas.openxmlformats.org/drawingml/2006/main" name="2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2423</Words>
  <Application>Microsoft Office PowerPoint</Application>
  <PresentationFormat>Widescreen</PresentationFormat>
  <Paragraphs>270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Garamond</vt:lpstr>
      <vt:lpstr>Times New Roman</vt:lpstr>
      <vt:lpstr>Verdana</vt:lpstr>
      <vt:lpstr>Wingdings</vt:lpstr>
      <vt:lpstr>Office Theme</vt:lpstr>
      <vt:lpstr>Organic</vt:lpstr>
      <vt:lpstr>1_Office Theme</vt:lpstr>
      <vt:lpstr>2_Office Theme</vt:lpstr>
      <vt:lpstr>1_Organic</vt:lpstr>
      <vt:lpstr>2_Organic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Adupa vivek</dc:creator>
  <cp:lastModifiedBy>Adupa vivek</cp:lastModifiedBy>
  <cp:revision>8</cp:revision>
  <cp:lastPrinted>2023-10-18T18:53:16Z</cp:lastPrinted>
  <dcterms:created xsi:type="dcterms:W3CDTF">2023-10-18T18:53:16Z</dcterms:created>
  <dcterms:modified xsi:type="dcterms:W3CDTF">2024-04-27T18:13:23Z</dcterms:modified>
</cp:coreProperties>
</file>