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Int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jn+PCA6yccP26j9t3PjuB8DejG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A3411E-0E06-41B5-A360-4C358D942976}">
  <a:tblStyle styleId="{40A3411E-0E06-41B5-A360-4C358D942976}"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F6C9460-C6EB-4FF2-A89D-6DAF03A95321}" styleName="Table_1">
    <a:wholeTbl>
      <a:tcTxStyle b="off" i="off">
        <a:font>
          <a:latin typeface="Calibri"/>
          <a:ea typeface="Calibri"/>
          <a:cs typeface="Calibri"/>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tcStyle>
    </a:band1H>
    <a:band2H>
      <a:tcTxStyle/>
    </a:band2H>
    <a:band1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1V>
    <a:band2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3"/>
          </a:solidFill>
        </a:fill>
      </a:tcStyle>
    </a:firstRow>
    <a:neCell>
      <a:tcTxStyle/>
    </a:neCell>
    <a:nwCell>
      <a:tcTxStyle/>
    </a:nwCell>
  </a:tblStyle>
  <a:tblStyle styleId="{FC86C542-149D-4D30-8697-5A4708AF3138}" styleName="Table_2">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Inter-bold.fntdata"/><Relationship Id="rId20" Type="http://schemas.openxmlformats.org/officeDocument/2006/relationships/slide" Target="slides/slide15.xml"/><Relationship Id="rId42" Type="http://schemas.openxmlformats.org/officeDocument/2006/relationships/font" Target="fonts/Inter-boldItalic.fntdata"/><Relationship Id="rId41" Type="http://schemas.openxmlformats.org/officeDocument/2006/relationships/font" Target="fonts/Inter-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Inter-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3"/>
          <p:cNvSpPr/>
          <p:nvPr>
            <p:ph idx="2" type="pic"/>
          </p:nvPr>
        </p:nvSpPr>
        <p:spPr>
          <a:xfrm>
            <a:off x="5183188" y="987425"/>
            <a:ext cx="6172200" cy="4873625"/>
          </a:xfrm>
          <a:prstGeom prst="rect">
            <a:avLst/>
          </a:prstGeom>
          <a:noFill/>
          <a:ln>
            <a:noFill/>
          </a:ln>
        </p:spPr>
      </p:sp>
      <p:sp>
        <p:nvSpPr>
          <p:cNvPr id="68" name="Google Shape;68;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books.google.co.in/books?id=UiM3DwAAQBAJ&amp;printsec=frontcover&amp;dq=python+for+data+analysis&amp;hl=en&amp;newbks=1&amp;newbks_redir=0&amp;source=gb_mobile_search&amp;ovdme=1&amp;ov2=1&amp;sa=X&amp;ved=2ahUKEwiS67eGjLv_AhXka2wGHbvcDYMQ6wF6BAgDEAU#v=onepage&amp;q=python%20for%20data%20analysis&amp;f=false" TargetMode="External"/><Relationship Id="rId4" Type="http://schemas.openxmlformats.org/officeDocument/2006/relationships/hyperlink" Target="https://www.geeksforgeeks.org/data-analysis-with-pyth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654627" y="2178791"/>
            <a:ext cx="9144000" cy="707626"/>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lgerian"/>
              <a:buNone/>
            </a:pPr>
            <a:br>
              <a:rPr lang="en-IN">
                <a:solidFill>
                  <a:schemeClr val="lt1"/>
                </a:solidFill>
                <a:latin typeface="Algerian"/>
                <a:ea typeface="Algerian"/>
                <a:cs typeface="Algerian"/>
                <a:sym typeface="Algerian"/>
              </a:rPr>
            </a:br>
            <a:r>
              <a:rPr lang="en-IN" sz="4400">
                <a:solidFill>
                  <a:schemeClr val="lt1"/>
                </a:solidFill>
                <a:latin typeface="Algerian"/>
                <a:ea typeface="Algerian"/>
                <a:cs typeface="Algerian"/>
                <a:sym typeface="Algerian"/>
              </a:rPr>
              <a:t>BANK CUSTOMER CHURN PREDICTION</a:t>
            </a:r>
            <a:endParaRPr>
              <a:latin typeface="Algerian"/>
              <a:ea typeface="Algerian"/>
              <a:cs typeface="Algerian"/>
              <a:sym typeface="Algerian"/>
            </a:endParaRPr>
          </a:p>
        </p:txBody>
      </p:sp>
      <p:graphicFrame>
        <p:nvGraphicFramePr>
          <p:cNvPr id="89" name="Google Shape;89;p1"/>
          <p:cNvGraphicFramePr/>
          <p:nvPr/>
        </p:nvGraphicFramePr>
        <p:xfrm>
          <a:off x="2162627" y="4161397"/>
          <a:ext cx="3000000" cy="3000000"/>
        </p:xfrm>
        <a:graphic>
          <a:graphicData uri="http://schemas.openxmlformats.org/drawingml/2006/table">
            <a:tbl>
              <a:tblPr bandRow="1" firstRow="1">
                <a:noFill/>
                <a:tableStyleId>{40A3411E-0E06-41B5-A360-4C358D942976}</a:tableStyleId>
              </a:tblPr>
              <a:tblGrid>
                <a:gridCol w="2709325"/>
                <a:gridCol w="2709325"/>
                <a:gridCol w="2709325"/>
              </a:tblGrid>
              <a:tr h="370850">
                <a:tc>
                  <a:txBody>
                    <a:bodyPr/>
                    <a:lstStyle/>
                    <a:p>
                      <a:pPr indent="0" lvl="0" marL="0" marR="0" rtl="0" algn="ctr">
                        <a:spcBef>
                          <a:spcPts val="0"/>
                        </a:spcBef>
                        <a:spcAft>
                          <a:spcPts val="0"/>
                        </a:spcAft>
                        <a:buNone/>
                      </a:pPr>
                      <a:r>
                        <a:rPr lang="en-IN" sz="1800" u="none" cap="none" strike="noStrike"/>
                        <a:t>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IN" sz="1800" u="none" cap="none" strike="noStrike"/>
                        <a:t>ROLL NO</a:t>
                      </a:r>
                      <a:endParaRPr sz="1800" u="none" cap="none" strike="noStrike"/>
                    </a:p>
                  </a:txBody>
                  <a:tcPr marT="45725" marB="45725" marR="91450" marL="91450"/>
                </a:tc>
                <a:tc>
                  <a:txBody>
                    <a:bodyPr/>
                    <a:lstStyle/>
                    <a:p>
                      <a:pPr indent="0" lvl="0" marL="0" marR="0" rtl="0" algn="ctr">
                        <a:spcBef>
                          <a:spcPts val="0"/>
                        </a:spcBef>
                        <a:spcAft>
                          <a:spcPts val="0"/>
                        </a:spcAft>
                        <a:buNone/>
                      </a:pPr>
                      <a:r>
                        <a:rPr lang="en-IN" sz="1800" u="none" cap="none" strike="noStrike"/>
                        <a:t>USN</a:t>
                      </a:r>
                      <a:endParaRPr/>
                    </a:p>
                  </a:txBody>
                  <a:tcPr marT="45725" marB="45725" marR="91450" marL="91450"/>
                </a:tc>
              </a:tr>
              <a:tr h="370850">
                <a:tc>
                  <a:txBody>
                    <a:bodyPr/>
                    <a:lstStyle/>
                    <a:p>
                      <a:pPr indent="0" lvl="0" marL="0" marR="0" rtl="0" algn="l">
                        <a:spcBef>
                          <a:spcPts val="0"/>
                        </a:spcBef>
                        <a:spcAft>
                          <a:spcPts val="0"/>
                        </a:spcAft>
                        <a:buNone/>
                      </a:pPr>
                      <a:r>
                        <a:rPr lang="en-IN" sz="1800" u="none" cap="none" strike="noStrike"/>
                        <a:t>Krishna Hasaraddi[Leader]</a:t>
                      </a:r>
                      <a:endParaRPr/>
                    </a:p>
                  </a:txBody>
                  <a:tcPr marT="45725" marB="45725" marR="91450" marL="91450"/>
                </a:tc>
                <a:tc>
                  <a:txBody>
                    <a:bodyPr/>
                    <a:lstStyle/>
                    <a:p>
                      <a:pPr indent="0" lvl="0" marL="0" marR="0" rtl="0" algn="ctr">
                        <a:spcBef>
                          <a:spcPts val="0"/>
                        </a:spcBef>
                        <a:spcAft>
                          <a:spcPts val="0"/>
                        </a:spcAft>
                        <a:buNone/>
                      </a:pPr>
                      <a:r>
                        <a:rPr lang="en-IN" sz="1800"/>
                        <a:t>315</a:t>
                      </a:r>
                      <a:endParaRPr/>
                    </a:p>
                  </a:txBody>
                  <a:tcPr marT="45725" marB="45725" marR="91450" marL="91450"/>
                </a:tc>
                <a:tc>
                  <a:txBody>
                    <a:bodyPr/>
                    <a:lstStyle/>
                    <a:p>
                      <a:pPr indent="0" lvl="0" marL="0" marR="0" rtl="0" algn="ctr">
                        <a:spcBef>
                          <a:spcPts val="0"/>
                        </a:spcBef>
                        <a:spcAft>
                          <a:spcPts val="0"/>
                        </a:spcAft>
                        <a:buNone/>
                      </a:pPr>
                      <a:r>
                        <a:rPr lang="en-IN" sz="1800"/>
                        <a:t>01FE21BCS100</a:t>
                      </a:r>
                      <a:endParaRPr sz="1800"/>
                    </a:p>
                  </a:txBody>
                  <a:tcPr marT="45725" marB="45725" marR="91450" marL="91450"/>
                </a:tc>
              </a:tr>
              <a:tr h="370850">
                <a:tc>
                  <a:txBody>
                    <a:bodyPr/>
                    <a:lstStyle/>
                    <a:p>
                      <a:pPr indent="0" lvl="0" marL="0" marR="0" rtl="0" algn="l">
                        <a:spcBef>
                          <a:spcPts val="0"/>
                        </a:spcBef>
                        <a:spcAft>
                          <a:spcPts val="0"/>
                        </a:spcAft>
                        <a:buNone/>
                      </a:pPr>
                      <a:r>
                        <a:rPr lang="en-IN" sz="1800"/>
                        <a:t>Gayatri Betageri</a:t>
                      </a:r>
                      <a:endParaRPr/>
                    </a:p>
                  </a:txBody>
                  <a:tcPr marT="45725" marB="45725" marR="91450" marL="91450"/>
                </a:tc>
                <a:tc>
                  <a:txBody>
                    <a:bodyPr/>
                    <a:lstStyle/>
                    <a:p>
                      <a:pPr indent="0" lvl="0" marL="0" marR="0" rtl="0" algn="ctr">
                        <a:spcBef>
                          <a:spcPts val="0"/>
                        </a:spcBef>
                        <a:spcAft>
                          <a:spcPts val="0"/>
                        </a:spcAft>
                        <a:buNone/>
                      </a:pPr>
                      <a:r>
                        <a:rPr lang="en-IN" sz="1800"/>
                        <a:t>304</a:t>
                      </a:r>
                      <a:endParaRPr/>
                    </a:p>
                  </a:txBody>
                  <a:tcPr marT="45725" marB="45725" marR="91450" marL="91450"/>
                </a:tc>
                <a:tc>
                  <a:txBody>
                    <a:bodyPr/>
                    <a:lstStyle/>
                    <a:p>
                      <a:pPr indent="0" lvl="0" marL="0" marR="0" rtl="0" algn="ctr">
                        <a:spcBef>
                          <a:spcPts val="0"/>
                        </a:spcBef>
                        <a:spcAft>
                          <a:spcPts val="0"/>
                        </a:spcAft>
                        <a:buNone/>
                      </a:pPr>
                      <a:r>
                        <a:rPr lang="en-IN" sz="1800"/>
                        <a:t>01FE21BCS029</a:t>
                      </a:r>
                      <a:endParaRPr sz="1800"/>
                    </a:p>
                  </a:txBody>
                  <a:tcPr marT="45725" marB="45725" marR="91450" marL="91450"/>
                </a:tc>
              </a:tr>
              <a:tr h="370850">
                <a:tc>
                  <a:txBody>
                    <a:bodyPr/>
                    <a:lstStyle/>
                    <a:p>
                      <a:pPr indent="0" lvl="0" marL="0" marR="0" rtl="0" algn="l">
                        <a:spcBef>
                          <a:spcPts val="0"/>
                        </a:spcBef>
                        <a:spcAft>
                          <a:spcPts val="0"/>
                        </a:spcAft>
                        <a:buNone/>
                      </a:pPr>
                      <a:r>
                        <a:rPr lang="en-IN" sz="1800"/>
                        <a:t>Gauri Thambkar</a:t>
                      </a:r>
                      <a:endParaRPr/>
                    </a:p>
                  </a:txBody>
                  <a:tcPr marT="45725" marB="45725" marR="91450" marL="91450"/>
                </a:tc>
                <a:tc>
                  <a:txBody>
                    <a:bodyPr/>
                    <a:lstStyle/>
                    <a:p>
                      <a:pPr indent="0" lvl="0" marL="0" marR="0" rtl="0" algn="ctr">
                        <a:spcBef>
                          <a:spcPts val="0"/>
                        </a:spcBef>
                        <a:spcAft>
                          <a:spcPts val="0"/>
                        </a:spcAft>
                        <a:buNone/>
                      </a:pPr>
                      <a:r>
                        <a:rPr lang="en-IN" sz="1800"/>
                        <a:t>314</a:t>
                      </a:r>
                      <a:endParaRPr/>
                    </a:p>
                  </a:txBody>
                  <a:tcPr marT="45725" marB="45725" marR="91450" marL="91450"/>
                </a:tc>
                <a:tc>
                  <a:txBody>
                    <a:bodyPr/>
                    <a:lstStyle/>
                    <a:p>
                      <a:pPr indent="0" lvl="0" marL="0" marR="0" rtl="0" algn="ctr">
                        <a:spcBef>
                          <a:spcPts val="0"/>
                        </a:spcBef>
                        <a:spcAft>
                          <a:spcPts val="0"/>
                        </a:spcAft>
                        <a:buNone/>
                      </a:pPr>
                      <a:r>
                        <a:rPr lang="en-IN" sz="1800"/>
                        <a:t>01FE21BCS098</a:t>
                      </a:r>
                      <a:endParaRPr sz="1800"/>
                    </a:p>
                  </a:txBody>
                  <a:tcPr marT="45725" marB="45725" marR="91450" marL="91450"/>
                </a:tc>
              </a:tr>
              <a:tr h="370850">
                <a:tc>
                  <a:txBody>
                    <a:bodyPr/>
                    <a:lstStyle/>
                    <a:p>
                      <a:pPr indent="0" lvl="0" marL="0" marR="0" rtl="0" algn="l">
                        <a:spcBef>
                          <a:spcPts val="0"/>
                        </a:spcBef>
                        <a:spcAft>
                          <a:spcPts val="0"/>
                        </a:spcAft>
                        <a:buNone/>
                      </a:pPr>
                      <a:r>
                        <a:rPr lang="en-IN" sz="1800"/>
                        <a:t>Aishwarya Patil</a:t>
                      </a:r>
                      <a:endParaRPr/>
                    </a:p>
                  </a:txBody>
                  <a:tcPr marT="45725" marB="45725" marR="91450" marL="91450"/>
                </a:tc>
                <a:tc>
                  <a:txBody>
                    <a:bodyPr/>
                    <a:lstStyle/>
                    <a:p>
                      <a:pPr indent="0" lvl="0" marL="0" marR="0" rtl="0" algn="ctr">
                        <a:spcBef>
                          <a:spcPts val="0"/>
                        </a:spcBef>
                        <a:spcAft>
                          <a:spcPts val="0"/>
                        </a:spcAft>
                        <a:buNone/>
                      </a:pPr>
                      <a:r>
                        <a:rPr lang="en-IN" sz="1800"/>
                        <a:t>318</a:t>
                      </a:r>
                      <a:endParaRPr/>
                    </a:p>
                  </a:txBody>
                  <a:tcPr marT="45725" marB="45725" marR="91450" marL="91450"/>
                </a:tc>
                <a:tc>
                  <a:txBody>
                    <a:bodyPr/>
                    <a:lstStyle/>
                    <a:p>
                      <a:pPr indent="0" lvl="0" marL="0" marR="0" rtl="0" algn="ctr">
                        <a:spcBef>
                          <a:spcPts val="0"/>
                        </a:spcBef>
                        <a:spcAft>
                          <a:spcPts val="0"/>
                        </a:spcAft>
                        <a:buNone/>
                      </a:pPr>
                      <a:r>
                        <a:rPr lang="en-IN" sz="1800"/>
                        <a:t>01FE21BCS112</a:t>
                      </a:r>
                      <a:endParaRPr sz="1800"/>
                    </a:p>
                  </a:txBody>
                  <a:tcPr marT="45725" marB="45725" marR="91450" marL="91450"/>
                </a:tc>
              </a:tr>
            </a:tbl>
          </a:graphicData>
        </a:graphic>
      </p:graphicFrame>
      <p:sp>
        <p:nvSpPr>
          <p:cNvPr id="90" name="Google Shape;90;p1"/>
          <p:cNvSpPr txBox="1"/>
          <p:nvPr/>
        </p:nvSpPr>
        <p:spPr>
          <a:xfrm flipH="1">
            <a:off x="2592069" y="1558750"/>
            <a:ext cx="7270388" cy="492443"/>
          </a:xfrm>
          <a:prstGeom prst="rect">
            <a:avLst/>
          </a:prstGeom>
          <a:solidFill>
            <a:srgbClr val="DDEAF6"/>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600" u="none" cap="none" strike="noStrike">
                <a:solidFill>
                  <a:schemeClr val="dk1"/>
                </a:solidFill>
                <a:latin typeface="Calibri"/>
                <a:ea typeface="Calibri"/>
                <a:cs typeface="Calibri"/>
                <a:sym typeface="Calibri"/>
              </a:rPr>
              <a:t>SCHOOL OF COMPUTER SCIENCE AND ENGINEERING</a:t>
            </a:r>
            <a:endParaRPr sz="2600">
              <a:solidFill>
                <a:schemeClr val="dk1"/>
              </a:solidFill>
              <a:latin typeface="Calibri"/>
              <a:ea typeface="Calibri"/>
              <a:cs typeface="Calibri"/>
              <a:sym typeface="Calibri"/>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descr="KLE Technological University" id="92" name="Google Shape;92;p1"/>
          <p:cNvPicPr preferRelativeResize="0"/>
          <p:nvPr/>
        </p:nvPicPr>
        <p:blipFill rotWithShape="1">
          <a:blip r:embed="rId3">
            <a:alphaModFix/>
          </a:blip>
          <a:srcRect b="0" l="0" r="0" t="0"/>
          <a:stretch/>
        </p:blipFill>
        <p:spPr>
          <a:xfrm>
            <a:off x="3641385" y="290897"/>
            <a:ext cx="4347340" cy="1024568"/>
          </a:xfrm>
          <a:prstGeom prst="rect">
            <a:avLst/>
          </a:prstGeom>
          <a:noFill/>
          <a:ln>
            <a:noFill/>
          </a:ln>
        </p:spPr>
      </p:pic>
      <p:sp>
        <p:nvSpPr>
          <p:cNvPr id="93" name="Google Shape;93;p1"/>
          <p:cNvSpPr txBox="1"/>
          <p:nvPr>
            <p:ph idx="1" type="subTitle"/>
          </p:nvPr>
        </p:nvSpPr>
        <p:spPr>
          <a:xfrm>
            <a:off x="1524000" y="249850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t/>
            </a:r>
            <a:endParaRPr b="1" sz="3200"/>
          </a:p>
          <a:p>
            <a:pPr indent="0" lvl="0" marL="0" rtl="0" algn="ctr">
              <a:lnSpc>
                <a:spcPct val="90000"/>
              </a:lnSpc>
              <a:spcBef>
                <a:spcPts val="1000"/>
              </a:spcBef>
              <a:spcAft>
                <a:spcPts val="0"/>
              </a:spcAft>
              <a:buClr>
                <a:schemeClr val="dk1"/>
              </a:buClr>
              <a:buSzPts val="3200"/>
              <a:buNone/>
            </a:pPr>
            <a:r>
              <a:rPr b="1" lang="en-IN" sz="3200"/>
              <a:t>TEAM 6</a:t>
            </a:r>
            <a:endParaRPr/>
          </a:p>
          <a:p>
            <a:pPr indent="0" lvl="0" marL="0" rtl="0" algn="ctr">
              <a:lnSpc>
                <a:spcPct val="90000"/>
              </a:lnSpc>
              <a:spcBef>
                <a:spcPts val="1000"/>
              </a:spcBef>
              <a:spcAft>
                <a:spcPts val="0"/>
              </a:spcAft>
              <a:buClr>
                <a:schemeClr val="dk1"/>
              </a:buClr>
              <a:buSzPts val="2400"/>
              <a:buNone/>
            </a:pPr>
            <a:r>
              <a:rPr lang="en-IN"/>
              <a:t>TEAM DETAILS: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DATA CLEANING:</a:t>
            </a:r>
            <a:endParaRPr b="1" u="sng"/>
          </a:p>
        </p:txBody>
      </p:sp>
      <p:sp>
        <p:nvSpPr>
          <p:cNvPr id="156" name="Google Shape;15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Handles:</a:t>
            </a:r>
            <a:endParaRPr/>
          </a:p>
          <a:p>
            <a:pPr indent="-228600" lvl="0" marL="228600" rtl="0" algn="l">
              <a:lnSpc>
                <a:spcPct val="90000"/>
              </a:lnSpc>
              <a:spcBef>
                <a:spcPts val="1000"/>
              </a:spcBef>
              <a:spcAft>
                <a:spcPts val="0"/>
              </a:spcAft>
              <a:buClr>
                <a:schemeClr val="dk1"/>
              </a:buClr>
              <a:buSzPts val="2800"/>
              <a:buChar char="•"/>
            </a:pPr>
            <a:r>
              <a:rPr lang="en-IN"/>
              <a:t>Incorrect Data</a:t>
            </a:r>
            <a:endParaRPr/>
          </a:p>
          <a:p>
            <a:pPr indent="-228600" lvl="0" marL="228600" rtl="0" algn="l">
              <a:lnSpc>
                <a:spcPct val="90000"/>
              </a:lnSpc>
              <a:spcBef>
                <a:spcPts val="1000"/>
              </a:spcBef>
              <a:spcAft>
                <a:spcPts val="0"/>
              </a:spcAft>
              <a:buClr>
                <a:schemeClr val="dk1"/>
              </a:buClr>
              <a:buSzPts val="2800"/>
              <a:buChar char="•"/>
            </a:pPr>
            <a:r>
              <a:rPr lang="en-IN"/>
              <a:t>Incomplete Data</a:t>
            </a:r>
            <a:endParaRPr/>
          </a:p>
          <a:p>
            <a:pPr indent="-228600" lvl="0" marL="228600" rtl="0" algn="l">
              <a:lnSpc>
                <a:spcPct val="90000"/>
              </a:lnSpc>
              <a:spcBef>
                <a:spcPts val="1000"/>
              </a:spcBef>
              <a:spcAft>
                <a:spcPts val="0"/>
              </a:spcAft>
              <a:buClr>
                <a:schemeClr val="dk1"/>
              </a:buClr>
              <a:buSzPts val="2800"/>
              <a:buChar char="•"/>
            </a:pPr>
            <a:r>
              <a:rPr lang="en-IN"/>
              <a:t>Inconsistent Data</a:t>
            </a:r>
            <a:endParaRPr/>
          </a:p>
          <a:p>
            <a:pPr indent="-228600" lvl="0" marL="228600" rtl="0" algn="l">
              <a:lnSpc>
                <a:spcPct val="90000"/>
              </a:lnSpc>
              <a:spcBef>
                <a:spcPts val="1000"/>
              </a:spcBef>
              <a:spcAft>
                <a:spcPts val="0"/>
              </a:spcAft>
              <a:buClr>
                <a:schemeClr val="dk1"/>
              </a:buClr>
              <a:buSzPts val="2800"/>
              <a:buChar char="•"/>
            </a:pPr>
            <a:r>
              <a:rPr lang="en-IN"/>
              <a:t>Noisy Data</a:t>
            </a:r>
            <a:endParaRPr/>
          </a:p>
        </p:txBody>
      </p:sp>
      <p:sp>
        <p:nvSpPr>
          <p:cNvPr id="157" name="Google Shape;1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480280" y="-493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t>HANDLING MISSING VALUES</a:t>
            </a:r>
            <a:endParaRPr sz="2800" u="sng"/>
          </a:p>
        </p:txBody>
      </p:sp>
      <p:sp>
        <p:nvSpPr>
          <p:cNvPr id="163" name="Google Shape;16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64" name="Google Shape;164;p11"/>
          <p:cNvPicPr preferRelativeResize="0"/>
          <p:nvPr>
            <p:ph idx="1" type="body"/>
          </p:nvPr>
        </p:nvPicPr>
        <p:blipFill rotWithShape="1">
          <a:blip r:embed="rId3">
            <a:alphaModFix/>
          </a:blip>
          <a:srcRect b="0" l="0" r="0" t="9443"/>
          <a:stretch/>
        </p:blipFill>
        <p:spPr>
          <a:xfrm>
            <a:off x="691590" y="1049287"/>
            <a:ext cx="6634496" cy="5639989"/>
          </a:xfrm>
          <a:prstGeom prst="rect">
            <a:avLst/>
          </a:prstGeom>
          <a:noFill/>
          <a:ln>
            <a:noFill/>
          </a:ln>
        </p:spPr>
      </p:pic>
      <p:sp>
        <p:nvSpPr>
          <p:cNvPr id="165" name="Google Shape;165;p11"/>
          <p:cNvSpPr txBox="1"/>
          <p:nvPr/>
        </p:nvSpPr>
        <p:spPr>
          <a:xfrm>
            <a:off x="7881257" y="1276238"/>
            <a:ext cx="332593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Insight:</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No missing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533678" y="-5692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t>HANDLING DUPLICATE VALUES</a:t>
            </a:r>
            <a:endParaRPr/>
          </a:p>
        </p:txBody>
      </p:sp>
      <p:pic>
        <p:nvPicPr>
          <p:cNvPr id="171" name="Google Shape;171;p12"/>
          <p:cNvPicPr preferRelativeResize="0"/>
          <p:nvPr>
            <p:ph idx="1" type="body"/>
          </p:nvPr>
        </p:nvPicPr>
        <p:blipFill rotWithShape="1">
          <a:blip r:embed="rId3">
            <a:alphaModFix/>
          </a:blip>
          <a:srcRect b="17998" l="3562" r="9190" t="28092"/>
          <a:stretch/>
        </p:blipFill>
        <p:spPr>
          <a:xfrm>
            <a:off x="124595" y="767443"/>
            <a:ext cx="11942809" cy="4860471"/>
          </a:xfrm>
          <a:prstGeom prst="rect">
            <a:avLst/>
          </a:prstGeom>
          <a:noFill/>
          <a:ln>
            <a:noFill/>
          </a:ln>
        </p:spPr>
      </p:pic>
      <p:sp>
        <p:nvSpPr>
          <p:cNvPr id="172" name="Google Shape;17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DESCRIPTIVE STATISTICS-VISUALIZATION</a:t>
            </a:r>
            <a:endParaRPr/>
          </a:p>
        </p:txBody>
      </p:sp>
      <p:pic>
        <p:nvPicPr>
          <p:cNvPr id="178" name="Google Shape;178;p13"/>
          <p:cNvPicPr preferRelativeResize="0"/>
          <p:nvPr>
            <p:ph idx="1" type="body"/>
          </p:nvPr>
        </p:nvPicPr>
        <p:blipFill rotWithShape="1">
          <a:blip r:embed="rId3">
            <a:alphaModFix/>
          </a:blip>
          <a:srcRect b="23876" l="3985" r="10879" t="31593"/>
          <a:stretch/>
        </p:blipFill>
        <p:spPr>
          <a:xfrm>
            <a:off x="732657" y="1701574"/>
            <a:ext cx="10726686" cy="3820432"/>
          </a:xfrm>
          <a:prstGeom prst="rect">
            <a:avLst/>
          </a:prstGeom>
          <a:noFill/>
          <a:ln>
            <a:noFill/>
          </a:ln>
        </p:spPr>
      </p:pic>
      <p:sp>
        <p:nvSpPr>
          <p:cNvPr id="179" name="Google Shape;1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634329" y="-70303"/>
            <a:ext cx="10392900" cy="12133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t>Churn Distribution</a:t>
            </a:r>
            <a:endParaRPr/>
          </a:p>
        </p:txBody>
      </p:sp>
      <p:sp>
        <p:nvSpPr>
          <p:cNvPr id="185" name="Google Shape;18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86" name="Google Shape;186;p14"/>
          <p:cNvSpPr txBox="1"/>
          <p:nvPr/>
        </p:nvSpPr>
        <p:spPr>
          <a:xfrm>
            <a:off x="1458687" y="5366657"/>
            <a:ext cx="956854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a:solidFill>
                  <a:schemeClr val="dk1"/>
                </a:solidFill>
                <a:latin typeface="Calibri"/>
                <a:ea typeface="Calibri"/>
                <a:cs typeface="Calibri"/>
                <a:sym typeface="Calibri"/>
              </a:rPr>
              <a:t>Insight of the exited columns: According to data actual exited customers are 2037 and they contribute to a percentage of 20.4%.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7" name="Google Shape;187;p14"/>
          <p:cNvPicPr preferRelativeResize="0"/>
          <p:nvPr>
            <p:ph idx="1" type="body"/>
          </p:nvPr>
        </p:nvPicPr>
        <p:blipFill rotWithShape="1">
          <a:blip r:embed="rId3">
            <a:alphaModFix/>
          </a:blip>
          <a:srcRect b="0" l="0" r="49613" t="0"/>
          <a:stretch/>
        </p:blipFill>
        <p:spPr>
          <a:xfrm>
            <a:off x="435428" y="1203373"/>
            <a:ext cx="6609961" cy="4163284"/>
          </a:xfrm>
          <a:prstGeom prst="rect">
            <a:avLst/>
          </a:prstGeom>
          <a:noFill/>
          <a:ln>
            <a:noFill/>
          </a:ln>
        </p:spPr>
      </p:pic>
      <p:pic>
        <p:nvPicPr>
          <p:cNvPr id="188" name="Google Shape;188;p14"/>
          <p:cNvPicPr preferRelativeResize="0"/>
          <p:nvPr/>
        </p:nvPicPr>
        <p:blipFill rotWithShape="1">
          <a:blip r:embed="rId3">
            <a:alphaModFix/>
          </a:blip>
          <a:srcRect b="0" l="59673" r="0" t="0"/>
          <a:stretch/>
        </p:blipFill>
        <p:spPr>
          <a:xfrm>
            <a:off x="7195456" y="1295401"/>
            <a:ext cx="4822938" cy="36338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Credit Score and Age vs Exited</a:t>
            </a:r>
            <a:endParaRPr/>
          </a:p>
        </p:txBody>
      </p:sp>
      <p:sp>
        <p:nvSpPr>
          <p:cNvPr id="194" name="Google Shape;19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95" name="Google Shape;195;p15"/>
          <p:cNvPicPr preferRelativeResize="0"/>
          <p:nvPr/>
        </p:nvPicPr>
        <p:blipFill rotWithShape="1">
          <a:blip r:embed="rId3">
            <a:alphaModFix/>
          </a:blip>
          <a:srcRect b="0" l="0" r="0" t="0"/>
          <a:stretch/>
        </p:blipFill>
        <p:spPr>
          <a:xfrm>
            <a:off x="200025" y="1962150"/>
            <a:ext cx="11791950" cy="2933700"/>
          </a:xfrm>
          <a:prstGeom prst="rect">
            <a:avLst/>
          </a:prstGeom>
          <a:noFill/>
          <a:ln>
            <a:noFill/>
          </a:ln>
        </p:spPr>
      </p:pic>
      <p:sp>
        <p:nvSpPr>
          <p:cNvPr id="196" name="Google Shape;196;p15"/>
          <p:cNvSpPr txBox="1"/>
          <p:nvPr/>
        </p:nvSpPr>
        <p:spPr>
          <a:xfrm>
            <a:off x="838199" y="4895850"/>
            <a:ext cx="10254343" cy="156966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Calibri"/>
              <a:buAutoNum type="arabicPeriod"/>
            </a:pPr>
            <a:r>
              <a:rPr b="0" i="0" lang="en-IN" sz="2400">
                <a:solidFill>
                  <a:schemeClr val="dk1"/>
                </a:solidFill>
                <a:latin typeface="Calibri"/>
                <a:ea typeface="Calibri"/>
                <a:cs typeface="Calibri"/>
                <a:sym typeface="Calibri"/>
              </a:rPr>
              <a:t>Insight of the CreditScore column: minimum of 404 to max 850 CreditScore customers are exited.</a:t>
            </a:r>
            <a:endParaRPr/>
          </a:p>
          <a:p>
            <a:pPr indent="-152400" lvl="0" marL="0" marR="0" rtl="0" algn="l">
              <a:spcBef>
                <a:spcPts val="0"/>
              </a:spcBef>
              <a:spcAft>
                <a:spcPts val="0"/>
              </a:spcAft>
              <a:buClr>
                <a:schemeClr val="dk1"/>
              </a:buClr>
              <a:buSzPts val="2400"/>
              <a:buFont typeface="Calibri"/>
              <a:buAutoNum type="arabicPeriod"/>
            </a:pPr>
            <a:r>
              <a:rPr b="0" i="0" lang="en-IN" sz="2400">
                <a:solidFill>
                  <a:schemeClr val="dk1"/>
                </a:solidFill>
                <a:latin typeface="Calibri"/>
                <a:ea typeface="Calibri"/>
                <a:cs typeface="Calibri"/>
                <a:sym typeface="Calibri"/>
              </a:rPr>
              <a:t>Insight of the Age column: mostly minimum age 40 of range and maximum of the age 60 range are customers exited.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Gender vs Churn</a:t>
            </a:r>
            <a:endParaRPr/>
          </a:p>
        </p:txBody>
      </p:sp>
      <p:sp>
        <p:nvSpPr>
          <p:cNvPr id="203" name="Google Shape;20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04" name="Google Shape;204;p16"/>
          <p:cNvPicPr preferRelativeResize="0"/>
          <p:nvPr>
            <p:ph idx="1" type="body"/>
          </p:nvPr>
        </p:nvPicPr>
        <p:blipFill rotWithShape="1">
          <a:blip r:embed="rId3">
            <a:alphaModFix/>
          </a:blip>
          <a:srcRect b="0" l="0" r="0" t="0"/>
          <a:stretch/>
        </p:blipFill>
        <p:spPr>
          <a:xfrm>
            <a:off x="609599" y="1292755"/>
            <a:ext cx="4898571" cy="3806135"/>
          </a:xfrm>
          <a:prstGeom prst="rect">
            <a:avLst/>
          </a:prstGeom>
          <a:noFill/>
          <a:ln>
            <a:noFill/>
          </a:ln>
        </p:spPr>
      </p:pic>
      <p:sp>
        <p:nvSpPr>
          <p:cNvPr id="205" name="Google Shape;205;p16"/>
          <p:cNvSpPr txBox="1"/>
          <p:nvPr/>
        </p:nvSpPr>
        <p:spPr>
          <a:xfrm>
            <a:off x="838200" y="5105399"/>
            <a:ext cx="10744200"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Insight of the Gender column: Mostly female customers exited compared to male customers and this contributes to 11.4% of the customers.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16"/>
          <p:cNvPicPr preferRelativeResize="0"/>
          <p:nvPr/>
        </p:nvPicPr>
        <p:blipFill rotWithShape="1">
          <a:blip r:embed="rId4">
            <a:alphaModFix/>
          </a:blip>
          <a:srcRect b="12528" l="59652" r="0" t="0"/>
          <a:stretch/>
        </p:blipFill>
        <p:spPr>
          <a:xfrm>
            <a:off x="6977743" y="1292756"/>
            <a:ext cx="3962400" cy="35513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Balance and Estimated Salary vs Exited</a:t>
            </a:r>
            <a:endParaRPr/>
          </a:p>
        </p:txBody>
      </p:sp>
      <p:sp>
        <p:nvSpPr>
          <p:cNvPr id="213" name="Google Shape;21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14" name="Google Shape;214;p17"/>
          <p:cNvPicPr preferRelativeResize="0"/>
          <p:nvPr/>
        </p:nvPicPr>
        <p:blipFill rotWithShape="1">
          <a:blip r:embed="rId3">
            <a:alphaModFix/>
          </a:blip>
          <a:srcRect b="0" l="0" r="0" t="0"/>
          <a:stretch/>
        </p:blipFill>
        <p:spPr>
          <a:xfrm>
            <a:off x="76200" y="1962150"/>
            <a:ext cx="12039600" cy="2933700"/>
          </a:xfrm>
          <a:prstGeom prst="rect">
            <a:avLst/>
          </a:prstGeom>
          <a:noFill/>
          <a:ln>
            <a:noFill/>
          </a:ln>
        </p:spPr>
      </p:pic>
      <p:sp>
        <p:nvSpPr>
          <p:cNvPr id="215" name="Google Shape;215;p17"/>
          <p:cNvSpPr txBox="1"/>
          <p:nvPr/>
        </p:nvSpPr>
        <p:spPr>
          <a:xfrm>
            <a:off x="979714" y="4985657"/>
            <a:ext cx="10112829" cy="156966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Calibri"/>
              <a:buAutoNum type="arabicPeriod"/>
            </a:pPr>
            <a:r>
              <a:rPr b="0" i="0" lang="en-IN" sz="2400">
                <a:solidFill>
                  <a:schemeClr val="dk1"/>
                </a:solidFill>
                <a:latin typeface="Calibri"/>
                <a:ea typeface="Calibri"/>
                <a:cs typeface="Calibri"/>
                <a:sym typeface="Calibri"/>
              </a:rPr>
              <a:t>Insight of the Balance column: the range of minimum balance 50000 and maximum balance of the 250000 customers are exited.</a:t>
            </a:r>
            <a:endParaRPr/>
          </a:p>
          <a:p>
            <a:pPr indent="-152400" lvl="0" marL="0" marR="0" rtl="0" algn="l">
              <a:spcBef>
                <a:spcPts val="0"/>
              </a:spcBef>
              <a:spcAft>
                <a:spcPts val="0"/>
              </a:spcAft>
              <a:buClr>
                <a:schemeClr val="dk1"/>
              </a:buClr>
              <a:buSzPts val="2400"/>
              <a:buFont typeface="Calibri"/>
              <a:buAutoNum type="arabicPeriod"/>
            </a:pPr>
            <a:r>
              <a:rPr b="0" i="0" lang="en-IN" sz="2400">
                <a:solidFill>
                  <a:schemeClr val="dk1"/>
                </a:solidFill>
                <a:latin typeface="Calibri"/>
                <a:ea typeface="Calibri"/>
                <a:cs typeface="Calibri"/>
                <a:sym typeface="Calibri"/>
              </a:rPr>
              <a:t>Insight of the EstimatedSalary column: mostly range of 25% EstimatedSalary 50000 above and maximum EstimatedSalary of the 250000 customers are exited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488097" y="261592"/>
            <a:ext cx="10515600" cy="5666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t>COUNT OF CUSTOMERS BY GEOGRAPHY AND GENDER</a:t>
            </a:r>
            <a:endParaRPr/>
          </a:p>
        </p:txBody>
      </p:sp>
      <p:sp>
        <p:nvSpPr>
          <p:cNvPr id="221" name="Google Shape;22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22" name="Google Shape;222;p18"/>
          <p:cNvPicPr preferRelativeResize="0"/>
          <p:nvPr>
            <p:ph idx="1" type="body"/>
          </p:nvPr>
        </p:nvPicPr>
        <p:blipFill rotWithShape="1">
          <a:blip r:embed="rId3">
            <a:alphaModFix/>
          </a:blip>
          <a:srcRect b="0" l="0" r="0" t="0"/>
          <a:stretch/>
        </p:blipFill>
        <p:spPr>
          <a:xfrm>
            <a:off x="217714" y="887973"/>
            <a:ext cx="8383739" cy="5338656"/>
          </a:xfrm>
          <a:prstGeom prst="rect">
            <a:avLst/>
          </a:prstGeom>
          <a:noFill/>
          <a:ln>
            <a:noFill/>
          </a:ln>
        </p:spPr>
      </p:pic>
      <p:sp>
        <p:nvSpPr>
          <p:cNvPr id="223" name="Google Shape;223;p18"/>
          <p:cNvSpPr txBox="1"/>
          <p:nvPr/>
        </p:nvSpPr>
        <p:spPr>
          <a:xfrm>
            <a:off x="8980714" y="1382286"/>
            <a:ext cx="2743200"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Insight:</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By getting the count of customers of the bank on the basis of geography and even gender, we can get to know the maximum number of customers are from France whereas Spain and Germany show a very less count of customers compared to France.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Churned on the basis of Geography Distribution</a:t>
            </a:r>
            <a:endParaRPr/>
          </a:p>
        </p:txBody>
      </p:sp>
      <p:sp>
        <p:nvSpPr>
          <p:cNvPr id="229" name="Google Shape;22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30" name="Google Shape;230;p19"/>
          <p:cNvPicPr preferRelativeResize="0"/>
          <p:nvPr>
            <p:ph idx="1" type="body"/>
          </p:nvPr>
        </p:nvPicPr>
        <p:blipFill rotWithShape="1">
          <a:blip r:embed="rId3">
            <a:alphaModFix/>
          </a:blip>
          <a:srcRect b="0" l="0" r="0" t="0"/>
          <a:stretch/>
        </p:blipFill>
        <p:spPr>
          <a:xfrm>
            <a:off x="838200" y="1690688"/>
            <a:ext cx="6004800" cy="4665662"/>
          </a:xfrm>
          <a:prstGeom prst="rect">
            <a:avLst/>
          </a:prstGeom>
          <a:noFill/>
          <a:ln>
            <a:noFill/>
          </a:ln>
        </p:spPr>
      </p:pic>
      <p:sp>
        <p:nvSpPr>
          <p:cNvPr id="231" name="Google Shape;231;p19"/>
          <p:cNvSpPr txBox="1"/>
          <p:nvPr/>
        </p:nvSpPr>
        <p:spPr>
          <a:xfrm>
            <a:off x="7293428" y="4969252"/>
            <a:ext cx="421277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a:solidFill>
                  <a:schemeClr val="dk1"/>
                </a:solidFill>
                <a:latin typeface="Calibri"/>
                <a:ea typeface="Calibri"/>
                <a:cs typeface="Calibri"/>
                <a:sym typeface="Calibri"/>
              </a:rPr>
              <a:t>Insight of the Geography column: Most customers are exited </a:t>
            </a:r>
            <a:r>
              <a:rPr lang="en-IN" sz="2400">
                <a:solidFill>
                  <a:schemeClr val="dk1"/>
                </a:solidFill>
                <a:latin typeface="Calibri"/>
                <a:ea typeface="Calibri"/>
                <a:cs typeface="Calibri"/>
                <a:sym typeface="Calibri"/>
              </a:rPr>
              <a:t>from Germany, France, and Spain in the order.</a:t>
            </a:r>
            <a:endParaRPr sz="2400">
              <a:solidFill>
                <a:schemeClr val="dk1"/>
              </a:solidFill>
              <a:latin typeface="Calibri"/>
              <a:ea typeface="Calibri"/>
              <a:cs typeface="Calibri"/>
              <a:sym typeface="Calibri"/>
            </a:endParaRPr>
          </a:p>
        </p:txBody>
      </p:sp>
      <p:pic>
        <p:nvPicPr>
          <p:cNvPr id="232" name="Google Shape;232;p19"/>
          <p:cNvPicPr preferRelativeResize="0"/>
          <p:nvPr/>
        </p:nvPicPr>
        <p:blipFill rotWithShape="1">
          <a:blip r:embed="rId4">
            <a:alphaModFix/>
          </a:blip>
          <a:srcRect b="13397" l="57190" r="0" t="0"/>
          <a:stretch/>
        </p:blipFill>
        <p:spPr>
          <a:xfrm>
            <a:off x="7123508" y="1469927"/>
            <a:ext cx="4230292" cy="349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CONTENTS</a:t>
            </a:r>
            <a:endParaRPr b="1" u="sng"/>
          </a:p>
        </p:txBody>
      </p:sp>
      <p:sp>
        <p:nvSpPr>
          <p:cNvPr id="99" name="Google Shape;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aphicFrame>
        <p:nvGraphicFramePr>
          <p:cNvPr id="100" name="Google Shape;100;p2"/>
          <p:cNvGraphicFramePr/>
          <p:nvPr/>
        </p:nvGraphicFramePr>
        <p:xfrm>
          <a:off x="838200" y="1825625"/>
          <a:ext cx="3000000" cy="3000000"/>
        </p:xfrm>
        <a:graphic>
          <a:graphicData uri="http://schemas.openxmlformats.org/drawingml/2006/table">
            <a:tbl>
              <a:tblPr bandRow="1" firstRow="1">
                <a:noFill/>
                <a:tableStyleId>{8F6C9460-C6EB-4FF2-A89D-6DAF03A95321}</a:tableStyleId>
              </a:tblPr>
              <a:tblGrid>
                <a:gridCol w="5257800"/>
                <a:gridCol w="5257800"/>
              </a:tblGrid>
              <a:tr h="370850">
                <a:tc>
                  <a:txBody>
                    <a:bodyPr/>
                    <a:lstStyle/>
                    <a:p>
                      <a:pPr indent="0" lvl="0" marL="0" marR="0" rtl="0" algn="l">
                        <a:spcBef>
                          <a:spcPts val="0"/>
                        </a:spcBef>
                        <a:spcAft>
                          <a:spcPts val="0"/>
                        </a:spcAft>
                        <a:buNone/>
                      </a:pPr>
                      <a:r>
                        <a:rPr lang="en-IN" sz="1800"/>
                        <a:t>CONTENTS</a:t>
                      </a:r>
                      <a:endParaRPr sz="1800"/>
                    </a:p>
                  </a:txBody>
                  <a:tcPr marT="45725" marB="45725" marR="91450" marL="91450"/>
                </a:tc>
                <a:tc>
                  <a:txBody>
                    <a:bodyPr/>
                    <a:lstStyle/>
                    <a:p>
                      <a:pPr indent="0" lvl="0" marL="0" marR="0" rtl="0" algn="l">
                        <a:spcBef>
                          <a:spcPts val="0"/>
                        </a:spcBef>
                        <a:spcAft>
                          <a:spcPts val="0"/>
                        </a:spcAft>
                        <a:buNone/>
                      </a:pPr>
                      <a:r>
                        <a:rPr lang="en-IN" sz="1800"/>
                        <a:t>SLIDE NO</a:t>
                      </a:r>
                      <a:endParaRPr sz="1800"/>
                    </a:p>
                  </a:txBody>
                  <a:tcPr marT="45725" marB="45725" marR="91450" marL="91450"/>
                </a:tc>
              </a:tr>
              <a:tr h="370850">
                <a:tc>
                  <a:txBody>
                    <a:bodyPr/>
                    <a:lstStyle/>
                    <a:p>
                      <a:pPr indent="0" lvl="0" marL="0" marR="0" rtl="0" algn="l">
                        <a:spcBef>
                          <a:spcPts val="0"/>
                        </a:spcBef>
                        <a:spcAft>
                          <a:spcPts val="0"/>
                        </a:spcAft>
                        <a:buNone/>
                      </a:pPr>
                      <a:r>
                        <a:rPr lang="en-IN" sz="1800"/>
                        <a:t>PROBLEM STATEMENT</a:t>
                      </a:r>
                      <a:endParaRPr sz="1800"/>
                    </a:p>
                  </a:txBody>
                  <a:tcPr marT="45725" marB="45725" marR="91450" marL="91450"/>
                </a:tc>
                <a:tc>
                  <a:txBody>
                    <a:bodyPr/>
                    <a:lstStyle/>
                    <a:p>
                      <a:pPr indent="0" lvl="0" marL="0" marR="0" rtl="0" algn="l">
                        <a:spcBef>
                          <a:spcPts val="0"/>
                        </a:spcBef>
                        <a:spcAft>
                          <a:spcPts val="0"/>
                        </a:spcAft>
                        <a:buNone/>
                      </a:pPr>
                      <a:r>
                        <a:rPr lang="en-IN" sz="1800"/>
                        <a:t>3</a:t>
                      </a:r>
                      <a:endParaRPr/>
                    </a:p>
                  </a:txBody>
                  <a:tcPr marT="45725" marB="45725" marR="91450" marL="91450"/>
                </a:tc>
              </a:tr>
              <a:tr h="370850">
                <a:tc>
                  <a:txBody>
                    <a:bodyPr/>
                    <a:lstStyle/>
                    <a:p>
                      <a:pPr indent="0" lvl="0" marL="0" marR="0" rtl="0" algn="l">
                        <a:spcBef>
                          <a:spcPts val="0"/>
                        </a:spcBef>
                        <a:spcAft>
                          <a:spcPts val="0"/>
                        </a:spcAft>
                        <a:buNone/>
                      </a:pPr>
                      <a:r>
                        <a:rPr lang="en-IN" sz="1800"/>
                        <a:t>INTRODUCTION</a:t>
                      </a:r>
                      <a:endParaRPr sz="1800"/>
                    </a:p>
                  </a:txBody>
                  <a:tcPr marT="45725" marB="45725" marR="91450" marL="91450"/>
                </a:tc>
                <a:tc>
                  <a:txBody>
                    <a:bodyPr/>
                    <a:lstStyle/>
                    <a:p>
                      <a:pPr indent="0" lvl="0" marL="0" marR="0" rtl="0" algn="l">
                        <a:spcBef>
                          <a:spcPts val="0"/>
                        </a:spcBef>
                        <a:spcAft>
                          <a:spcPts val="0"/>
                        </a:spcAft>
                        <a:buNone/>
                      </a:pPr>
                      <a:r>
                        <a:rPr lang="en-IN" sz="1800"/>
                        <a:t>4</a:t>
                      </a:r>
                      <a:endParaRPr sz="1800"/>
                    </a:p>
                  </a:txBody>
                  <a:tcPr marT="45725" marB="45725" marR="91450" marL="91450"/>
                </a:tc>
              </a:tr>
              <a:tr h="370850">
                <a:tc>
                  <a:txBody>
                    <a:bodyPr/>
                    <a:lstStyle/>
                    <a:p>
                      <a:pPr indent="0" lvl="0" marL="0" marR="0" rtl="0" algn="l">
                        <a:spcBef>
                          <a:spcPts val="0"/>
                        </a:spcBef>
                        <a:spcAft>
                          <a:spcPts val="0"/>
                        </a:spcAft>
                        <a:buNone/>
                      </a:pPr>
                      <a:r>
                        <a:rPr lang="en-IN" sz="1800"/>
                        <a:t>OBJECTIVES</a:t>
                      </a:r>
                      <a:endParaRPr sz="1800"/>
                    </a:p>
                  </a:txBody>
                  <a:tcPr marT="45725" marB="45725" marR="91450" marL="91450"/>
                </a:tc>
                <a:tc>
                  <a:txBody>
                    <a:bodyPr/>
                    <a:lstStyle/>
                    <a:p>
                      <a:pPr indent="0" lvl="0" marL="0" marR="0" rtl="0" algn="l">
                        <a:spcBef>
                          <a:spcPts val="0"/>
                        </a:spcBef>
                        <a:spcAft>
                          <a:spcPts val="0"/>
                        </a:spcAft>
                        <a:buNone/>
                      </a:pPr>
                      <a:r>
                        <a:rPr lang="en-IN" sz="1800"/>
                        <a:t>5</a:t>
                      </a:r>
                      <a:endParaRPr sz="1800"/>
                    </a:p>
                  </a:txBody>
                  <a:tcPr marT="45725" marB="45725" marR="91450" marL="91450"/>
                </a:tc>
              </a:tr>
              <a:tr h="370850">
                <a:tc>
                  <a:txBody>
                    <a:bodyPr/>
                    <a:lstStyle/>
                    <a:p>
                      <a:pPr indent="0" lvl="0" marL="0" marR="0" rtl="0" algn="l">
                        <a:spcBef>
                          <a:spcPts val="0"/>
                        </a:spcBef>
                        <a:spcAft>
                          <a:spcPts val="0"/>
                        </a:spcAft>
                        <a:buNone/>
                      </a:pPr>
                      <a:r>
                        <a:rPr lang="en-IN" sz="1800"/>
                        <a:t>DATASET OVERVIEW</a:t>
                      </a:r>
                      <a:endParaRPr/>
                    </a:p>
                  </a:txBody>
                  <a:tcPr marT="45725" marB="45725" marR="91450" marL="91450"/>
                </a:tc>
                <a:tc>
                  <a:txBody>
                    <a:bodyPr/>
                    <a:lstStyle/>
                    <a:p>
                      <a:pPr indent="0" lvl="0" marL="0" marR="0" rtl="0" algn="l">
                        <a:spcBef>
                          <a:spcPts val="0"/>
                        </a:spcBef>
                        <a:spcAft>
                          <a:spcPts val="0"/>
                        </a:spcAft>
                        <a:buNone/>
                      </a:pPr>
                      <a:r>
                        <a:rPr lang="en-IN" sz="1800"/>
                        <a:t>6-7</a:t>
                      </a:r>
                      <a:endParaRPr/>
                    </a:p>
                  </a:txBody>
                  <a:tcPr marT="45725" marB="45725" marR="91450" marL="91450"/>
                </a:tc>
              </a:tr>
              <a:tr h="370850">
                <a:tc>
                  <a:txBody>
                    <a:bodyPr/>
                    <a:lstStyle/>
                    <a:p>
                      <a:pPr indent="0" lvl="0" marL="0" marR="0" rtl="0" algn="l">
                        <a:spcBef>
                          <a:spcPts val="0"/>
                        </a:spcBef>
                        <a:spcAft>
                          <a:spcPts val="0"/>
                        </a:spcAft>
                        <a:buNone/>
                      </a:pPr>
                      <a:r>
                        <a:rPr lang="en-IN" sz="1800"/>
                        <a:t>FUNCTIONAL REQUIREMENTS</a:t>
                      </a:r>
                      <a:endParaRPr/>
                    </a:p>
                  </a:txBody>
                  <a:tcPr marT="45725" marB="45725" marR="91450" marL="91450"/>
                </a:tc>
                <a:tc>
                  <a:txBody>
                    <a:bodyPr/>
                    <a:lstStyle/>
                    <a:p>
                      <a:pPr indent="0" lvl="0" marL="0" marR="0" rtl="0" algn="l">
                        <a:spcBef>
                          <a:spcPts val="0"/>
                        </a:spcBef>
                        <a:spcAft>
                          <a:spcPts val="0"/>
                        </a:spcAft>
                        <a:buNone/>
                      </a:pPr>
                      <a:r>
                        <a:rPr lang="en-IN" sz="1800"/>
                        <a:t>8-13</a:t>
                      </a:r>
                      <a:endParaRPr/>
                    </a:p>
                  </a:txBody>
                  <a:tcPr marT="45725" marB="45725" marR="91450" marL="91450"/>
                </a:tc>
              </a:tr>
              <a:tr h="370850">
                <a:tc>
                  <a:txBody>
                    <a:bodyPr/>
                    <a:lstStyle/>
                    <a:p>
                      <a:pPr indent="0" lvl="0" marL="0" marR="0" rtl="0" algn="l">
                        <a:spcBef>
                          <a:spcPts val="0"/>
                        </a:spcBef>
                        <a:spcAft>
                          <a:spcPts val="0"/>
                        </a:spcAft>
                        <a:buNone/>
                      </a:pPr>
                      <a:r>
                        <a:rPr lang="en-IN" sz="1800"/>
                        <a:t>VISUALISATION</a:t>
                      </a:r>
                      <a:endParaRPr/>
                    </a:p>
                  </a:txBody>
                  <a:tcPr marT="45725" marB="45725" marR="91450" marL="91450"/>
                </a:tc>
                <a:tc>
                  <a:txBody>
                    <a:bodyPr/>
                    <a:lstStyle/>
                    <a:p>
                      <a:pPr indent="0" lvl="0" marL="0" marR="0" rtl="0" algn="l">
                        <a:spcBef>
                          <a:spcPts val="0"/>
                        </a:spcBef>
                        <a:spcAft>
                          <a:spcPts val="0"/>
                        </a:spcAft>
                        <a:buNone/>
                      </a:pPr>
                      <a:r>
                        <a:rPr lang="en-IN" sz="1800"/>
                        <a:t>13-28</a:t>
                      </a:r>
                      <a:endParaRPr/>
                    </a:p>
                  </a:txBody>
                  <a:tcPr marT="45725" marB="45725" marR="91450" marL="91450"/>
                </a:tc>
              </a:tr>
              <a:tr h="370850">
                <a:tc>
                  <a:txBody>
                    <a:bodyPr/>
                    <a:lstStyle/>
                    <a:p>
                      <a:pPr indent="0" lvl="0" marL="0" marR="0" rtl="0" algn="l">
                        <a:spcBef>
                          <a:spcPts val="0"/>
                        </a:spcBef>
                        <a:spcAft>
                          <a:spcPts val="0"/>
                        </a:spcAft>
                        <a:buNone/>
                      </a:pPr>
                      <a:r>
                        <a:rPr lang="en-IN" sz="1800"/>
                        <a:t>PREDICTION MODEL</a:t>
                      </a:r>
                      <a:endParaRPr/>
                    </a:p>
                  </a:txBody>
                  <a:tcPr marT="45725" marB="45725" marR="91450" marL="91450"/>
                </a:tc>
                <a:tc>
                  <a:txBody>
                    <a:bodyPr/>
                    <a:lstStyle/>
                    <a:p>
                      <a:pPr indent="0" lvl="0" marL="0" marR="0" rtl="0" algn="l">
                        <a:spcBef>
                          <a:spcPts val="0"/>
                        </a:spcBef>
                        <a:spcAft>
                          <a:spcPts val="0"/>
                        </a:spcAft>
                        <a:buNone/>
                      </a:pPr>
                      <a:r>
                        <a:rPr lang="en-IN" sz="1800"/>
                        <a:t>28-31</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IN" sz="1800"/>
                        <a:t>REFRENCES</a:t>
                      </a:r>
                      <a:endParaRPr/>
                    </a:p>
                  </a:txBody>
                  <a:tcPr marT="45725" marB="45725" marR="91450" marL="91450"/>
                </a:tc>
                <a:tc>
                  <a:txBody>
                    <a:bodyPr/>
                    <a:lstStyle/>
                    <a:p>
                      <a:pPr indent="0" lvl="0" marL="0" marR="0" rtl="0" algn="l">
                        <a:spcBef>
                          <a:spcPts val="0"/>
                        </a:spcBef>
                        <a:spcAft>
                          <a:spcPts val="0"/>
                        </a:spcAft>
                        <a:buNone/>
                      </a:pPr>
                      <a:r>
                        <a:rPr lang="en-IN" sz="1800"/>
                        <a:t>32</a:t>
                      </a:r>
                      <a:endParaRPr/>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Count of customers vs Num of Products</a:t>
            </a:r>
            <a:endParaRPr/>
          </a:p>
        </p:txBody>
      </p:sp>
      <p:sp>
        <p:nvSpPr>
          <p:cNvPr id="238" name="Google Shape;23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39" name="Google Shape;239;p20"/>
          <p:cNvPicPr preferRelativeResize="0"/>
          <p:nvPr>
            <p:ph idx="1" type="body"/>
          </p:nvPr>
        </p:nvPicPr>
        <p:blipFill rotWithShape="1">
          <a:blip r:embed="rId3">
            <a:alphaModFix/>
          </a:blip>
          <a:srcRect b="0" l="0" r="66098" t="0"/>
          <a:stretch/>
        </p:blipFill>
        <p:spPr>
          <a:xfrm>
            <a:off x="1001485" y="1589314"/>
            <a:ext cx="7207431" cy="4930998"/>
          </a:xfrm>
          <a:prstGeom prst="rect">
            <a:avLst/>
          </a:prstGeom>
          <a:noFill/>
          <a:ln>
            <a:noFill/>
          </a:ln>
        </p:spPr>
      </p:pic>
      <p:sp>
        <p:nvSpPr>
          <p:cNvPr id="240" name="Google Shape;240;p20"/>
          <p:cNvSpPr txBox="1"/>
          <p:nvPr/>
        </p:nvSpPr>
        <p:spPr>
          <a:xfrm>
            <a:off x="8372201" y="1690688"/>
            <a:ext cx="2873828" cy="33855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Insight of the NumOfProducts column: most of the 1 NumOfProducts customers exited around 1409.</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722858" y="-1718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Credit Card and Active Members vs Count</a:t>
            </a:r>
            <a:endParaRPr/>
          </a:p>
        </p:txBody>
      </p:sp>
      <p:sp>
        <p:nvSpPr>
          <p:cNvPr id="246" name="Google Shape;2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47" name="Google Shape;247;p21"/>
          <p:cNvPicPr preferRelativeResize="0"/>
          <p:nvPr>
            <p:ph idx="1" type="body"/>
          </p:nvPr>
        </p:nvPicPr>
        <p:blipFill rotWithShape="1">
          <a:blip r:embed="rId3">
            <a:alphaModFix/>
          </a:blip>
          <a:srcRect b="0" l="33681" r="0" t="0"/>
          <a:stretch/>
        </p:blipFill>
        <p:spPr>
          <a:xfrm>
            <a:off x="272142" y="1079783"/>
            <a:ext cx="11417031" cy="3992960"/>
          </a:xfrm>
          <a:prstGeom prst="rect">
            <a:avLst/>
          </a:prstGeom>
          <a:noFill/>
          <a:ln>
            <a:noFill/>
          </a:ln>
        </p:spPr>
      </p:pic>
      <p:sp>
        <p:nvSpPr>
          <p:cNvPr id="248" name="Google Shape;248;p21"/>
          <p:cNvSpPr txBox="1"/>
          <p:nvPr/>
        </p:nvSpPr>
        <p:spPr>
          <a:xfrm>
            <a:off x="838200" y="5072743"/>
            <a:ext cx="10515600" cy="156966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Calibri"/>
              <a:buAutoNum type="arabicPeriod"/>
            </a:pPr>
            <a:r>
              <a:rPr b="0" i="0" lang="en-IN" sz="2400">
                <a:solidFill>
                  <a:schemeClr val="dk1"/>
                </a:solidFill>
                <a:latin typeface="Calibri"/>
                <a:ea typeface="Calibri"/>
                <a:cs typeface="Calibri"/>
                <a:sym typeface="Calibri"/>
              </a:rPr>
              <a:t>Insight of the HasCrCard column: most of the 1 HasCrCard customers exited around 1424.</a:t>
            </a:r>
            <a:endParaRPr/>
          </a:p>
          <a:p>
            <a:pPr indent="-152400" lvl="0" marL="0" marR="0" rtl="0" algn="l">
              <a:spcBef>
                <a:spcPts val="0"/>
              </a:spcBef>
              <a:spcAft>
                <a:spcPts val="0"/>
              </a:spcAft>
              <a:buClr>
                <a:schemeClr val="dk1"/>
              </a:buClr>
              <a:buSzPts val="2400"/>
              <a:buFont typeface="Calibri"/>
              <a:buAutoNum type="arabicPeriod"/>
            </a:pPr>
            <a:r>
              <a:rPr b="0" i="0" lang="en-IN" sz="2400">
                <a:solidFill>
                  <a:schemeClr val="dk1"/>
                </a:solidFill>
                <a:latin typeface="Calibri"/>
                <a:ea typeface="Calibri"/>
                <a:cs typeface="Calibri"/>
                <a:sym typeface="Calibri"/>
              </a:rPr>
              <a:t>Insight of the IsActiveMember column: mostly 0 number of active members are exited around 1302.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890953" y="222577"/>
            <a:ext cx="9765323" cy="14372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t>CHURN RATE BY GEOGRAPHY AND GENDER</a:t>
            </a:r>
            <a:br>
              <a:rPr lang="en-IN" sz="2800"/>
            </a:br>
            <a:endParaRPr sz="2800"/>
          </a:p>
        </p:txBody>
      </p:sp>
      <p:sp>
        <p:nvSpPr>
          <p:cNvPr id="254" name="Google Shape;25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55" name="Google Shape;255;p22"/>
          <p:cNvPicPr preferRelativeResize="0"/>
          <p:nvPr/>
        </p:nvPicPr>
        <p:blipFill rotWithShape="1">
          <a:blip r:embed="rId3">
            <a:alphaModFix/>
          </a:blip>
          <a:srcRect b="0" l="0" r="0" t="0"/>
          <a:stretch/>
        </p:blipFill>
        <p:spPr>
          <a:xfrm>
            <a:off x="121435" y="1010334"/>
            <a:ext cx="9229394" cy="5625089"/>
          </a:xfrm>
          <a:prstGeom prst="rect">
            <a:avLst/>
          </a:prstGeom>
          <a:noFill/>
          <a:ln>
            <a:noFill/>
          </a:ln>
        </p:spPr>
      </p:pic>
      <p:sp>
        <p:nvSpPr>
          <p:cNvPr id="256" name="Google Shape;256;p22"/>
          <p:cNvSpPr txBox="1"/>
          <p:nvPr/>
        </p:nvSpPr>
        <p:spPr>
          <a:xfrm>
            <a:off x="9481457" y="1393371"/>
            <a:ext cx="2394857"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Insight:</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Comparing on the basis of gender there are more number of females who have churned out, and when compared on the basis of geography Germany has maximum churn rate.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195943"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t>Count of churned customers by Age group vs Active membership</a:t>
            </a:r>
            <a:endParaRPr/>
          </a:p>
        </p:txBody>
      </p:sp>
      <p:pic>
        <p:nvPicPr>
          <p:cNvPr id="262" name="Google Shape;262;p23"/>
          <p:cNvPicPr preferRelativeResize="0"/>
          <p:nvPr>
            <p:ph idx="1" type="body"/>
          </p:nvPr>
        </p:nvPicPr>
        <p:blipFill rotWithShape="1">
          <a:blip r:embed="rId3">
            <a:alphaModFix/>
          </a:blip>
          <a:srcRect b="0" l="0" r="0" t="0"/>
          <a:stretch/>
        </p:blipFill>
        <p:spPr>
          <a:xfrm>
            <a:off x="762000" y="1042004"/>
            <a:ext cx="7598229" cy="5723832"/>
          </a:xfrm>
          <a:prstGeom prst="rect">
            <a:avLst/>
          </a:prstGeom>
          <a:noFill/>
          <a:ln>
            <a:noFill/>
          </a:ln>
        </p:spPr>
      </p:pic>
      <p:sp>
        <p:nvSpPr>
          <p:cNvPr id="263" name="Google Shape;2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64" name="Google Shape;264;p23"/>
          <p:cNvSpPr txBox="1"/>
          <p:nvPr/>
        </p:nvSpPr>
        <p:spPr>
          <a:xfrm>
            <a:off x="8610600" y="1343046"/>
            <a:ext cx="29718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Insight:</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Comparing on the basis of age group and active membership, the maximum number of customers having active membership lies between the age group 41-50.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Tenure </a:t>
            </a:r>
            <a:endParaRPr/>
          </a:p>
        </p:txBody>
      </p:sp>
      <p:sp>
        <p:nvSpPr>
          <p:cNvPr id="270" name="Google Shape;27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71" name="Google Shape;271;p24"/>
          <p:cNvPicPr preferRelativeResize="0"/>
          <p:nvPr>
            <p:ph idx="1" type="body"/>
          </p:nvPr>
        </p:nvPicPr>
        <p:blipFill rotWithShape="1">
          <a:blip r:embed="rId3">
            <a:alphaModFix/>
          </a:blip>
          <a:srcRect b="0" l="0" r="0" t="0"/>
          <a:stretch/>
        </p:blipFill>
        <p:spPr>
          <a:xfrm>
            <a:off x="369927" y="1543432"/>
            <a:ext cx="9612273" cy="4674143"/>
          </a:xfrm>
          <a:prstGeom prst="rect">
            <a:avLst/>
          </a:prstGeom>
          <a:noFill/>
          <a:ln>
            <a:noFill/>
          </a:ln>
        </p:spPr>
      </p:pic>
      <p:sp>
        <p:nvSpPr>
          <p:cNvPr id="272" name="Google Shape;272;p24"/>
          <p:cNvSpPr txBox="1"/>
          <p:nvPr/>
        </p:nvSpPr>
        <p:spPr>
          <a:xfrm>
            <a:off x="10101943" y="1543432"/>
            <a:ext cx="1720130"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I</a:t>
            </a:r>
            <a:r>
              <a:rPr b="0" i="0" lang="en-IN" sz="2000">
                <a:solidFill>
                  <a:schemeClr val="dk1"/>
                </a:solidFill>
                <a:latin typeface="Calibri"/>
                <a:ea typeface="Calibri"/>
                <a:cs typeface="Calibri"/>
                <a:sym typeface="Calibri"/>
              </a:rPr>
              <a:t>nsight of the Tenure column: the last 10 customers around 102 customers are exited and 8,9-year-old customers are around 213,197 exited.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293914" y="-920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t>CORRELATION MATRIX-Showing the relationship between different attributes</a:t>
            </a:r>
            <a:endParaRPr/>
          </a:p>
        </p:txBody>
      </p:sp>
      <p:pic>
        <p:nvPicPr>
          <p:cNvPr id="278" name="Google Shape;278;p25"/>
          <p:cNvPicPr preferRelativeResize="0"/>
          <p:nvPr>
            <p:ph idx="1" type="body"/>
          </p:nvPr>
        </p:nvPicPr>
        <p:blipFill rotWithShape="1">
          <a:blip r:embed="rId3">
            <a:alphaModFix/>
          </a:blip>
          <a:srcRect b="0" l="0" r="0" t="0"/>
          <a:stretch/>
        </p:blipFill>
        <p:spPr>
          <a:xfrm>
            <a:off x="1952427" y="897844"/>
            <a:ext cx="6523659" cy="5823631"/>
          </a:xfrm>
          <a:prstGeom prst="rect">
            <a:avLst/>
          </a:prstGeom>
          <a:noFill/>
          <a:ln>
            <a:noFill/>
          </a:ln>
        </p:spPr>
      </p:pic>
      <p:sp>
        <p:nvSpPr>
          <p:cNvPr id="279" name="Google Shape;2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80" name="Google Shape;280;p25"/>
          <p:cNvSpPr txBox="1"/>
          <p:nvPr/>
        </p:nvSpPr>
        <p:spPr>
          <a:xfrm>
            <a:off x="8721016" y="1233488"/>
            <a:ext cx="2743200" cy="3046988"/>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Calibri"/>
              <a:buAutoNum type="arabicPeriod"/>
            </a:pPr>
            <a:r>
              <a:rPr b="0" i="0" lang="en-IN" sz="2400">
                <a:solidFill>
                  <a:schemeClr val="dk1"/>
                </a:solidFill>
                <a:latin typeface="Calibri"/>
                <a:ea typeface="Calibri"/>
                <a:cs typeface="Calibri"/>
                <a:sym typeface="Calibri"/>
              </a:rPr>
              <a:t>Insight, the correlation is. The positive correlation shows is 0.02 to 0.1.</a:t>
            </a:r>
            <a:endParaRPr/>
          </a:p>
          <a:p>
            <a:pPr indent="-152400" lvl="0" marL="0" marR="0" rtl="0" algn="l">
              <a:spcBef>
                <a:spcPts val="0"/>
              </a:spcBef>
              <a:spcAft>
                <a:spcPts val="0"/>
              </a:spcAft>
              <a:buClr>
                <a:schemeClr val="dk1"/>
              </a:buClr>
              <a:buSzPts val="2400"/>
              <a:buFont typeface="Calibri"/>
              <a:buAutoNum type="arabicPeriod"/>
            </a:pPr>
            <a:r>
              <a:rPr b="0" i="0" lang="en-IN" sz="2400">
                <a:solidFill>
                  <a:schemeClr val="dk1"/>
                </a:solidFill>
                <a:latin typeface="Calibri"/>
                <a:ea typeface="Calibri"/>
                <a:cs typeface="Calibri"/>
                <a:sym typeface="Calibri"/>
              </a:rPr>
              <a:t>Insight, the correlation is. The negative correlation. It ranges from -0.02.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108857"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t>CAUSE AND EFFECT RELATIONSHIP ATTRIBUTES</a:t>
            </a:r>
            <a:endParaRPr/>
          </a:p>
        </p:txBody>
      </p:sp>
      <p:pic>
        <p:nvPicPr>
          <p:cNvPr id="286" name="Google Shape;286;p26"/>
          <p:cNvPicPr preferRelativeResize="0"/>
          <p:nvPr>
            <p:ph idx="1" type="body"/>
          </p:nvPr>
        </p:nvPicPr>
        <p:blipFill rotWithShape="1">
          <a:blip r:embed="rId3">
            <a:alphaModFix/>
          </a:blip>
          <a:srcRect b="9616" l="2436" r="28188" t="24340"/>
          <a:stretch/>
        </p:blipFill>
        <p:spPr>
          <a:xfrm>
            <a:off x="934913" y="1077211"/>
            <a:ext cx="10322173" cy="5527491"/>
          </a:xfrm>
          <a:prstGeom prst="rect">
            <a:avLst/>
          </a:prstGeom>
          <a:noFill/>
          <a:ln>
            <a:noFill/>
          </a:ln>
        </p:spPr>
      </p:pic>
      <p:sp>
        <p:nvSpPr>
          <p:cNvPr id="287" name="Google Shape;28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7"/>
          <p:cNvPicPr preferRelativeResize="0"/>
          <p:nvPr>
            <p:ph idx="1" type="body"/>
          </p:nvPr>
        </p:nvPicPr>
        <p:blipFill rotWithShape="1">
          <a:blip r:embed="rId3">
            <a:alphaModFix/>
          </a:blip>
          <a:srcRect b="14877" l="4554" r="68525" t="27099"/>
          <a:stretch/>
        </p:blipFill>
        <p:spPr>
          <a:xfrm>
            <a:off x="250371" y="408695"/>
            <a:ext cx="4996544" cy="6122733"/>
          </a:xfrm>
          <a:prstGeom prst="rect">
            <a:avLst/>
          </a:prstGeom>
          <a:noFill/>
          <a:ln>
            <a:noFill/>
          </a:ln>
        </p:spPr>
      </p:pic>
      <p:sp>
        <p:nvSpPr>
          <p:cNvPr id="293" name="Google Shape;29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94" name="Google Shape;294;p27"/>
          <p:cNvPicPr preferRelativeResize="0"/>
          <p:nvPr/>
        </p:nvPicPr>
        <p:blipFill rotWithShape="1">
          <a:blip r:embed="rId4">
            <a:alphaModFix/>
          </a:blip>
          <a:srcRect b="10686" l="4910" r="45269" t="35727"/>
          <a:stretch/>
        </p:blipFill>
        <p:spPr>
          <a:xfrm>
            <a:off x="5454272" y="136525"/>
            <a:ext cx="5899528" cy="49638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674914" y="1365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IN" sz="3600"/>
              <a:t>Prediction Model</a:t>
            </a:r>
            <a:endParaRPr/>
          </a:p>
        </p:txBody>
      </p:sp>
      <p:sp>
        <p:nvSpPr>
          <p:cNvPr id="300" name="Google Shape;300;p28"/>
          <p:cNvSpPr txBox="1"/>
          <p:nvPr>
            <p:ph idx="1" type="body"/>
          </p:nvPr>
        </p:nvSpPr>
        <p:spPr>
          <a:xfrm>
            <a:off x="544286" y="1349828"/>
            <a:ext cx="10809514" cy="48162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Decision Tree can be suitable for predicting churn in the bank churn dataset.</a:t>
            </a:r>
            <a:endParaRPr/>
          </a:p>
          <a:p>
            <a:pPr indent="-228600" lvl="0" marL="228600" rtl="0" algn="l">
              <a:lnSpc>
                <a:spcPct val="90000"/>
              </a:lnSpc>
              <a:spcBef>
                <a:spcPts val="1000"/>
              </a:spcBef>
              <a:spcAft>
                <a:spcPts val="0"/>
              </a:spcAft>
              <a:buClr>
                <a:schemeClr val="dk1"/>
              </a:buClr>
              <a:buSzPts val="2800"/>
              <a:buChar char="•"/>
            </a:pPr>
            <a:r>
              <a:rPr lang="en-IN"/>
              <a:t> Decision Trees are versatile and can handle both numerical and categorical features. </a:t>
            </a:r>
            <a:endParaRPr/>
          </a:p>
          <a:p>
            <a:pPr indent="-228600" lvl="0" marL="228600" rtl="0" algn="l">
              <a:lnSpc>
                <a:spcPct val="90000"/>
              </a:lnSpc>
              <a:spcBef>
                <a:spcPts val="1000"/>
              </a:spcBef>
              <a:spcAft>
                <a:spcPts val="0"/>
              </a:spcAft>
              <a:buClr>
                <a:schemeClr val="dk1"/>
              </a:buClr>
              <a:buSzPts val="2800"/>
              <a:buChar char="•"/>
            </a:pPr>
            <a:r>
              <a:rPr lang="en-IN"/>
              <a:t>They are also capable of capturing complex relationships between features. </a:t>
            </a:r>
            <a:endParaRPr/>
          </a:p>
          <a:p>
            <a:pPr indent="-228600" lvl="0" marL="228600" rtl="0" algn="l">
              <a:lnSpc>
                <a:spcPct val="90000"/>
              </a:lnSpc>
              <a:spcBef>
                <a:spcPts val="1000"/>
              </a:spcBef>
              <a:spcAft>
                <a:spcPts val="0"/>
              </a:spcAft>
              <a:buClr>
                <a:schemeClr val="dk1"/>
              </a:buClr>
              <a:buSzPts val="2800"/>
              <a:buChar char="•"/>
            </a:pPr>
            <a:r>
              <a:rPr lang="en-IN"/>
              <a:t>Decision Trees are interpretable models, which means they provide insight into the decision-making process. </a:t>
            </a:r>
            <a:endParaRPr/>
          </a:p>
          <a:p>
            <a:pPr indent="-228600" lvl="0" marL="228600" rtl="0" algn="l">
              <a:lnSpc>
                <a:spcPct val="90000"/>
              </a:lnSpc>
              <a:spcBef>
                <a:spcPts val="1000"/>
              </a:spcBef>
              <a:spcAft>
                <a:spcPts val="0"/>
              </a:spcAft>
              <a:buClr>
                <a:schemeClr val="dk1"/>
              </a:buClr>
              <a:buSzPts val="2800"/>
              <a:buChar char="•"/>
            </a:pPr>
            <a:r>
              <a:rPr lang="en-IN"/>
              <a:t>They can help identify the most important features for predicting churn and provide understandable decision rules.</a:t>
            </a:r>
            <a:endParaRPr/>
          </a:p>
        </p:txBody>
      </p:sp>
      <p:sp>
        <p:nvSpPr>
          <p:cNvPr id="301" name="Google Shape;30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Logistic Regression</a:t>
            </a:r>
            <a:endParaRPr/>
          </a:p>
        </p:txBody>
      </p:sp>
      <p:sp>
        <p:nvSpPr>
          <p:cNvPr id="307" name="Google Shape;307;p29"/>
          <p:cNvSpPr txBox="1"/>
          <p:nvPr>
            <p:ph idx="1" type="body"/>
          </p:nvPr>
        </p:nvSpPr>
        <p:spPr>
          <a:xfrm>
            <a:off x="838200" y="1632517"/>
            <a:ext cx="10515600" cy="44852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Logistic Regression is a widely used statistical technique for binary classification, particularly in the field of machine learning and data analysis. It is used to model the relationship between a binary dependent variable (also known as the target or outcome variable) and one or more independent variables (predictors or features). The primary goal of logistic regression is to predict the probability of an event occurring based on the input features.</a:t>
            </a:r>
            <a:endParaRPr/>
          </a:p>
          <a:p>
            <a:pPr indent="0" lvl="0" marL="0" rtl="0" algn="l">
              <a:lnSpc>
                <a:spcPct val="90000"/>
              </a:lnSpc>
              <a:spcBef>
                <a:spcPts val="1000"/>
              </a:spcBef>
              <a:spcAft>
                <a:spcPts val="0"/>
              </a:spcAft>
              <a:buClr>
                <a:schemeClr val="dk1"/>
              </a:buClr>
              <a:buSzPts val="2800"/>
              <a:buNone/>
            </a:pPr>
            <a:r>
              <a:rPr lang="en-IN"/>
              <a:t>In the context of churn prediction in the banking industry, logistic regression can be employed to determine the probability of a customer churning (the event of interest) based on the significant attributes identified</a:t>
            </a:r>
            <a:endParaRPr/>
          </a:p>
        </p:txBody>
      </p:sp>
      <p:sp>
        <p:nvSpPr>
          <p:cNvPr id="308" name="Google Shape;30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PROBLEM STATEMENT</a:t>
            </a:r>
            <a:r>
              <a:rPr lang="en-IN" u="sng"/>
              <a:t>:</a:t>
            </a:r>
            <a:endParaRPr u="sng"/>
          </a:p>
        </p:txBody>
      </p:sp>
      <p:sp>
        <p:nvSpPr>
          <p:cNvPr id="106" name="Google Shape;10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IN"/>
              <a:t>The problem is to perform Exploratory Data Analysis (EDA) on the bank customer churn prediction dataset from Kaggle.</a:t>
            </a:r>
            <a:endParaRPr/>
          </a:p>
          <a:p>
            <a:pPr indent="0" lvl="0" marL="0" rtl="0" algn="just">
              <a:lnSpc>
                <a:spcPct val="90000"/>
              </a:lnSpc>
              <a:spcBef>
                <a:spcPts val="1000"/>
              </a:spcBef>
              <a:spcAft>
                <a:spcPts val="0"/>
              </a:spcAft>
              <a:buClr>
                <a:schemeClr val="dk1"/>
              </a:buClr>
              <a:buSzPts val="2800"/>
              <a:buNone/>
            </a:pPr>
            <a:r>
              <a:rPr b="0" i="0" lang="en-IN"/>
              <a:t>This project aims to gain insights and understand the underlying patterns, relationships, and distributions within the dataset with</a:t>
            </a:r>
            <a:r>
              <a:rPr lang="en-IN"/>
              <a:t> data p</a:t>
            </a:r>
            <a:r>
              <a:rPr b="0" i="0" lang="en-IN"/>
              <a:t>redicting customer churn in the banking industry to inform subsequent analysis and modeling tasks</a:t>
            </a:r>
            <a:r>
              <a:rPr b="0" i="0" lang="en-IN">
                <a:solidFill>
                  <a:srgbClr val="5F6368"/>
                </a:solidFill>
                <a:latin typeface="Inter"/>
                <a:ea typeface="Inter"/>
                <a:cs typeface="Inter"/>
                <a:sym typeface="Inter"/>
              </a:rPr>
              <a:t>.</a:t>
            </a:r>
            <a:endParaRPr>
              <a:latin typeface="Calibri"/>
              <a:ea typeface="Calibri"/>
              <a:cs typeface="Calibri"/>
              <a:sym typeface="Calibri"/>
            </a:endParaRPr>
          </a:p>
        </p:txBody>
      </p:sp>
      <p:sp>
        <p:nvSpPr>
          <p:cNvPr id="107" name="Google Shape;10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ph type="title"/>
          </p:nvPr>
        </p:nvSpPr>
        <p:spPr>
          <a:xfrm>
            <a:off x="707571" y="1365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Decision Tree</a:t>
            </a:r>
            <a:endParaRPr/>
          </a:p>
        </p:txBody>
      </p:sp>
      <p:sp>
        <p:nvSpPr>
          <p:cNvPr id="314" name="Google Shape;314;p30"/>
          <p:cNvSpPr txBox="1"/>
          <p:nvPr>
            <p:ph idx="1" type="body"/>
          </p:nvPr>
        </p:nvSpPr>
        <p:spPr>
          <a:xfrm>
            <a:off x="707571" y="1354137"/>
            <a:ext cx="10646229" cy="5367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sz="2400"/>
              <a:t>Decision Tree is a non-linear model that recursively splits the data into subsets based on the most significant features, ultimately creating a tree-like structure.</a:t>
            </a:r>
            <a:endParaRPr/>
          </a:p>
          <a:p>
            <a:pPr indent="0" lvl="0" marL="0" rtl="0" algn="l">
              <a:lnSpc>
                <a:spcPct val="90000"/>
              </a:lnSpc>
              <a:spcBef>
                <a:spcPts val="1000"/>
              </a:spcBef>
              <a:spcAft>
                <a:spcPts val="0"/>
              </a:spcAft>
              <a:buClr>
                <a:schemeClr val="dk1"/>
              </a:buClr>
              <a:buSzPts val="2400"/>
              <a:buNone/>
            </a:pPr>
            <a:r>
              <a:rPr lang="en-IN" sz="2400"/>
              <a:t>Selecting relevant features is crucial for building an effective Decision Tree model. The Decision Tree algorithm starts by evaluating all possible features and selecting the one that provides the best split (separation) of the data based on a certain criterion.</a:t>
            </a:r>
            <a:endParaRPr/>
          </a:p>
          <a:p>
            <a:pPr indent="0" lvl="0" marL="0" rtl="0" algn="l">
              <a:lnSpc>
                <a:spcPct val="90000"/>
              </a:lnSpc>
              <a:spcBef>
                <a:spcPts val="1000"/>
              </a:spcBef>
              <a:spcAft>
                <a:spcPts val="0"/>
              </a:spcAft>
              <a:buClr>
                <a:schemeClr val="dk1"/>
              </a:buClr>
              <a:buSzPts val="2400"/>
              <a:buNone/>
            </a:pPr>
            <a:r>
              <a:rPr lang="en-IN" sz="2400"/>
              <a:t>Once the Decision Tree is built, it can be used to predict the churn status of new customers. For a given set of input features, the data travels down the tree's branches until it reaches a leaf node. The majority class (churn or not churn) of the samples in that leaf node is then assigned as the predicted churn status for the new customer.</a:t>
            </a:r>
            <a:endParaRPr/>
          </a:p>
          <a:p>
            <a:pPr indent="0" lvl="0" marL="0" rtl="0" algn="l">
              <a:lnSpc>
                <a:spcPct val="90000"/>
              </a:lnSpc>
              <a:spcBef>
                <a:spcPts val="1000"/>
              </a:spcBef>
              <a:spcAft>
                <a:spcPts val="0"/>
              </a:spcAft>
              <a:buClr>
                <a:schemeClr val="dk1"/>
              </a:buClr>
              <a:buSzPts val="2400"/>
              <a:buNone/>
            </a:pPr>
            <a:r>
              <a:rPr lang="en-IN" sz="2400"/>
              <a:t>One of the key advantages of Decision Trees is their interpretability. The tree structure allows us to understand the decision-making process and identify the most critical features that influence customer churn. </a:t>
            </a:r>
            <a:endParaRPr/>
          </a:p>
        </p:txBody>
      </p:sp>
      <p:sp>
        <p:nvSpPr>
          <p:cNvPr id="315" name="Google Shape;31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idx="1" type="body"/>
          </p:nvPr>
        </p:nvSpPr>
        <p:spPr>
          <a:xfrm>
            <a:off x="593271" y="4430486"/>
            <a:ext cx="11005458" cy="20682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sz="2400"/>
              <a:t>Both models are evaluated based on their accuracy in predicting churn. </a:t>
            </a:r>
            <a:endParaRPr/>
          </a:p>
          <a:p>
            <a:pPr indent="-228600" lvl="0" marL="228600" rtl="0" algn="l">
              <a:lnSpc>
                <a:spcPct val="90000"/>
              </a:lnSpc>
              <a:spcBef>
                <a:spcPts val="1000"/>
              </a:spcBef>
              <a:spcAft>
                <a:spcPts val="0"/>
              </a:spcAft>
              <a:buClr>
                <a:schemeClr val="dk1"/>
              </a:buClr>
              <a:buSzPts val="2400"/>
              <a:buChar char="•"/>
            </a:pPr>
            <a:r>
              <a:rPr lang="en-IN" sz="2400"/>
              <a:t>Decision Trees offer interpretability, enabling us to understand the underlying decision-making process, and also the accuracy of </a:t>
            </a:r>
            <a:r>
              <a:rPr b="1" lang="en-IN" sz="2400">
                <a:solidFill>
                  <a:srgbClr val="BF9000"/>
                </a:solidFill>
              </a:rPr>
              <a:t>99.96%</a:t>
            </a:r>
            <a:r>
              <a:rPr lang="en-IN" sz="2400"/>
              <a:t>. </a:t>
            </a:r>
            <a:endParaRPr/>
          </a:p>
          <a:p>
            <a:pPr indent="-228600" lvl="0" marL="228600" rtl="0" algn="l">
              <a:lnSpc>
                <a:spcPct val="90000"/>
              </a:lnSpc>
              <a:spcBef>
                <a:spcPts val="1000"/>
              </a:spcBef>
              <a:spcAft>
                <a:spcPts val="0"/>
              </a:spcAft>
              <a:buClr>
                <a:schemeClr val="dk1"/>
              </a:buClr>
              <a:buSzPts val="2400"/>
              <a:buChar char="•"/>
            </a:pPr>
            <a:r>
              <a:rPr lang="en-IN" sz="2400"/>
              <a:t>Logistic Regression provides probabilistic insights into the likelihood of churn and the accuracy of </a:t>
            </a:r>
            <a:r>
              <a:rPr b="1" lang="en-IN" sz="2400">
                <a:solidFill>
                  <a:srgbClr val="BF9000"/>
                </a:solidFill>
              </a:rPr>
              <a:t>78.98%</a:t>
            </a:r>
            <a:r>
              <a:rPr lang="en-IN" sz="2400"/>
              <a:t>.</a:t>
            </a:r>
            <a:endParaRPr sz="2400"/>
          </a:p>
        </p:txBody>
      </p:sp>
      <p:sp>
        <p:nvSpPr>
          <p:cNvPr id="321" name="Google Shape;32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322" name="Google Shape;322;p31"/>
          <p:cNvPicPr preferRelativeResize="0"/>
          <p:nvPr/>
        </p:nvPicPr>
        <p:blipFill rotWithShape="1">
          <a:blip r:embed="rId3">
            <a:alphaModFix/>
          </a:blip>
          <a:srcRect b="0" l="0" r="0" t="0"/>
          <a:stretch/>
        </p:blipFill>
        <p:spPr>
          <a:xfrm>
            <a:off x="3200400" y="213933"/>
            <a:ext cx="5170714" cy="409317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REFRENCES</a:t>
            </a:r>
            <a:endParaRPr/>
          </a:p>
        </p:txBody>
      </p:sp>
      <p:sp>
        <p:nvSpPr>
          <p:cNvPr id="328" name="Google Shape;32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u="sng">
                <a:solidFill>
                  <a:schemeClr val="hlink"/>
                </a:solidFill>
                <a:hlinkClick r:id="rId3"/>
              </a:rPr>
              <a:t>PYTHON_FOR_DATA_ANALYSIS</a:t>
            </a:r>
            <a:endParaRPr/>
          </a:p>
          <a:p>
            <a:pPr indent="-228600" lvl="0" marL="228600" rtl="0" algn="l">
              <a:lnSpc>
                <a:spcPct val="90000"/>
              </a:lnSpc>
              <a:spcBef>
                <a:spcPts val="1000"/>
              </a:spcBef>
              <a:spcAft>
                <a:spcPts val="0"/>
              </a:spcAft>
              <a:buClr>
                <a:schemeClr val="dk1"/>
              </a:buClr>
              <a:buSzPts val="2800"/>
              <a:buChar char="•"/>
            </a:pPr>
            <a:r>
              <a:rPr lang="en-IN" u="sng">
                <a:solidFill>
                  <a:schemeClr val="hlink"/>
                </a:solidFill>
                <a:hlinkClick r:id="rId4"/>
              </a:rPr>
              <a:t>GEEKS_FOR_GEEKS</a:t>
            </a:r>
            <a:endParaRPr/>
          </a:p>
        </p:txBody>
      </p:sp>
      <p:sp>
        <p:nvSpPr>
          <p:cNvPr id="329" name="Google Shape;32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3"/>
          <p:cNvSpPr/>
          <p:nvPr/>
        </p:nvSpPr>
        <p:spPr>
          <a:xfrm>
            <a:off x="2385128" y="2644170"/>
            <a:ext cx="7421743"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9600">
                <a:solidFill>
                  <a:schemeClr val="dk1"/>
                </a:solidFill>
                <a:latin typeface="Calibri"/>
                <a:ea typeface="Calibri"/>
                <a:cs typeface="Calibri"/>
                <a:sym typeface="Calibri"/>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1365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INTRODUCTION</a:t>
            </a:r>
            <a:endParaRPr/>
          </a:p>
        </p:txBody>
      </p:sp>
      <p:sp>
        <p:nvSpPr>
          <p:cNvPr id="113" name="Google Shape;113;p4"/>
          <p:cNvSpPr txBox="1"/>
          <p:nvPr>
            <p:ph idx="1" type="body"/>
          </p:nvPr>
        </p:nvSpPr>
        <p:spPr>
          <a:xfrm>
            <a:off x="685800" y="1296648"/>
            <a:ext cx="10668000" cy="5256552"/>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222222"/>
              </a:buClr>
              <a:buSzPts val="2600"/>
              <a:buFont typeface="Noto Sans Symbols"/>
              <a:buChar char="▪"/>
            </a:pPr>
            <a:r>
              <a:rPr b="0" i="0" lang="en-IN" sz="2600">
                <a:solidFill>
                  <a:srgbClr val="222222"/>
                </a:solidFill>
              </a:rPr>
              <a:t>Businesses sell products and services to make money and t</a:t>
            </a:r>
            <a:r>
              <a:rPr lang="en-IN" sz="2600">
                <a:solidFill>
                  <a:srgbClr val="222222"/>
                </a:solidFill>
              </a:rPr>
              <a:t>he major metric that determines the success or failure of a business is its customer.</a:t>
            </a:r>
            <a:endParaRPr b="0" i="0" sz="2600">
              <a:solidFill>
                <a:srgbClr val="222222"/>
              </a:solidFill>
            </a:endParaRPr>
          </a:p>
          <a:p>
            <a:pPr indent="-228600" lvl="0" marL="228600" rtl="0" algn="just">
              <a:lnSpc>
                <a:spcPct val="90000"/>
              </a:lnSpc>
              <a:spcBef>
                <a:spcPts val="1000"/>
              </a:spcBef>
              <a:spcAft>
                <a:spcPts val="0"/>
              </a:spcAft>
              <a:buClr>
                <a:srgbClr val="222222"/>
              </a:buClr>
              <a:buSzPts val="2600"/>
              <a:buFont typeface="Noto Sans Symbols"/>
              <a:buChar char="▪"/>
            </a:pPr>
            <a:r>
              <a:rPr b="0" i="0" lang="en-IN" sz="2600">
                <a:solidFill>
                  <a:srgbClr val="222222"/>
                </a:solidFill>
              </a:rPr>
              <a:t>The way to maximize a company’s resources is often by increasing revenue from recurring subscriptions and trusted repeat business rather than investing in acquiring new customers.</a:t>
            </a:r>
            <a:endParaRPr sz="2600">
              <a:solidFill>
                <a:srgbClr val="222222"/>
              </a:solidFill>
            </a:endParaRPr>
          </a:p>
          <a:p>
            <a:pPr indent="-228600" lvl="0" marL="228600" rtl="0" algn="just">
              <a:lnSpc>
                <a:spcPct val="90000"/>
              </a:lnSpc>
              <a:spcBef>
                <a:spcPts val="1000"/>
              </a:spcBef>
              <a:spcAft>
                <a:spcPts val="0"/>
              </a:spcAft>
              <a:buClr>
                <a:srgbClr val="222222"/>
              </a:buClr>
              <a:buSzPts val="2600"/>
              <a:buFont typeface="Noto Sans Symbols"/>
              <a:buChar char="▪"/>
            </a:pPr>
            <a:r>
              <a:rPr b="0" i="0" lang="en-IN" sz="2600">
                <a:solidFill>
                  <a:srgbClr val="222222"/>
                </a:solidFill>
              </a:rPr>
              <a:t>Identifying customers at risk of churn, will help businesses to know exactly what marketing efforts they should make with each customer to maximize their likelihood of staying.</a:t>
            </a:r>
            <a:endParaRPr/>
          </a:p>
          <a:p>
            <a:pPr indent="-228600" lvl="0" marL="228600" rtl="0" algn="just">
              <a:lnSpc>
                <a:spcPct val="90000"/>
              </a:lnSpc>
              <a:spcBef>
                <a:spcPts val="1000"/>
              </a:spcBef>
              <a:spcAft>
                <a:spcPts val="0"/>
              </a:spcAft>
              <a:buClr>
                <a:srgbClr val="222222"/>
              </a:buClr>
              <a:buSzPts val="2600"/>
              <a:buFont typeface="Noto Sans Symbols"/>
              <a:buChar char="▪"/>
            </a:pPr>
            <a:r>
              <a:rPr b="0" i="0" lang="en-IN" sz="2600">
                <a:solidFill>
                  <a:srgbClr val="222222"/>
                </a:solidFill>
              </a:rPr>
              <a:t>Customer Churn prediction is a means of knowing which customers are likely to leave or unsubscribe from your service.</a:t>
            </a:r>
            <a:endParaRPr/>
          </a:p>
          <a:p>
            <a:pPr indent="-228600" lvl="0" marL="228600" rtl="0" algn="l">
              <a:lnSpc>
                <a:spcPct val="90000"/>
              </a:lnSpc>
              <a:spcBef>
                <a:spcPts val="1000"/>
              </a:spcBef>
              <a:spcAft>
                <a:spcPts val="0"/>
              </a:spcAft>
              <a:buClr>
                <a:schemeClr val="dk1"/>
              </a:buClr>
              <a:buSzPts val="2600"/>
              <a:buFont typeface="Noto Sans Symbols"/>
              <a:buChar char="▪"/>
            </a:pPr>
            <a:r>
              <a:rPr lang="en-IN" sz="2600"/>
              <a:t>By conducting Exploratory Data Analysis, we aim to uncover meaningful patterns, identify key variables, and gain a comprehensive understanding of the dataset to support further analysis and modeling.</a:t>
            </a:r>
            <a:endParaRPr sz="2600"/>
          </a:p>
        </p:txBody>
      </p:sp>
      <p:sp>
        <p:nvSpPr>
          <p:cNvPr id="114" name="Google Shape;1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OBJECTIVES:</a:t>
            </a:r>
            <a:r>
              <a:rPr lang="en-IN">
                <a:latin typeface="Arial"/>
                <a:ea typeface="Arial"/>
                <a:cs typeface="Arial"/>
                <a:sym typeface="Arial"/>
              </a:rPr>
              <a:t>	</a:t>
            </a:r>
            <a:endParaRPr>
              <a:latin typeface="Arial"/>
              <a:ea typeface="Arial"/>
              <a:cs typeface="Arial"/>
              <a:sym typeface="Arial"/>
            </a:endParaRPr>
          </a:p>
        </p:txBody>
      </p:sp>
      <p:sp>
        <p:nvSpPr>
          <p:cNvPr id="120" name="Google Shape;120;p5"/>
          <p:cNvSpPr txBox="1"/>
          <p:nvPr>
            <p:ph idx="1" type="body"/>
          </p:nvPr>
        </p:nvSpPr>
        <p:spPr>
          <a:xfrm>
            <a:off x="838200" y="1690688"/>
            <a:ext cx="10515600" cy="4802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The objectives of this project are as follows:</a:t>
            </a:r>
            <a:endParaRPr/>
          </a:p>
          <a:p>
            <a:pPr indent="-228600" lvl="0" marL="228600" rtl="0" algn="l">
              <a:lnSpc>
                <a:spcPct val="90000"/>
              </a:lnSpc>
              <a:spcBef>
                <a:spcPts val="1000"/>
              </a:spcBef>
              <a:spcAft>
                <a:spcPts val="0"/>
              </a:spcAft>
              <a:buClr>
                <a:schemeClr val="dk1"/>
              </a:buClr>
              <a:buSzPts val="2800"/>
              <a:buChar char="•"/>
            </a:pPr>
            <a:r>
              <a:rPr lang="en-IN"/>
              <a:t>Identify key features to predict how many customers are likely to churn, based on the input features.</a:t>
            </a:r>
            <a:endParaRPr/>
          </a:p>
          <a:p>
            <a:pPr indent="-228600" lvl="0" marL="228600" rtl="0" algn="l">
              <a:lnSpc>
                <a:spcPct val="90000"/>
              </a:lnSpc>
              <a:spcBef>
                <a:spcPts val="1000"/>
              </a:spcBef>
              <a:spcAft>
                <a:spcPts val="0"/>
              </a:spcAft>
              <a:buClr>
                <a:schemeClr val="dk1"/>
              </a:buClr>
              <a:buSzPts val="2800"/>
              <a:buChar char="•"/>
            </a:pPr>
            <a:r>
              <a:rPr lang="en-IN"/>
              <a:t>Understand and analyze the data of the customers who have churned out to identify any patterns or outliers.</a:t>
            </a:r>
            <a:endParaRPr/>
          </a:p>
          <a:p>
            <a:pPr indent="-228600" lvl="0" marL="228600" rtl="0" algn="l">
              <a:lnSpc>
                <a:spcPct val="90000"/>
              </a:lnSpc>
              <a:spcBef>
                <a:spcPts val="1000"/>
              </a:spcBef>
              <a:spcAft>
                <a:spcPts val="0"/>
              </a:spcAft>
              <a:buClr>
                <a:schemeClr val="dk1"/>
              </a:buClr>
              <a:buSzPts val="2800"/>
              <a:buChar char="•"/>
            </a:pPr>
            <a:r>
              <a:rPr lang="en-IN"/>
              <a:t>Explore relationships between different features and the target variable which is to retain the customers for a longer time and to reduce customer turnover.</a:t>
            </a:r>
            <a:endParaRPr/>
          </a:p>
          <a:p>
            <a:pPr indent="-228600" lvl="0" marL="228600" rtl="0" algn="l">
              <a:lnSpc>
                <a:spcPct val="90000"/>
              </a:lnSpc>
              <a:spcBef>
                <a:spcPts val="1000"/>
              </a:spcBef>
              <a:spcAft>
                <a:spcPts val="0"/>
              </a:spcAft>
              <a:buClr>
                <a:schemeClr val="dk1"/>
              </a:buClr>
              <a:buSzPts val="2800"/>
              <a:buChar char="•"/>
            </a:pPr>
            <a:r>
              <a:rPr lang="en-IN"/>
              <a:t>Gain more insights and observations that can guide us subsequently to predict more accurately.</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p:txBody>
      </p:sp>
      <p:sp>
        <p:nvSpPr>
          <p:cNvPr id="121" name="Google Shape;12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367936" y="501649"/>
            <a:ext cx="10515600" cy="78727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IN" u="sng"/>
              <a:t>DATASET OVERVIEW:</a:t>
            </a:r>
            <a:endParaRPr b="1" u="sng"/>
          </a:p>
        </p:txBody>
      </p:sp>
      <p:sp>
        <p:nvSpPr>
          <p:cNvPr id="127" name="Google Shape;127;p6"/>
          <p:cNvSpPr txBox="1"/>
          <p:nvPr>
            <p:ph idx="1" type="body"/>
          </p:nvPr>
        </p:nvSpPr>
        <p:spPr>
          <a:xfrm>
            <a:off x="509450" y="1545347"/>
            <a:ext cx="10750732" cy="45545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Dataset has 10002 rows and 14 columns</a:t>
            </a:r>
            <a:endParaRPr/>
          </a:p>
          <a:p>
            <a:pPr indent="-228600" lvl="0" marL="228600" rtl="0" algn="l">
              <a:lnSpc>
                <a:spcPct val="90000"/>
              </a:lnSpc>
              <a:spcBef>
                <a:spcPts val="1000"/>
              </a:spcBef>
              <a:spcAft>
                <a:spcPts val="0"/>
              </a:spcAft>
              <a:buClr>
                <a:schemeClr val="dk1"/>
              </a:buClr>
              <a:buSzPts val="2800"/>
              <a:buChar char="•"/>
            </a:pPr>
            <a:r>
              <a:rPr lang="en-IN"/>
              <a:t>No NULL values</a:t>
            </a:r>
            <a:endParaRPr/>
          </a:p>
          <a:p>
            <a:pPr indent="-228600" lvl="0" marL="228600" rtl="0" algn="l">
              <a:lnSpc>
                <a:spcPct val="90000"/>
              </a:lnSpc>
              <a:spcBef>
                <a:spcPts val="1000"/>
              </a:spcBef>
              <a:spcAft>
                <a:spcPts val="0"/>
              </a:spcAft>
              <a:buClr>
                <a:schemeClr val="dk1"/>
              </a:buClr>
              <a:buSzPts val="2800"/>
              <a:buChar char="•"/>
            </a:pPr>
            <a:r>
              <a:rPr lang="en-IN"/>
              <a:t>Dataset Shape : (10002, 14) </a:t>
            </a:r>
            <a:endParaRPr/>
          </a:p>
          <a:p>
            <a:pPr indent="-228600" lvl="1" marL="685800" rtl="0" algn="l">
              <a:lnSpc>
                <a:spcPct val="90000"/>
              </a:lnSpc>
              <a:spcBef>
                <a:spcPts val="500"/>
              </a:spcBef>
              <a:spcAft>
                <a:spcPts val="0"/>
              </a:spcAft>
              <a:buClr>
                <a:schemeClr val="dk1"/>
              </a:buClr>
              <a:buSzPts val="2800"/>
              <a:buChar char="•"/>
            </a:pPr>
            <a:r>
              <a:rPr lang="en-IN" sz="2800"/>
              <a:t>10002: Rows  </a:t>
            </a:r>
            <a:endParaRPr/>
          </a:p>
          <a:p>
            <a:pPr indent="-228600" lvl="1" marL="685800" rtl="0" algn="l">
              <a:lnSpc>
                <a:spcPct val="90000"/>
              </a:lnSpc>
              <a:spcBef>
                <a:spcPts val="500"/>
              </a:spcBef>
              <a:spcAft>
                <a:spcPts val="0"/>
              </a:spcAft>
              <a:buClr>
                <a:schemeClr val="dk1"/>
              </a:buClr>
              <a:buSzPts val="2800"/>
              <a:buChar char="•"/>
            </a:pPr>
            <a:r>
              <a:rPr lang="en-IN" sz="2800"/>
              <a:t>13: Attributes</a:t>
            </a:r>
            <a:endParaRPr sz="2800"/>
          </a:p>
          <a:p>
            <a:pPr indent="-228600" lvl="0" marL="228600" rtl="0" algn="l">
              <a:lnSpc>
                <a:spcPct val="90000"/>
              </a:lnSpc>
              <a:spcBef>
                <a:spcPts val="1000"/>
              </a:spcBef>
              <a:spcAft>
                <a:spcPts val="0"/>
              </a:spcAft>
              <a:buClr>
                <a:schemeClr val="dk1"/>
              </a:buClr>
              <a:buSzPts val="2800"/>
              <a:buChar char="•"/>
            </a:pPr>
            <a:r>
              <a:rPr lang="en-IN"/>
              <a:t>CSV file size: Churn_Modelling.csv (685 kB)</a:t>
            </a:r>
            <a:endParaRPr/>
          </a:p>
          <a:p>
            <a:pPr indent="-228600" lvl="0" marL="228600" rtl="0" algn="l">
              <a:lnSpc>
                <a:spcPct val="90000"/>
              </a:lnSpc>
              <a:spcBef>
                <a:spcPts val="1000"/>
              </a:spcBef>
              <a:spcAft>
                <a:spcPts val="0"/>
              </a:spcAft>
              <a:buClr>
                <a:schemeClr val="dk1"/>
              </a:buClr>
              <a:buSzPts val="2800"/>
              <a:buChar char="•"/>
            </a:pPr>
            <a:r>
              <a:rPr lang="en-IN"/>
              <a:t>Data types:</a:t>
            </a:r>
            <a:r>
              <a:rPr b="0" i="0" lang="en-IN"/>
              <a:t>float64(5), int64(5), object(3)</a:t>
            </a:r>
            <a:endParaRPr/>
          </a:p>
        </p:txBody>
      </p:sp>
      <p:sp>
        <p:nvSpPr>
          <p:cNvPr id="128" name="Google Shape;1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136526"/>
            <a:ext cx="10515600" cy="10223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ATTRIBUTES:</a:t>
            </a:r>
            <a:endParaRPr b="1" u="sng"/>
          </a:p>
        </p:txBody>
      </p:sp>
      <p:graphicFrame>
        <p:nvGraphicFramePr>
          <p:cNvPr id="134" name="Google Shape;134;p7"/>
          <p:cNvGraphicFramePr/>
          <p:nvPr/>
        </p:nvGraphicFramePr>
        <p:xfrm>
          <a:off x="1741714" y="1120321"/>
          <a:ext cx="3000000" cy="3000000"/>
        </p:xfrm>
        <a:graphic>
          <a:graphicData uri="http://schemas.openxmlformats.org/drawingml/2006/table">
            <a:tbl>
              <a:tblPr bandRow="1" firstRow="1">
                <a:noFill/>
                <a:tableStyleId>{FC86C542-149D-4D30-8697-5A4708AF3138}</a:tableStyleId>
              </a:tblPr>
              <a:tblGrid>
                <a:gridCol w="1307200"/>
                <a:gridCol w="2398000"/>
                <a:gridCol w="2826225"/>
                <a:gridCol w="2177150"/>
              </a:tblGrid>
              <a:tr h="370850">
                <a:tc>
                  <a:txBody>
                    <a:bodyPr/>
                    <a:lstStyle/>
                    <a:p>
                      <a:pPr indent="0" lvl="0" marL="0" marR="0" rtl="0" algn="l">
                        <a:spcBef>
                          <a:spcPts val="0"/>
                        </a:spcBef>
                        <a:spcAft>
                          <a:spcPts val="0"/>
                        </a:spcAft>
                        <a:buNone/>
                      </a:pPr>
                      <a:r>
                        <a:rPr lang="en-IN" sz="1800"/>
                        <a:t>#</a:t>
                      </a:r>
                      <a:endParaRPr/>
                    </a:p>
                  </a:txBody>
                  <a:tcPr marT="45725" marB="45725" marR="91450" marL="91450"/>
                </a:tc>
                <a:tc>
                  <a:txBody>
                    <a:bodyPr/>
                    <a:lstStyle/>
                    <a:p>
                      <a:pPr indent="0" lvl="0" marL="0" marR="0" rtl="0" algn="l">
                        <a:spcBef>
                          <a:spcPts val="0"/>
                        </a:spcBef>
                        <a:spcAft>
                          <a:spcPts val="0"/>
                        </a:spcAft>
                        <a:buNone/>
                      </a:pPr>
                      <a:r>
                        <a:rPr lang="en-IN" sz="1800"/>
                        <a:t>Column</a:t>
                      </a:r>
                      <a:endParaRPr/>
                    </a:p>
                  </a:txBody>
                  <a:tcPr marT="45725" marB="45725" marR="91450" marL="91450"/>
                </a:tc>
                <a:tc>
                  <a:txBody>
                    <a:bodyPr/>
                    <a:lstStyle/>
                    <a:p>
                      <a:pPr indent="0" lvl="0" marL="0" marR="0" rtl="0" algn="l">
                        <a:spcBef>
                          <a:spcPts val="0"/>
                        </a:spcBef>
                        <a:spcAft>
                          <a:spcPts val="0"/>
                        </a:spcAft>
                        <a:buNone/>
                      </a:pPr>
                      <a:r>
                        <a:rPr lang="en-IN" sz="1800"/>
                        <a:t>Non-Null Count</a:t>
                      </a:r>
                      <a:endParaRPr/>
                    </a:p>
                  </a:txBody>
                  <a:tcPr marT="45725" marB="45725" marR="91450" marL="91450"/>
                </a:tc>
                <a:tc>
                  <a:txBody>
                    <a:bodyPr/>
                    <a:lstStyle/>
                    <a:p>
                      <a:pPr indent="0" lvl="0" marL="0" marR="0" rtl="0" algn="l">
                        <a:spcBef>
                          <a:spcPts val="0"/>
                        </a:spcBef>
                        <a:spcAft>
                          <a:spcPts val="0"/>
                        </a:spcAft>
                        <a:buNone/>
                      </a:pPr>
                      <a:r>
                        <a:rPr lang="en-IN" sz="1800"/>
                        <a:t>Dtype</a:t>
                      </a:r>
                      <a:endParaRPr sz="1800"/>
                    </a:p>
                  </a:txBody>
                  <a:tcPr marT="45725" marB="45725" marR="91450" marL="91450"/>
                </a:tc>
              </a:tr>
              <a:tr h="370850">
                <a:tc>
                  <a:txBody>
                    <a:bodyPr/>
                    <a:lstStyle/>
                    <a:p>
                      <a:pPr indent="0" lvl="0" marL="0" marR="0" rtl="0" algn="l">
                        <a:spcBef>
                          <a:spcPts val="0"/>
                        </a:spcBef>
                        <a:spcAft>
                          <a:spcPts val="0"/>
                        </a:spcAft>
                        <a:buNone/>
                      </a:pPr>
                      <a:r>
                        <a:rPr lang="en-IN" sz="1800"/>
                        <a:t>0</a:t>
                      </a:r>
                      <a:endParaRPr/>
                    </a:p>
                  </a:txBody>
                  <a:tcPr marT="45725" marB="45725" marR="91450" marL="91450"/>
                </a:tc>
                <a:tc>
                  <a:txBody>
                    <a:bodyPr/>
                    <a:lstStyle/>
                    <a:p>
                      <a:pPr indent="0" lvl="0" marL="0" marR="0" rtl="0" algn="l">
                        <a:spcBef>
                          <a:spcPts val="0"/>
                        </a:spcBef>
                        <a:spcAft>
                          <a:spcPts val="0"/>
                        </a:spcAft>
                        <a:buNone/>
                      </a:pPr>
                      <a:r>
                        <a:rPr lang="en-IN" sz="1800"/>
                        <a:t>RowNumber</a:t>
                      </a:r>
                      <a:endParaRPr sz="1800"/>
                    </a:p>
                  </a:txBody>
                  <a:tcPr marT="45725" marB="45725" marR="91450" marL="91450"/>
                </a:tc>
                <a:tc>
                  <a:txBody>
                    <a:bodyPr/>
                    <a:lstStyle/>
                    <a:p>
                      <a:pPr indent="0" lvl="0" marL="0" marR="0" rtl="0" algn="l">
                        <a:spcBef>
                          <a:spcPts val="0"/>
                        </a:spcBef>
                        <a:spcAft>
                          <a:spcPts val="0"/>
                        </a:spcAft>
                        <a:buNone/>
                      </a:pPr>
                      <a:r>
                        <a:rPr lang="en-IN" sz="1800"/>
                        <a:t>10002 non-null</a:t>
                      </a:r>
                      <a:endParaRPr/>
                    </a:p>
                  </a:txBody>
                  <a:tcPr marT="45725" marB="45725" marR="91450" marL="91450"/>
                </a:tc>
                <a:tc>
                  <a:txBody>
                    <a:bodyPr/>
                    <a:lstStyle/>
                    <a:p>
                      <a:pPr indent="0" lvl="0" marL="0" marR="0" rtl="0" algn="l">
                        <a:spcBef>
                          <a:spcPts val="0"/>
                        </a:spcBef>
                        <a:spcAft>
                          <a:spcPts val="0"/>
                        </a:spcAft>
                        <a:buNone/>
                      </a:pPr>
                      <a:r>
                        <a:rPr lang="en-IN" sz="1800"/>
                        <a:t>Int64</a:t>
                      </a:r>
                      <a:endParaRPr/>
                    </a:p>
                  </a:txBody>
                  <a:tcPr marT="45725" marB="45725" marR="91450" marL="91450"/>
                </a:tc>
              </a:tr>
              <a:tr h="370850">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CustomerID</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10002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Int64</a:t>
                      </a:r>
                      <a:endParaRPr/>
                    </a:p>
                  </a:txBody>
                  <a:tcPr marT="45725" marB="45725" marR="91450" marL="91450"/>
                </a:tc>
              </a:tr>
              <a:tr h="370850">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Surname</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10002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Object</a:t>
                      </a:r>
                      <a:endParaRPr/>
                    </a:p>
                  </a:txBody>
                  <a:tcPr marT="45725" marB="45725" marR="91450" marL="91450"/>
                </a:tc>
              </a:tr>
              <a:tr h="370850">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lang="en-IN" sz="1800"/>
                        <a:t>CreditScore</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10002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Int64</a:t>
                      </a:r>
                      <a:endParaRPr/>
                    </a:p>
                  </a:txBody>
                  <a:tcPr marT="45725" marB="45725" marR="91450" marL="91450"/>
                </a:tc>
              </a:tr>
              <a:tr h="370850">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rPr lang="en-IN" sz="1800"/>
                        <a:t>Geography</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10001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Object</a:t>
                      </a:r>
                      <a:endParaRPr/>
                    </a:p>
                  </a:txBody>
                  <a:tcPr marT="45725" marB="45725" marR="91450" marL="91450"/>
                </a:tc>
              </a:tr>
              <a:tr h="370850">
                <a:tc>
                  <a:txBody>
                    <a:bodyPr/>
                    <a:lstStyle/>
                    <a:p>
                      <a:pPr indent="0" lvl="0" marL="0" marR="0" rtl="0" algn="l">
                        <a:spcBef>
                          <a:spcPts val="0"/>
                        </a:spcBef>
                        <a:spcAft>
                          <a:spcPts val="0"/>
                        </a:spcAft>
                        <a:buNone/>
                      </a:pPr>
                      <a:r>
                        <a:rPr lang="en-IN" sz="1800"/>
                        <a:t>5</a:t>
                      </a:r>
                      <a:endParaRPr/>
                    </a:p>
                  </a:txBody>
                  <a:tcPr marT="45725" marB="45725" marR="91450" marL="91450"/>
                </a:tc>
                <a:tc>
                  <a:txBody>
                    <a:bodyPr/>
                    <a:lstStyle/>
                    <a:p>
                      <a:pPr indent="0" lvl="0" marL="0" marR="0" rtl="0" algn="l">
                        <a:spcBef>
                          <a:spcPts val="0"/>
                        </a:spcBef>
                        <a:spcAft>
                          <a:spcPts val="0"/>
                        </a:spcAft>
                        <a:buNone/>
                      </a:pPr>
                      <a:r>
                        <a:rPr lang="en-IN" sz="1800"/>
                        <a:t>Gender</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10002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Object</a:t>
                      </a:r>
                      <a:endParaRPr/>
                    </a:p>
                  </a:txBody>
                  <a:tcPr marT="45725" marB="45725" marR="91450" marL="91450"/>
                </a:tc>
              </a:tr>
              <a:tr h="370850">
                <a:tc>
                  <a:txBody>
                    <a:bodyPr/>
                    <a:lstStyle/>
                    <a:p>
                      <a:pPr indent="0" lvl="0" marL="0" marR="0" rtl="0" algn="l">
                        <a:spcBef>
                          <a:spcPts val="0"/>
                        </a:spcBef>
                        <a:spcAft>
                          <a:spcPts val="0"/>
                        </a:spcAft>
                        <a:buNone/>
                      </a:pPr>
                      <a:r>
                        <a:rPr lang="en-IN" sz="1800"/>
                        <a:t>6</a:t>
                      </a:r>
                      <a:endParaRPr/>
                    </a:p>
                  </a:txBody>
                  <a:tcPr marT="45725" marB="45725" marR="91450" marL="91450"/>
                </a:tc>
                <a:tc>
                  <a:txBody>
                    <a:bodyPr/>
                    <a:lstStyle/>
                    <a:p>
                      <a:pPr indent="0" lvl="0" marL="0" marR="0" rtl="0" algn="l">
                        <a:spcBef>
                          <a:spcPts val="0"/>
                        </a:spcBef>
                        <a:spcAft>
                          <a:spcPts val="0"/>
                        </a:spcAft>
                        <a:buNone/>
                      </a:pPr>
                      <a:r>
                        <a:rPr lang="en-IN" sz="1800"/>
                        <a:t>Age</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10001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Float64</a:t>
                      </a:r>
                      <a:endParaRPr/>
                    </a:p>
                  </a:txBody>
                  <a:tcPr marT="45725" marB="45725" marR="91450" marL="91450"/>
                </a:tc>
              </a:tr>
              <a:tr h="370850">
                <a:tc>
                  <a:txBody>
                    <a:bodyPr/>
                    <a:lstStyle/>
                    <a:p>
                      <a:pPr indent="0" lvl="0" marL="0" marR="0" rtl="0" algn="l">
                        <a:spcBef>
                          <a:spcPts val="0"/>
                        </a:spcBef>
                        <a:spcAft>
                          <a:spcPts val="0"/>
                        </a:spcAft>
                        <a:buNone/>
                      </a:pPr>
                      <a:r>
                        <a:rPr lang="en-IN" sz="1800"/>
                        <a:t>7</a:t>
                      </a:r>
                      <a:endParaRPr/>
                    </a:p>
                  </a:txBody>
                  <a:tcPr marT="45725" marB="45725" marR="91450" marL="91450"/>
                </a:tc>
                <a:tc>
                  <a:txBody>
                    <a:bodyPr/>
                    <a:lstStyle/>
                    <a:p>
                      <a:pPr indent="0" lvl="0" marL="0" marR="0" rtl="0" algn="l">
                        <a:spcBef>
                          <a:spcPts val="0"/>
                        </a:spcBef>
                        <a:spcAft>
                          <a:spcPts val="0"/>
                        </a:spcAft>
                        <a:buNone/>
                      </a:pPr>
                      <a:r>
                        <a:rPr lang="en-IN" sz="1800"/>
                        <a:t>Tenure</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10002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Int64</a:t>
                      </a:r>
                      <a:endParaRPr/>
                    </a:p>
                  </a:txBody>
                  <a:tcPr marT="45725" marB="45725" marR="91450" marL="91450"/>
                </a:tc>
              </a:tr>
              <a:tr h="370850">
                <a:tc>
                  <a:txBody>
                    <a:bodyPr/>
                    <a:lstStyle/>
                    <a:p>
                      <a:pPr indent="0" lvl="0" marL="0" marR="0" rtl="0" algn="l">
                        <a:spcBef>
                          <a:spcPts val="0"/>
                        </a:spcBef>
                        <a:spcAft>
                          <a:spcPts val="0"/>
                        </a:spcAft>
                        <a:buNone/>
                      </a:pPr>
                      <a:r>
                        <a:rPr lang="en-IN" sz="1800"/>
                        <a:t>8</a:t>
                      </a:r>
                      <a:endParaRPr/>
                    </a:p>
                  </a:txBody>
                  <a:tcPr marT="45725" marB="45725" marR="91450" marL="91450"/>
                </a:tc>
                <a:tc>
                  <a:txBody>
                    <a:bodyPr/>
                    <a:lstStyle/>
                    <a:p>
                      <a:pPr indent="0" lvl="0" marL="0" marR="0" rtl="0" algn="l">
                        <a:spcBef>
                          <a:spcPts val="0"/>
                        </a:spcBef>
                        <a:spcAft>
                          <a:spcPts val="0"/>
                        </a:spcAft>
                        <a:buNone/>
                      </a:pPr>
                      <a:r>
                        <a:rPr lang="en-IN" sz="1800"/>
                        <a:t>Balance</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10002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Float64</a:t>
                      </a:r>
                      <a:endParaRPr/>
                    </a:p>
                  </a:txBody>
                  <a:tcPr marT="45725" marB="45725" marR="91450" marL="91450"/>
                </a:tc>
              </a:tr>
              <a:tr h="370850">
                <a:tc>
                  <a:txBody>
                    <a:bodyPr/>
                    <a:lstStyle/>
                    <a:p>
                      <a:pPr indent="0" lvl="0" marL="0" marR="0" rtl="0" algn="l">
                        <a:spcBef>
                          <a:spcPts val="0"/>
                        </a:spcBef>
                        <a:spcAft>
                          <a:spcPts val="0"/>
                        </a:spcAft>
                        <a:buNone/>
                      </a:pPr>
                      <a:r>
                        <a:rPr lang="en-IN" sz="1800"/>
                        <a:t>9</a:t>
                      </a:r>
                      <a:endParaRPr/>
                    </a:p>
                  </a:txBody>
                  <a:tcPr marT="45725" marB="45725" marR="91450" marL="91450"/>
                </a:tc>
                <a:tc>
                  <a:txBody>
                    <a:bodyPr/>
                    <a:lstStyle/>
                    <a:p>
                      <a:pPr indent="0" lvl="0" marL="0" marR="0" rtl="0" algn="l">
                        <a:spcBef>
                          <a:spcPts val="0"/>
                        </a:spcBef>
                        <a:spcAft>
                          <a:spcPts val="0"/>
                        </a:spcAft>
                        <a:buNone/>
                      </a:pPr>
                      <a:r>
                        <a:rPr lang="en-IN" sz="1800"/>
                        <a:t>NumOfProducts</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10002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Int64</a:t>
                      </a:r>
                      <a:endParaRPr/>
                    </a:p>
                  </a:txBody>
                  <a:tcPr marT="45725" marB="45725" marR="91450" marL="91450"/>
                </a:tc>
              </a:tr>
              <a:tr h="370850">
                <a:tc>
                  <a:txBody>
                    <a:bodyPr/>
                    <a:lstStyle/>
                    <a:p>
                      <a:pPr indent="0" lvl="0" marL="0" marR="0" rtl="0" algn="l">
                        <a:spcBef>
                          <a:spcPts val="0"/>
                        </a:spcBef>
                        <a:spcAft>
                          <a:spcPts val="0"/>
                        </a:spcAft>
                        <a:buNone/>
                      </a:pPr>
                      <a:r>
                        <a:rPr lang="en-IN" sz="1800"/>
                        <a:t>10</a:t>
                      </a:r>
                      <a:endParaRPr/>
                    </a:p>
                  </a:txBody>
                  <a:tcPr marT="45725" marB="45725" marR="91450" marL="91450"/>
                </a:tc>
                <a:tc>
                  <a:txBody>
                    <a:bodyPr/>
                    <a:lstStyle/>
                    <a:p>
                      <a:pPr indent="0" lvl="0" marL="0" marR="0" rtl="0" algn="l">
                        <a:spcBef>
                          <a:spcPts val="0"/>
                        </a:spcBef>
                        <a:spcAft>
                          <a:spcPts val="0"/>
                        </a:spcAft>
                        <a:buNone/>
                      </a:pPr>
                      <a:r>
                        <a:rPr lang="en-IN" sz="1800"/>
                        <a:t>HasCrCard</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10001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Float64</a:t>
                      </a:r>
                      <a:endParaRPr/>
                    </a:p>
                  </a:txBody>
                  <a:tcPr marT="45725" marB="45725" marR="91450" marL="91450"/>
                </a:tc>
              </a:tr>
              <a:tr h="370850">
                <a:tc>
                  <a:txBody>
                    <a:bodyPr/>
                    <a:lstStyle/>
                    <a:p>
                      <a:pPr indent="0" lvl="0" marL="0" marR="0" rtl="0" algn="l">
                        <a:spcBef>
                          <a:spcPts val="0"/>
                        </a:spcBef>
                        <a:spcAft>
                          <a:spcPts val="0"/>
                        </a:spcAft>
                        <a:buNone/>
                      </a:pPr>
                      <a:r>
                        <a:rPr lang="en-IN" sz="1800"/>
                        <a:t>11</a:t>
                      </a:r>
                      <a:endParaRPr/>
                    </a:p>
                  </a:txBody>
                  <a:tcPr marT="45725" marB="45725" marR="91450" marL="91450"/>
                </a:tc>
                <a:tc>
                  <a:txBody>
                    <a:bodyPr/>
                    <a:lstStyle/>
                    <a:p>
                      <a:pPr indent="0" lvl="0" marL="0" marR="0" rtl="0" algn="l">
                        <a:spcBef>
                          <a:spcPts val="0"/>
                        </a:spcBef>
                        <a:spcAft>
                          <a:spcPts val="0"/>
                        </a:spcAft>
                        <a:buNone/>
                      </a:pPr>
                      <a:r>
                        <a:rPr lang="en-IN" sz="1800"/>
                        <a:t>IsActiveMember</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10001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Float64</a:t>
                      </a:r>
                      <a:endParaRPr/>
                    </a:p>
                  </a:txBody>
                  <a:tcPr marT="45725" marB="45725" marR="91450" marL="91450"/>
                </a:tc>
              </a:tr>
              <a:tr h="370850">
                <a:tc>
                  <a:txBody>
                    <a:bodyPr/>
                    <a:lstStyle/>
                    <a:p>
                      <a:pPr indent="0" lvl="0" marL="0" marR="0" rtl="0" algn="l">
                        <a:spcBef>
                          <a:spcPts val="0"/>
                        </a:spcBef>
                        <a:spcAft>
                          <a:spcPts val="0"/>
                        </a:spcAft>
                        <a:buNone/>
                      </a:pPr>
                      <a:r>
                        <a:rPr lang="en-IN" sz="1800"/>
                        <a:t>12</a:t>
                      </a:r>
                      <a:endParaRPr/>
                    </a:p>
                  </a:txBody>
                  <a:tcPr marT="45725" marB="45725" marR="91450" marL="91450"/>
                </a:tc>
                <a:tc>
                  <a:txBody>
                    <a:bodyPr/>
                    <a:lstStyle/>
                    <a:p>
                      <a:pPr indent="0" lvl="0" marL="0" marR="0" rtl="0" algn="l">
                        <a:spcBef>
                          <a:spcPts val="0"/>
                        </a:spcBef>
                        <a:spcAft>
                          <a:spcPts val="0"/>
                        </a:spcAft>
                        <a:buNone/>
                      </a:pPr>
                      <a:r>
                        <a:rPr lang="en-IN" sz="1800"/>
                        <a:t>EstimatedSalary</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10002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Float64</a:t>
                      </a:r>
                      <a:endParaRPr/>
                    </a:p>
                  </a:txBody>
                  <a:tcPr marT="45725" marB="45725" marR="91450" marL="91450"/>
                </a:tc>
              </a:tr>
              <a:tr h="370850">
                <a:tc>
                  <a:txBody>
                    <a:bodyPr/>
                    <a:lstStyle/>
                    <a:p>
                      <a:pPr indent="0" lvl="0" marL="0" marR="0" rtl="0" algn="l">
                        <a:spcBef>
                          <a:spcPts val="0"/>
                        </a:spcBef>
                        <a:spcAft>
                          <a:spcPts val="0"/>
                        </a:spcAft>
                        <a:buNone/>
                      </a:pPr>
                      <a:r>
                        <a:rPr lang="en-IN" sz="1800"/>
                        <a:t>13</a:t>
                      </a:r>
                      <a:endParaRPr/>
                    </a:p>
                  </a:txBody>
                  <a:tcPr marT="45725" marB="45725" marR="91450" marL="91450"/>
                </a:tc>
                <a:tc>
                  <a:txBody>
                    <a:bodyPr/>
                    <a:lstStyle/>
                    <a:p>
                      <a:pPr indent="0" lvl="0" marL="0" marR="0" rtl="0" algn="l">
                        <a:spcBef>
                          <a:spcPts val="0"/>
                        </a:spcBef>
                        <a:spcAft>
                          <a:spcPts val="0"/>
                        </a:spcAft>
                        <a:buNone/>
                      </a:pPr>
                      <a:r>
                        <a:rPr lang="en-IN" sz="1800"/>
                        <a:t>Exited</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IN" sz="1800" u="none" cap="none" strike="noStrike">
                          <a:solidFill>
                            <a:srgbClr val="000000"/>
                          </a:solidFill>
                        </a:rPr>
                        <a:t>10002 non-null</a:t>
                      </a:r>
                      <a:endParaRPr b="0" i="0" sz="1800" u="none" cap="none" strike="noStrike">
                        <a:solidFill>
                          <a:srgbClr val="000000"/>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Int64</a:t>
                      </a:r>
                      <a:endParaRPr/>
                    </a:p>
                  </a:txBody>
                  <a:tcPr marT="45725" marB="45725" marR="91450" marL="91450"/>
                </a:tc>
              </a:tr>
            </a:tbl>
          </a:graphicData>
        </a:graphic>
      </p:graphicFrame>
      <p:sp>
        <p:nvSpPr>
          <p:cNvPr id="135" name="Google Shape;1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FUNCTIONAL REQUIREMENTS</a:t>
            </a:r>
            <a:endParaRPr/>
          </a:p>
        </p:txBody>
      </p:sp>
      <p:sp>
        <p:nvSpPr>
          <p:cNvPr id="142" name="Google Shape;14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Data Loading</a:t>
            </a:r>
            <a:endParaRPr/>
          </a:p>
          <a:p>
            <a:pPr indent="-228600" lvl="0" marL="228600" rtl="0" algn="l">
              <a:lnSpc>
                <a:spcPct val="90000"/>
              </a:lnSpc>
              <a:spcBef>
                <a:spcPts val="1000"/>
              </a:spcBef>
              <a:spcAft>
                <a:spcPts val="0"/>
              </a:spcAft>
              <a:buClr>
                <a:schemeClr val="dk1"/>
              </a:buClr>
              <a:buSzPts val="2800"/>
              <a:buChar char="•"/>
            </a:pPr>
            <a:r>
              <a:rPr lang="en-IN"/>
              <a:t>Data Cleaning</a:t>
            </a:r>
            <a:endParaRPr/>
          </a:p>
          <a:p>
            <a:pPr indent="-228600" lvl="0" marL="228600" rtl="0" algn="l">
              <a:lnSpc>
                <a:spcPct val="90000"/>
              </a:lnSpc>
              <a:spcBef>
                <a:spcPts val="1000"/>
              </a:spcBef>
              <a:spcAft>
                <a:spcPts val="0"/>
              </a:spcAft>
              <a:buClr>
                <a:schemeClr val="dk1"/>
              </a:buClr>
              <a:buSzPts val="2800"/>
              <a:buChar char="•"/>
            </a:pPr>
            <a:r>
              <a:rPr lang="en-IN"/>
              <a:t>Descriptive Statistics</a:t>
            </a:r>
            <a:endParaRPr/>
          </a:p>
          <a:p>
            <a:pPr indent="-228600" lvl="0" marL="228600" rtl="0" algn="l">
              <a:lnSpc>
                <a:spcPct val="90000"/>
              </a:lnSpc>
              <a:spcBef>
                <a:spcPts val="1000"/>
              </a:spcBef>
              <a:spcAft>
                <a:spcPts val="0"/>
              </a:spcAft>
              <a:buClr>
                <a:schemeClr val="dk1"/>
              </a:buClr>
              <a:buSzPts val="2800"/>
              <a:buChar char="•"/>
            </a:pPr>
            <a:r>
              <a:rPr lang="en-IN"/>
              <a:t>Visualization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3" name="Google Shape;14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DATA LOADING</a:t>
            </a:r>
            <a:endParaRPr/>
          </a:p>
        </p:txBody>
      </p:sp>
      <p:pic>
        <p:nvPicPr>
          <p:cNvPr id="149" name="Google Shape;149;p9"/>
          <p:cNvPicPr preferRelativeResize="0"/>
          <p:nvPr>
            <p:ph idx="1" type="body"/>
          </p:nvPr>
        </p:nvPicPr>
        <p:blipFill rotWithShape="1">
          <a:blip r:embed="rId3">
            <a:alphaModFix/>
          </a:blip>
          <a:srcRect b="9615" l="2438" r="9753" t="29507"/>
          <a:stretch/>
        </p:blipFill>
        <p:spPr>
          <a:xfrm>
            <a:off x="156585" y="1404255"/>
            <a:ext cx="11878829" cy="5088619"/>
          </a:xfrm>
          <a:prstGeom prst="rect">
            <a:avLst/>
          </a:prstGeom>
          <a:noFill/>
          <a:ln>
            <a:noFill/>
          </a:ln>
        </p:spPr>
      </p:pic>
      <p:sp>
        <p:nvSpPr>
          <p:cNvPr id="150" name="Google Shape;15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2023-05-16T17:34:58Z</dcterms:created>
  <dc:creator>wizardrman@gmail.com</dc:creator>
</cp:coreProperties>
</file>