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Lst>
  <p:sldSz cx="12192000" cy="7772400"/>
  <p:notesSz cx="12192000" cy="7772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0D53D95-CA87-4A48-99AE-15091DD4EBC4}" v="2" dt="2024-02-15T18:29:45.428"/>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5" d="100"/>
          <a:sy n="75" d="100"/>
        </p:scale>
        <p:origin x="300" y="-14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presProps" Target="presProps.xml"/><Relationship Id="rId7"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auri Thambkar" userId="a954f06969e04ad0" providerId="LiveId" clId="{40D53D95-CA87-4A48-99AE-15091DD4EBC4}"/>
    <pc:docChg chg="undo custSel modSld">
      <pc:chgData name="Gauri Thambkar" userId="a954f06969e04ad0" providerId="LiveId" clId="{40D53D95-CA87-4A48-99AE-15091DD4EBC4}" dt="2024-02-15T18:49:35.474" v="290" actId="20577"/>
      <pc:docMkLst>
        <pc:docMk/>
      </pc:docMkLst>
      <pc:sldChg chg="addSp delSp modSp mod">
        <pc:chgData name="Gauri Thambkar" userId="a954f06969e04ad0" providerId="LiveId" clId="{40D53D95-CA87-4A48-99AE-15091DD4EBC4}" dt="2024-02-15T18:49:35.474" v="290" actId="20577"/>
        <pc:sldMkLst>
          <pc:docMk/>
          <pc:sldMk cId="0" sldId="256"/>
        </pc:sldMkLst>
        <pc:spChg chg="mod">
          <ac:chgData name="Gauri Thambkar" userId="a954f06969e04ad0" providerId="LiveId" clId="{40D53D95-CA87-4A48-99AE-15091DD4EBC4}" dt="2024-02-15T18:33:47.753" v="117" actId="14100"/>
          <ac:spMkLst>
            <pc:docMk/>
            <pc:sldMk cId="0" sldId="256"/>
            <ac:spMk id="3" creationId="{00000000-0000-0000-0000-000000000000}"/>
          </ac:spMkLst>
        </pc:spChg>
        <pc:spChg chg="mod">
          <ac:chgData name="Gauri Thambkar" userId="a954f06969e04ad0" providerId="LiveId" clId="{40D53D95-CA87-4A48-99AE-15091DD4EBC4}" dt="2024-02-15T18:24:27.320" v="21" actId="14100"/>
          <ac:spMkLst>
            <pc:docMk/>
            <pc:sldMk cId="0" sldId="256"/>
            <ac:spMk id="4" creationId="{00000000-0000-0000-0000-000000000000}"/>
          </ac:spMkLst>
        </pc:spChg>
        <pc:spChg chg="mod">
          <ac:chgData name="Gauri Thambkar" userId="a954f06969e04ad0" providerId="LiveId" clId="{40D53D95-CA87-4A48-99AE-15091DD4EBC4}" dt="2024-02-15T18:32:43.864" v="91" actId="14100"/>
          <ac:spMkLst>
            <pc:docMk/>
            <pc:sldMk cId="0" sldId="256"/>
            <ac:spMk id="6" creationId="{00000000-0000-0000-0000-000000000000}"/>
          </ac:spMkLst>
        </pc:spChg>
        <pc:spChg chg="mod">
          <ac:chgData name="Gauri Thambkar" userId="a954f06969e04ad0" providerId="LiveId" clId="{40D53D95-CA87-4A48-99AE-15091DD4EBC4}" dt="2024-02-15T18:32:40.553" v="90" actId="14100"/>
          <ac:spMkLst>
            <pc:docMk/>
            <pc:sldMk cId="0" sldId="256"/>
            <ac:spMk id="7" creationId="{00000000-0000-0000-0000-000000000000}"/>
          </ac:spMkLst>
        </pc:spChg>
        <pc:spChg chg="mod">
          <ac:chgData name="Gauri Thambkar" userId="a954f06969e04ad0" providerId="LiveId" clId="{40D53D95-CA87-4A48-99AE-15091DD4EBC4}" dt="2024-02-15T18:34:04.207" v="124" actId="20577"/>
          <ac:spMkLst>
            <pc:docMk/>
            <pc:sldMk cId="0" sldId="256"/>
            <ac:spMk id="13" creationId="{00000000-0000-0000-0000-000000000000}"/>
          </ac:spMkLst>
        </pc:spChg>
        <pc:spChg chg="mod">
          <ac:chgData name="Gauri Thambkar" userId="a954f06969e04ad0" providerId="LiveId" clId="{40D53D95-CA87-4A48-99AE-15091DD4EBC4}" dt="2024-02-15T18:33:50.738" v="118" actId="14100"/>
          <ac:spMkLst>
            <pc:docMk/>
            <pc:sldMk cId="0" sldId="256"/>
            <ac:spMk id="15" creationId="{00000000-0000-0000-0000-000000000000}"/>
          </ac:spMkLst>
        </pc:spChg>
        <pc:spChg chg="mod">
          <ac:chgData name="Gauri Thambkar" userId="a954f06969e04ad0" providerId="LiveId" clId="{40D53D95-CA87-4A48-99AE-15091DD4EBC4}" dt="2024-02-15T18:25:09.861" v="27" actId="1076"/>
          <ac:spMkLst>
            <pc:docMk/>
            <pc:sldMk cId="0" sldId="256"/>
            <ac:spMk id="16" creationId="{00000000-0000-0000-0000-000000000000}"/>
          </ac:spMkLst>
        </pc:spChg>
        <pc:spChg chg="mod">
          <ac:chgData name="Gauri Thambkar" userId="a954f06969e04ad0" providerId="LiveId" clId="{40D53D95-CA87-4A48-99AE-15091DD4EBC4}" dt="2024-02-15T18:24:51.116" v="25" actId="1076"/>
          <ac:spMkLst>
            <pc:docMk/>
            <pc:sldMk cId="0" sldId="256"/>
            <ac:spMk id="31" creationId="{00000000-0000-0000-0000-000000000000}"/>
          </ac:spMkLst>
        </pc:spChg>
        <pc:spChg chg="mod">
          <ac:chgData name="Gauri Thambkar" userId="a954f06969e04ad0" providerId="LiveId" clId="{40D53D95-CA87-4A48-99AE-15091DD4EBC4}" dt="2024-02-15T18:24:37.635" v="23" actId="1076"/>
          <ac:spMkLst>
            <pc:docMk/>
            <pc:sldMk cId="0" sldId="256"/>
            <ac:spMk id="33" creationId="{00000000-0000-0000-0000-000000000000}"/>
          </ac:spMkLst>
        </pc:spChg>
        <pc:spChg chg="mod">
          <ac:chgData name="Gauri Thambkar" userId="a954f06969e04ad0" providerId="LiveId" clId="{40D53D95-CA87-4A48-99AE-15091DD4EBC4}" dt="2024-02-15T18:49:35.474" v="290" actId="20577"/>
          <ac:spMkLst>
            <pc:docMk/>
            <pc:sldMk cId="0" sldId="256"/>
            <ac:spMk id="35" creationId="{00000000-0000-0000-0000-000000000000}"/>
          </ac:spMkLst>
        </pc:spChg>
        <pc:picChg chg="mod">
          <ac:chgData name="Gauri Thambkar" userId="a954f06969e04ad0" providerId="LiveId" clId="{40D53D95-CA87-4A48-99AE-15091DD4EBC4}" dt="2024-02-15T18:47:26.037" v="133" actId="1076"/>
          <ac:picMkLst>
            <pc:docMk/>
            <pc:sldMk cId="0" sldId="256"/>
            <ac:picMk id="20" creationId="{799451E4-B754-4476-4F53-467E734FB25B}"/>
          </ac:picMkLst>
        </pc:picChg>
        <pc:picChg chg="add mod">
          <ac:chgData name="Gauri Thambkar" userId="a954f06969e04ad0" providerId="LiveId" clId="{40D53D95-CA87-4A48-99AE-15091DD4EBC4}" dt="2024-02-15T18:47:30.014" v="134" actId="1076"/>
          <ac:picMkLst>
            <pc:docMk/>
            <pc:sldMk cId="0" sldId="256"/>
            <ac:picMk id="22" creationId="{CD41E62A-6D25-1771-F223-E7C5D109C6D1}"/>
          </ac:picMkLst>
        </pc:picChg>
        <pc:picChg chg="mod">
          <ac:chgData name="Gauri Thambkar" userId="a954f06969e04ad0" providerId="LiveId" clId="{40D53D95-CA87-4A48-99AE-15091DD4EBC4}" dt="2024-02-15T18:33:35.846" v="112" actId="14100"/>
          <ac:picMkLst>
            <pc:docMk/>
            <pc:sldMk cId="0" sldId="256"/>
            <ac:picMk id="24" creationId="{CB3BB19D-78B7-DB0C-113A-DD0B33FE7102}"/>
          </ac:picMkLst>
        </pc:picChg>
        <pc:picChg chg="add del mod">
          <ac:chgData name="Gauri Thambkar" userId="a954f06969e04ad0" providerId="LiveId" clId="{40D53D95-CA87-4A48-99AE-15091DD4EBC4}" dt="2024-02-15T18:46:28.565" v="129" actId="21"/>
          <ac:picMkLst>
            <pc:docMk/>
            <pc:sldMk cId="0" sldId="256"/>
            <ac:picMk id="25" creationId="{5779A957-8916-7DBE-D5FB-6098C2F81C0F}"/>
          </ac:picMkLst>
        </pc:picChg>
        <pc:picChg chg="mod">
          <ac:chgData name="Gauri Thambkar" userId="a954f06969e04ad0" providerId="LiveId" clId="{40D53D95-CA87-4A48-99AE-15091DD4EBC4}" dt="2024-02-15T18:24:32.633" v="22" actId="1076"/>
          <ac:picMkLst>
            <pc:docMk/>
            <pc:sldMk cId="0" sldId="256"/>
            <ac:picMk id="26" creationId="{5CFCA42A-4F27-8F11-40A8-858DE1DD9758}"/>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1594485"/>
            <a:ext cx="7772400" cy="1080135"/>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2880360"/>
            <a:ext cx="6400800" cy="128587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2/16/2024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200" b="0" i="0">
                <a:solidFill>
                  <a:schemeClr val="bg1"/>
                </a:solidFill>
                <a:latin typeface="Cambria"/>
                <a:cs typeface="Cambria"/>
              </a:defRPr>
            </a:lvl1pPr>
          </a:lstStyle>
          <a:p>
            <a:endParaRPr/>
          </a:p>
        </p:txBody>
      </p:sp>
      <p:sp>
        <p:nvSpPr>
          <p:cNvPr id="3" name="Holder 3"/>
          <p:cNvSpPr>
            <a:spLocks noGrp="1"/>
          </p:cNvSpPr>
          <p:nvPr>
            <p:ph type="body" idx="1"/>
          </p:nvPr>
        </p:nvSpPr>
        <p:spPr/>
        <p:txBody>
          <a:bodyPr lIns="0" tIns="0" rIns="0" bIns="0"/>
          <a:lstStyle>
            <a:lvl1pPr>
              <a:defRPr sz="1700" b="0" i="0">
                <a:solidFill>
                  <a:schemeClr val="tx1"/>
                </a:solidFill>
                <a:latin typeface="Trebuchet MS"/>
                <a:cs typeface="Trebuchet MS"/>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2/16/2024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200" b="0" i="0">
                <a:solidFill>
                  <a:schemeClr val="bg1"/>
                </a:solidFill>
                <a:latin typeface="Cambria"/>
                <a:cs typeface="Cambria"/>
              </a:defRPr>
            </a:lvl1pPr>
          </a:lstStyle>
          <a:p>
            <a:endParaRPr/>
          </a:p>
        </p:txBody>
      </p:sp>
      <p:sp>
        <p:nvSpPr>
          <p:cNvPr id="3" name="Holder 3"/>
          <p:cNvSpPr>
            <a:spLocks noGrp="1"/>
          </p:cNvSpPr>
          <p:nvPr>
            <p:ph sz="half" idx="2"/>
          </p:nvPr>
        </p:nvSpPr>
        <p:spPr>
          <a:xfrm>
            <a:off x="457200" y="1183005"/>
            <a:ext cx="3977640" cy="339471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183005"/>
            <a:ext cx="3977640" cy="339471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2/16/2024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200" b="0" i="0">
                <a:solidFill>
                  <a:schemeClr val="bg1"/>
                </a:solidFill>
                <a:latin typeface="Cambria"/>
                <a:cs typeface="Cambria"/>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2/16/2024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2/16/2024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7871714" y="16573"/>
            <a:ext cx="1252854" cy="389890"/>
          </a:xfrm>
          <a:prstGeom prst="rect">
            <a:avLst/>
          </a:prstGeom>
        </p:spPr>
        <p:txBody>
          <a:bodyPr wrap="square" lIns="0" tIns="0" rIns="0" bIns="0">
            <a:spAutoFit/>
          </a:bodyPr>
          <a:lstStyle>
            <a:lvl1pPr>
              <a:defRPr sz="1200" b="0" i="0">
                <a:solidFill>
                  <a:schemeClr val="bg1"/>
                </a:solidFill>
                <a:latin typeface="Cambria"/>
                <a:cs typeface="Cambria"/>
              </a:defRPr>
            </a:lvl1pPr>
          </a:lstStyle>
          <a:p>
            <a:endParaRPr/>
          </a:p>
        </p:txBody>
      </p:sp>
      <p:sp>
        <p:nvSpPr>
          <p:cNvPr id="3" name="Holder 3"/>
          <p:cNvSpPr>
            <a:spLocks noGrp="1"/>
          </p:cNvSpPr>
          <p:nvPr>
            <p:ph type="body" idx="1"/>
          </p:nvPr>
        </p:nvSpPr>
        <p:spPr>
          <a:xfrm>
            <a:off x="-2861055" y="1598866"/>
            <a:ext cx="14866111" cy="1071245"/>
          </a:xfrm>
          <a:prstGeom prst="rect">
            <a:avLst/>
          </a:prstGeom>
        </p:spPr>
        <p:txBody>
          <a:bodyPr wrap="square" lIns="0" tIns="0" rIns="0" bIns="0">
            <a:spAutoFit/>
          </a:bodyPr>
          <a:lstStyle>
            <a:lvl1pPr>
              <a:defRPr sz="1700" b="0" i="0">
                <a:solidFill>
                  <a:schemeClr val="tx1"/>
                </a:solidFill>
                <a:latin typeface="Trebuchet MS"/>
                <a:cs typeface="Trebuchet MS"/>
              </a:defRPr>
            </a:lvl1pPr>
          </a:lstStyle>
          <a:p>
            <a:endParaRPr/>
          </a:p>
        </p:txBody>
      </p:sp>
      <p:sp>
        <p:nvSpPr>
          <p:cNvPr id="4" name="Holder 4"/>
          <p:cNvSpPr>
            <a:spLocks noGrp="1"/>
          </p:cNvSpPr>
          <p:nvPr>
            <p:ph type="ftr" sz="quarter" idx="5"/>
          </p:nvPr>
        </p:nvSpPr>
        <p:spPr>
          <a:xfrm>
            <a:off x="3108960" y="4783455"/>
            <a:ext cx="2926080" cy="25717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4783455"/>
            <a:ext cx="2103120" cy="25717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2/16/2024</a:t>
            </a:fld>
            <a:endParaRPr lang="en-US"/>
          </a:p>
        </p:txBody>
      </p:sp>
      <p:sp>
        <p:nvSpPr>
          <p:cNvPr id="6" name="Holder 6"/>
          <p:cNvSpPr>
            <a:spLocks noGrp="1"/>
          </p:cNvSpPr>
          <p:nvPr>
            <p:ph type="sldNum" sz="quarter" idx="7"/>
          </p:nvPr>
        </p:nvSpPr>
        <p:spPr>
          <a:xfrm>
            <a:off x="6583680" y="4783455"/>
            <a:ext cx="2103120" cy="25717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jpg"/><Relationship Id="rId3" Type="http://schemas.openxmlformats.org/officeDocument/2006/relationships/image" Target="../media/image2.jpe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jpe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28576" y="230481"/>
            <a:ext cx="12159908" cy="7389518"/>
          </a:xfrm>
          <a:custGeom>
            <a:avLst/>
            <a:gdLst/>
            <a:ahLst/>
            <a:cxnLst/>
            <a:rect l="l" t="t" r="r" b="b"/>
            <a:pathLst>
              <a:path w="9144000" h="4629150">
                <a:moveTo>
                  <a:pt x="0" y="4629149"/>
                </a:moveTo>
                <a:lnTo>
                  <a:pt x="9144000" y="4629149"/>
                </a:lnTo>
                <a:lnTo>
                  <a:pt x="9144000" y="0"/>
                </a:lnTo>
                <a:lnTo>
                  <a:pt x="0" y="0"/>
                </a:lnTo>
                <a:lnTo>
                  <a:pt x="0" y="4629149"/>
                </a:lnTo>
                <a:close/>
              </a:path>
            </a:pathLst>
          </a:custGeom>
          <a:solidFill>
            <a:schemeClr val="accent6">
              <a:lumMod val="40000"/>
              <a:lumOff val="60000"/>
            </a:schemeClr>
          </a:solidFill>
        </p:spPr>
        <p:txBody>
          <a:bodyPr wrap="square" lIns="0" tIns="0" rIns="0" bIns="0" rtlCol="0"/>
          <a:lstStyle/>
          <a:p>
            <a:endParaRPr/>
          </a:p>
        </p:txBody>
      </p:sp>
      <p:sp>
        <p:nvSpPr>
          <p:cNvPr id="3" name="object 3"/>
          <p:cNvSpPr/>
          <p:nvPr/>
        </p:nvSpPr>
        <p:spPr>
          <a:xfrm>
            <a:off x="4218220" y="3382995"/>
            <a:ext cx="3848590" cy="4158924"/>
          </a:xfrm>
          <a:custGeom>
            <a:avLst/>
            <a:gdLst/>
            <a:ahLst/>
            <a:cxnLst/>
            <a:rect l="l" t="t" r="r" b="b"/>
            <a:pathLst>
              <a:path w="4152900" h="2581275">
                <a:moveTo>
                  <a:pt x="4152900" y="0"/>
                </a:moveTo>
                <a:lnTo>
                  <a:pt x="0" y="0"/>
                </a:lnTo>
                <a:lnTo>
                  <a:pt x="0" y="2581275"/>
                </a:lnTo>
                <a:lnTo>
                  <a:pt x="4152900" y="2581275"/>
                </a:lnTo>
                <a:lnTo>
                  <a:pt x="4152900" y="0"/>
                </a:lnTo>
                <a:close/>
              </a:path>
            </a:pathLst>
          </a:custGeom>
          <a:solidFill>
            <a:srgbClr val="FFFFFF"/>
          </a:solidFill>
        </p:spPr>
        <p:txBody>
          <a:bodyPr wrap="square" lIns="0" tIns="0" rIns="0" bIns="0" rtlCol="0"/>
          <a:lstStyle/>
          <a:p>
            <a:endParaRPr lang="en-IN" dirty="0"/>
          </a:p>
          <a:p>
            <a:pPr marL="285750" indent="-285750">
              <a:buFont typeface="Arial" panose="020B0604020202020204" pitchFamily="34" charset="0"/>
              <a:buChar char="•"/>
            </a:pPr>
            <a:r>
              <a:rPr lang="en-US" sz="1200" dirty="0"/>
              <a:t>Our work had an accuracy of 97% for 50 students’ datasets using a webcam.</a:t>
            </a:r>
          </a:p>
          <a:p>
            <a:pPr marL="285750" indent="-285750">
              <a:buFont typeface="Arial" panose="020B0604020202020204" pitchFamily="34" charset="0"/>
              <a:buChar char="•"/>
            </a:pPr>
            <a:r>
              <a:rPr lang="en-US" sz="1200" dirty="0"/>
              <a:t>Fig provides a comparative overview of different versions of the YOLO object detection algorithm.</a:t>
            </a:r>
          </a:p>
          <a:p>
            <a:pPr marL="285750" indent="-285750">
              <a:buFont typeface="Arial" panose="020B0604020202020204" pitchFamily="34" charset="0"/>
              <a:buChar char="•"/>
            </a:pPr>
            <a:endParaRPr lang="en-US" sz="1200" dirty="0"/>
          </a:p>
          <a:p>
            <a:pPr marL="285750" indent="-285750">
              <a:buFont typeface="Arial" panose="020B0604020202020204" pitchFamily="34" charset="0"/>
              <a:buChar char="•"/>
            </a:pPr>
            <a:endParaRPr lang="en-US" sz="1200" dirty="0"/>
          </a:p>
          <a:p>
            <a:endParaRPr lang="en-US" sz="1200" dirty="0"/>
          </a:p>
          <a:p>
            <a:endParaRPr lang="en-US" sz="1200" dirty="0"/>
          </a:p>
          <a:p>
            <a:pPr marL="285750" indent="-285750">
              <a:buFont typeface="Arial" panose="020B0604020202020204" pitchFamily="34" charset="0"/>
              <a:buChar char="•"/>
            </a:pPr>
            <a:endParaRPr lang="en-US" sz="1200" dirty="0"/>
          </a:p>
          <a:p>
            <a:pPr marL="171450" indent="-171450">
              <a:buFont typeface="Arial" panose="020B0604020202020204" pitchFamily="34" charset="0"/>
              <a:buChar char="•"/>
            </a:pPr>
            <a:r>
              <a:rPr lang="en-US" sz="1200" dirty="0"/>
              <a:t>In Fig starting at an accuracy of 65 the network demonstrates consistent improvement with each epoch reaching an accuracy of 98 by the tenth epoch illustrating the network's ability to effectively learn from limited data.</a:t>
            </a:r>
            <a:endParaRPr sz="1200" dirty="0"/>
          </a:p>
        </p:txBody>
      </p:sp>
      <p:sp>
        <p:nvSpPr>
          <p:cNvPr id="4" name="object 4"/>
          <p:cNvSpPr/>
          <p:nvPr/>
        </p:nvSpPr>
        <p:spPr>
          <a:xfrm>
            <a:off x="8153400" y="743476"/>
            <a:ext cx="3886199" cy="4555080"/>
          </a:xfrm>
          <a:custGeom>
            <a:avLst/>
            <a:gdLst/>
            <a:ahLst/>
            <a:cxnLst/>
            <a:rect l="l" t="t" r="r" b="b"/>
            <a:pathLst>
              <a:path w="3771900" h="1885950">
                <a:moveTo>
                  <a:pt x="3771900" y="0"/>
                </a:moveTo>
                <a:lnTo>
                  <a:pt x="0" y="0"/>
                </a:lnTo>
                <a:lnTo>
                  <a:pt x="0" y="1885950"/>
                </a:lnTo>
                <a:lnTo>
                  <a:pt x="3771900" y="1885950"/>
                </a:lnTo>
                <a:lnTo>
                  <a:pt x="3771900" y="0"/>
                </a:lnTo>
                <a:close/>
              </a:path>
            </a:pathLst>
          </a:custGeom>
          <a:solidFill>
            <a:srgbClr val="FFFFFF"/>
          </a:solidFill>
        </p:spPr>
        <p:txBody>
          <a:bodyPr wrap="square" lIns="0" tIns="0" rIns="0" bIns="0" rtlCol="0"/>
          <a:lstStyle/>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sz="2800" dirty="0"/>
          </a:p>
          <a:p>
            <a:endParaRPr lang="en-IN" sz="1400" dirty="0"/>
          </a:p>
          <a:p>
            <a:r>
              <a:rPr lang="en-IN" sz="1400" dirty="0"/>
              <a:t>The multi-step pipeline it goes through to achieve this is:</a:t>
            </a:r>
          </a:p>
          <a:p>
            <a:pPr marL="285750" indent="-285750">
              <a:buFont typeface="Arial" panose="020B0604020202020204" pitchFamily="34" charset="0"/>
              <a:buChar char="•"/>
            </a:pPr>
            <a:r>
              <a:rPr lang="en-IN" sz="1400" dirty="0"/>
              <a:t>Face Detection</a:t>
            </a:r>
          </a:p>
          <a:p>
            <a:pPr marL="285750" indent="-285750">
              <a:buFont typeface="Arial" panose="020B0604020202020204" pitchFamily="34" charset="0"/>
              <a:buChar char="•"/>
            </a:pPr>
            <a:r>
              <a:rPr lang="en-IN" sz="1400" dirty="0"/>
              <a:t>Face Alignment </a:t>
            </a:r>
          </a:p>
          <a:p>
            <a:pPr marL="285750" indent="-285750">
              <a:buFont typeface="Arial" panose="020B0604020202020204" pitchFamily="34" charset="0"/>
              <a:buChar char="•"/>
            </a:pPr>
            <a:r>
              <a:rPr lang="en-IN" sz="1400" dirty="0"/>
              <a:t>Student Recognition</a:t>
            </a:r>
            <a:endParaRPr lang="en-IN" sz="2800" dirty="0"/>
          </a:p>
        </p:txBody>
      </p:sp>
      <p:sp>
        <p:nvSpPr>
          <p:cNvPr id="5" name="object 5"/>
          <p:cNvSpPr txBox="1"/>
          <p:nvPr/>
        </p:nvSpPr>
        <p:spPr>
          <a:xfrm>
            <a:off x="9027414" y="88304"/>
            <a:ext cx="43180" cy="44450"/>
          </a:xfrm>
          <a:prstGeom prst="rect">
            <a:avLst/>
          </a:prstGeom>
        </p:spPr>
        <p:txBody>
          <a:bodyPr vert="horz" wrap="square" lIns="0" tIns="0" rIns="0" bIns="0" rtlCol="0">
            <a:spAutoFit/>
          </a:bodyPr>
          <a:lstStyle/>
          <a:p>
            <a:pPr>
              <a:lnSpc>
                <a:spcPts val="340"/>
              </a:lnSpc>
            </a:pPr>
            <a:r>
              <a:rPr sz="300" spc="-25" dirty="0">
                <a:solidFill>
                  <a:srgbClr val="FFFFFF"/>
                </a:solidFill>
                <a:latin typeface="Trebuchet MS"/>
                <a:cs typeface="Trebuchet MS"/>
              </a:rPr>
              <a:t>TM</a:t>
            </a:r>
            <a:endParaRPr sz="300">
              <a:latin typeface="Trebuchet MS"/>
              <a:cs typeface="Trebuchet MS"/>
            </a:endParaRPr>
          </a:p>
        </p:txBody>
      </p:sp>
      <p:sp>
        <p:nvSpPr>
          <p:cNvPr id="6" name="object 6"/>
          <p:cNvSpPr/>
          <p:nvPr/>
        </p:nvSpPr>
        <p:spPr>
          <a:xfrm>
            <a:off x="108609" y="750451"/>
            <a:ext cx="2638106" cy="695106"/>
          </a:xfrm>
          <a:custGeom>
            <a:avLst/>
            <a:gdLst/>
            <a:ahLst/>
            <a:cxnLst/>
            <a:rect l="l" t="t" r="r" b="b"/>
            <a:pathLst>
              <a:path w="2609850" h="1009650">
                <a:moveTo>
                  <a:pt x="2609850" y="0"/>
                </a:moveTo>
                <a:lnTo>
                  <a:pt x="0" y="0"/>
                </a:lnTo>
                <a:lnTo>
                  <a:pt x="0" y="1009650"/>
                </a:lnTo>
                <a:lnTo>
                  <a:pt x="2609850" y="1009650"/>
                </a:lnTo>
                <a:lnTo>
                  <a:pt x="2609850" y="0"/>
                </a:lnTo>
                <a:close/>
              </a:path>
            </a:pathLst>
          </a:custGeom>
          <a:solidFill>
            <a:srgbClr val="FFFFFF"/>
          </a:solidFill>
        </p:spPr>
        <p:txBody>
          <a:bodyPr wrap="square" lIns="0" tIns="0" rIns="0" bIns="0" rtlCol="0"/>
          <a:lstStyle/>
          <a:p>
            <a:endParaRPr lang="en-US" sz="1050" dirty="0"/>
          </a:p>
          <a:p>
            <a:r>
              <a:rPr lang="en-US" sz="1050" dirty="0"/>
              <a:t>Developing an enhanced facial recognition system based on YOLOv8 architecture for efficient one-shot learning attendance tracking.</a:t>
            </a:r>
            <a:endParaRPr sz="1050" dirty="0"/>
          </a:p>
        </p:txBody>
      </p:sp>
      <p:sp>
        <p:nvSpPr>
          <p:cNvPr id="7" name="object 7"/>
          <p:cNvSpPr/>
          <p:nvPr/>
        </p:nvSpPr>
        <p:spPr>
          <a:xfrm>
            <a:off x="96547" y="1511139"/>
            <a:ext cx="2638106" cy="1813247"/>
          </a:xfrm>
          <a:custGeom>
            <a:avLst/>
            <a:gdLst/>
            <a:ahLst/>
            <a:cxnLst/>
            <a:rect l="l" t="t" r="r" b="b"/>
            <a:pathLst>
              <a:path w="2628900" h="1933575">
                <a:moveTo>
                  <a:pt x="2628900" y="0"/>
                </a:moveTo>
                <a:lnTo>
                  <a:pt x="0" y="0"/>
                </a:lnTo>
                <a:lnTo>
                  <a:pt x="0" y="1933575"/>
                </a:lnTo>
                <a:lnTo>
                  <a:pt x="2628900" y="1933575"/>
                </a:lnTo>
                <a:lnTo>
                  <a:pt x="2628900" y="0"/>
                </a:lnTo>
                <a:close/>
              </a:path>
            </a:pathLst>
          </a:custGeom>
          <a:solidFill>
            <a:srgbClr val="FFFFFF"/>
          </a:solidFill>
        </p:spPr>
        <p:txBody>
          <a:bodyPr wrap="square" lIns="0" tIns="0" rIns="0" bIns="0" rtlCol="0"/>
          <a:lstStyle/>
          <a:p>
            <a:endParaRPr lang="en-US" sz="900" dirty="0"/>
          </a:p>
          <a:p>
            <a:pPr marL="171450" indent="-171450">
              <a:buFont typeface="Arial" panose="020B0604020202020204" pitchFamily="34" charset="0"/>
              <a:buChar char="•"/>
            </a:pPr>
            <a:r>
              <a:rPr lang="en-US" sz="1050" dirty="0"/>
              <a:t>Develop a one-shot learning model to enable efficient recognition.</a:t>
            </a:r>
          </a:p>
          <a:p>
            <a:pPr marL="171450" indent="-171450">
              <a:buFont typeface="Arial" panose="020B0604020202020204" pitchFamily="34" charset="0"/>
              <a:buChar char="•"/>
            </a:pPr>
            <a:r>
              <a:rPr lang="en-US" sz="1050" dirty="0"/>
              <a:t>Implement state-of-the-art classification methods, to accurately classify individuals based on their facial features extracted by YOLOv8.</a:t>
            </a:r>
          </a:p>
          <a:p>
            <a:pPr marL="171450" indent="-171450">
              <a:buFont typeface="Arial" panose="020B0604020202020204" pitchFamily="34" charset="0"/>
              <a:buChar char="•"/>
            </a:pPr>
            <a:r>
              <a:rPr lang="en-US" sz="1050" dirty="0"/>
              <a:t>Evaluate the performance of the one-shot learning model compared to traditional deep learning models for attendance recognition systems.</a:t>
            </a:r>
            <a:endParaRPr lang="en-IN" sz="1050" dirty="0"/>
          </a:p>
        </p:txBody>
      </p:sp>
      <p:grpSp>
        <p:nvGrpSpPr>
          <p:cNvPr id="8" name="object 8"/>
          <p:cNvGrpSpPr/>
          <p:nvPr/>
        </p:nvGrpSpPr>
        <p:grpSpPr>
          <a:xfrm>
            <a:off x="0" y="1"/>
            <a:ext cx="12192000" cy="684868"/>
            <a:chOff x="0" y="0"/>
            <a:chExt cx="12192000" cy="523875"/>
          </a:xfrm>
        </p:grpSpPr>
        <p:sp>
          <p:nvSpPr>
            <p:cNvPr id="10" name="object 10"/>
            <p:cNvSpPr/>
            <p:nvPr/>
          </p:nvSpPr>
          <p:spPr>
            <a:xfrm>
              <a:off x="0" y="0"/>
              <a:ext cx="12192000" cy="514350"/>
            </a:xfrm>
            <a:custGeom>
              <a:avLst/>
              <a:gdLst/>
              <a:ahLst/>
              <a:cxnLst/>
              <a:rect l="l" t="t" r="r" b="b"/>
              <a:pathLst>
                <a:path w="9144000" h="514350">
                  <a:moveTo>
                    <a:pt x="9143999" y="0"/>
                  </a:moveTo>
                  <a:lnTo>
                    <a:pt x="0" y="0"/>
                  </a:lnTo>
                  <a:lnTo>
                    <a:pt x="0" y="514350"/>
                  </a:lnTo>
                  <a:lnTo>
                    <a:pt x="9143999" y="514350"/>
                  </a:lnTo>
                  <a:lnTo>
                    <a:pt x="9143999" y="0"/>
                  </a:lnTo>
                  <a:close/>
                </a:path>
              </a:pathLst>
            </a:custGeom>
            <a:solidFill>
              <a:schemeClr val="accent6">
                <a:lumMod val="60000"/>
                <a:lumOff val="40000"/>
              </a:schemeClr>
            </a:solidFill>
          </p:spPr>
          <p:txBody>
            <a:bodyPr wrap="square" lIns="0" tIns="0" rIns="0" bIns="0" rtlCol="0"/>
            <a:lstStyle/>
            <a:p>
              <a:endParaRPr/>
            </a:p>
          </p:txBody>
        </p:sp>
        <p:sp>
          <p:nvSpPr>
            <p:cNvPr id="11" name="object 11"/>
            <p:cNvSpPr/>
            <p:nvPr/>
          </p:nvSpPr>
          <p:spPr>
            <a:xfrm>
              <a:off x="0" y="504825"/>
              <a:ext cx="9144000" cy="19050"/>
            </a:xfrm>
            <a:custGeom>
              <a:avLst/>
              <a:gdLst/>
              <a:ahLst/>
              <a:cxnLst/>
              <a:rect l="l" t="t" r="r" b="b"/>
              <a:pathLst>
                <a:path w="9144000" h="19050">
                  <a:moveTo>
                    <a:pt x="0" y="19050"/>
                  </a:moveTo>
                  <a:lnTo>
                    <a:pt x="9143999" y="19050"/>
                  </a:lnTo>
                  <a:lnTo>
                    <a:pt x="9143999" y="0"/>
                  </a:lnTo>
                  <a:lnTo>
                    <a:pt x="0" y="0"/>
                  </a:lnTo>
                  <a:lnTo>
                    <a:pt x="0" y="19050"/>
                  </a:lnTo>
                  <a:close/>
                </a:path>
              </a:pathLst>
            </a:custGeom>
            <a:solidFill>
              <a:srgbClr val="FFFFFF"/>
            </a:solidFill>
          </p:spPr>
          <p:txBody>
            <a:bodyPr wrap="square" lIns="0" tIns="0" rIns="0" bIns="0" rtlCol="0"/>
            <a:lstStyle/>
            <a:p>
              <a:endParaRPr/>
            </a:p>
          </p:txBody>
        </p:sp>
        <p:pic>
          <p:nvPicPr>
            <p:cNvPr id="12" name="object 12"/>
            <p:cNvPicPr/>
            <p:nvPr/>
          </p:nvPicPr>
          <p:blipFill>
            <a:blip r:embed="rId2" cstate="print"/>
            <a:stretch>
              <a:fillRect/>
            </a:stretch>
          </p:blipFill>
          <p:spPr>
            <a:xfrm>
              <a:off x="28575" y="9525"/>
              <a:ext cx="495300" cy="485775"/>
            </a:xfrm>
            <a:prstGeom prst="rect">
              <a:avLst/>
            </a:prstGeom>
          </p:spPr>
        </p:pic>
      </p:grpSp>
      <p:sp>
        <p:nvSpPr>
          <p:cNvPr id="13" name="object 13"/>
          <p:cNvSpPr/>
          <p:nvPr/>
        </p:nvSpPr>
        <p:spPr>
          <a:xfrm>
            <a:off x="96546" y="3382995"/>
            <a:ext cx="4035084" cy="4158924"/>
          </a:xfrm>
          <a:custGeom>
            <a:avLst/>
            <a:gdLst/>
            <a:ahLst/>
            <a:cxnLst/>
            <a:rect l="l" t="t" r="r" b="b"/>
            <a:pathLst>
              <a:path w="2609850" h="1504950">
                <a:moveTo>
                  <a:pt x="2609850" y="0"/>
                </a:moveTo>
                <a:lnTo>
                  <a:pt x="0" y="0"/>
                </a:lnTo>
                <a:lnTo>
                  <a:pt x="0" y="1504950"/>
                </a:lnTo>
                <a:lnTo>
                  <a:pt x="2609850" y="1504950"/>
                </a:lnTo>
                <a:lnTo>
                  <a:pt x="2609850" y="0"/>
                </a:lnTo>
                <a:close/>
              </a:path>
            </a:pathLst>
          </a:custGeom>
          <a:solidFill>
            <a:srgbClr val="FFFFFF"/>
          </a:solidFill>
        </p:spPr>
        <p:txBody>
          <a:bodyPr wrap="square" lIns="0" tIns="0" rIns="0" bIns="0" rtlCol="0"/>
          <a:lstStyle/>
          <a:p>
            <a:pPr marL="285750" indent="-285750">
              <a:buFont typeface="Arial" panose="020B0604020202020204" pitchFamily="34" charset="0"/>
              <a:buChar char="•"/>
            </a:pPr>
            <a:endParaRPr lang="en-US" sz="1100" dirty="0"/>
          </a:p>
          <a:p>
            <a:pPr marL="285750" indent="-285750">
              <a:buFont typeface="Arial" panose="020B0604020202020204" pitchFamily="34" charset="0"/>
              <a:buChar char="•"/>
            </a:pPr>
            <a:endParaRPr lang="en-US" sz="1100" dirty="0"/>
          </a:p>
          <a:p>
            <a:pPr marL="285750" indent="-285750">
              <a:buFont typeface="Arial" panose="020B0604020202020204" pitchFamily="34" charset="0"/>
              <a:buChar char="•"/>
            </a:pPr>
            <a:endParaRPr lang="en-US" sz="1100" dirty="0"/>
          </a:p>
          <a:p>
            <a:pPr marL="285750" indent="-285750">
              <a:buFont typeface="Arial" panose="020B0604020202020204" pitchFamily="34" charset="0"/>
              <a:buChar char="•"/>
            </a:pPr>
            <a:endParaRPr lang="en-US" sz="1100" dirty="0"/>
          </a:p>
          <a:p>
            <a:pPr marL="285750" indent="-285750">
              <a:buFont typeface="Arial" panose="020B0604020202020204" pitchFamily="34" charset="0"/>
              <a:buChar char="•"/>
            </a:pPr>
            <a:endParaRPr lang="en-US" sz="1100" dirty="0"/>
          </a:p>
          <a:p>
            <a:pPr marL="285750" indent="-285750">
              <a:buFont typeface="Arial" panose="020B0604020202020204" pitchFamily="34" charset="0"/>
              <a:buChar char="•"/>
            </a:pPr>
            <a:endParaRPr lang="en-US" sz="1100" dirty="0"/>
          </a:p>
          <a:p>
            <a:pPr marL="285750" indent="-285750">
              <a:buFont typeface="Arial" panose="020B0604020202020204" pitchFamily="34" charset="0"/>
              <a:buChar char="•"/>
            </a:pPr>
            <a:endParaRPr lang="en-US" sz="1100" dirty="0"/>
          </a:p>
          <a:p>
            <a:pPr marL="285750" indent="-285750">
              <a:buFont typeface="Arial" panose="020B0604020202020204" pitchFamily="34" charset="0"/>
              <a:buChar char="•"/>
            </a:pPr>
            <a:endParaRPr lang="en-US" sz="1100" dirty="0"/>
          </a:p>
          <a:p>
            <a:pPr marL="285750" indent="-285750">
              <a:buFont typeface="Arial" panose="020B0604020202020204" pitchFamily="34" charset="0"/>
              <a:buChar char="•"/>
            </a:pPr>
            <a:endParaRPr lang="en-US" sz="1100" dirty="0"/>
          </a:p>
          <a:p>
            <a:pPr marL="285750" indent="-285750">
              <a:buFont typeface="Arial" panose="020B0604020202020204" pitchFamily="34" charset="0"/>
              <a:buChar char="•"/>
            </a:pPr>
            <a:endParaRPr lang="en-US" sz="1100" dirty="0"/>
          </a:p>
          <a:p>
            <a:pPr marL="285750" indent="-285750">
              <a:buFont typeface="Arial" panose="020B0604020202020204" pitchFamily="34" charset="0"/>
              <a:buChar char="•"/>
            </a:pPr>
            <a:endParaRPr lang="en-US" sz="1100" dirty="0"/>
          </a:p>
          <a:p>
            <a:endParaRPr lang="en-US" sz="1100" dirty="0"/>
          </a:p>
          <a:p>
            <a:pPr marL="171450" indent="-171450">
              <a:buFont typeface="Arial" panose="020B0604020202020204" pitchFamily="34" charset="0"/>
              <a:buChar char="•"/>
            </a:pPr>
            <a:r>
              <a:rPr lang="en-US" sz="1100" dirty="0"/>
              <a:t>Face Detection: The initial phase entails identifying the presence of a face within the captured image. We've made the YOLOv8 detector a core component of our methodology to enable quick and reliable face detection.	</a:t>
            </a:r>
          </a:p>
          <a:p>
            <a:pPr marL="171450" indent="-171450">
              <a:buFont typeface="Arial" panose="020B0604020202020204" pitchFamily="34" charset="0"/>
              <a:buChar char="•"/>
            </a:pPr>
            <a:r>
              <a:rPr lang="en-US" sz="1100" dirty="0"/>
              <a:t>Face Alignment: To enhance accuracy, we proceed to align the detected faces to a standardized position. We've adopted the 'face-alignment' library, engineered atop the </a:t>
            </a:r>
            <a:r>
              <a:rPr lang="en-US" sz="1100" dirty="0" err="1"/>
              <a:t>PyTorch</a:t>
            </a:r>
            <a:r>
              <a:rPr lang="en-US" sz="1100" dirty="0"/>
              <a:t> ecosystem.	</a:t>
            </a:r>
          </a:p>
          <a:p>
            <a:pPr marL="171450" indent="-171450">
              <a:buFont typeface="Arial" panose="020B0604020202020204" pitchFamily="34" charset="0"/>
              <a:buChar char="•"/>
            </a:pPr>
            <a:r>
              <a:rPr lang="en-US" sz="1100" dirty="0"/>
              <a:t>Student Recognition: Following successful alignment, our system employs facial recognition technology to match the aligned face with known student profiles. The foundation of our system is built upon the One-Shot Learning Model, a strategy that relies on using a single sample to handle subsequent samples.</a:t>
            </a:r>
            <a:endParaRPr lang="en-IN" sz="1100" dirty="0"/>
          </a:p>
        </p:txBody>
      </p:sp>
      <p:sp>
        <p:nvSpPr>
          <p:cNvPr id="14" name="object 14"/>
          <p:cNvSpPr txBox="1"/>
          <p:nvPr/>
        </p:nvSpPr>
        <p:spPr>
          <a:xfrm>
            <a:off x="290537" y="3424646"/>
            <a:ext cx="696595" cy="174625"/>
          </a:xfrm>
          <a:prstGeom prst="rect">
            <a:avLst/>
          </a:prstGeom>
        </p:spPr>
        <p:txBody>
          <a:bodyPr vert="horz" wrap="square" lIns="0" tIns="15875" rIns="0" bIns="0" rtlCol="0">
            <a:spAutoFit/>
          </a:bodyPr>
          <a:lstStyle/>
          <a:p>
            <a:pPr marL="12700">
              <a:lnSpc>
                <a:spcPct val="100000"/>
              </a:lnSpc>
              <a:spcBef>
                <a:spcPts val="125"/>
              </a:spcBef>
            </a:pPr>
            <a:r>
              <a:rPr sz="950" b="1" spc="-10" dirty="0">
                <a:solidFill>
                  <a:srgbClr val="2E5395"/>
                </a:solidFill>
                <a:latin typeface="Times New Roman"/>
                <a:cs typeface="Times New Roman"/>
              </a:rPr>
              <a:t>Methodology</a:t>
            </a:r>
            <a:endParaRPr sz="950" dirty="0">
              <a:latin typeface="Times New Roman"/>
              <a:cs typeface="Times New Roman"/>
            </a:endParaRPr>
          </a:p>
        </p:txBody>
      </p:sp>
      <p:sp>
        <p:nvSpPr>
          <p:cNvPr id="15" name="object 15"/>
          <p:cNvSpPr/>
          <p:nvPr/>
        </p:nvSpPr>
        <p:spPr>
          <a:xfrm>
            <a:off x="8153400" y="5384279"/>
            <a:ext cx="3886199" cy="2157640"/>
          </a:xfrm>
          <a:custGeom>
            <a:avLst/>
            <a:gdLst/>
            <a:ahLst/>
            <a:cxnLst/>
            <a:rect l="l" t="t" r="r" b="b"/>
            <a:pathLst>
              <a:path w="2209800" h="2590800">
                <a:moveTo>
                  <a:pt x="2209800" y="0"/>
                </a:moveTo>
                <a:lnTo>
                  <a:pt x="0" y="0"/>
                </a:lnTo>
                <a:lnTo>
                  <a:pt x="0" y="2590800"/>
                </a:lnTo>
                <a:lnTo>
                  <a:pt x="2209800" y="2590800"/>
                </a:lnTo>
                <a:lnTo>
                  <a:pt x="2209800" y="0"/>
                </a:lnTo>
                <a:close/>
              </a:path>
            </a:pathLst>
          </a:custGeom>
          <a:solidFill>
            <a:srgbClr val="FFFFFF"/>
          </a:solidFill>
        </p:spPr>
        <p:txBody>
          <a:bodyPr wrap="square" lIns="0" tIns="0" rIns="0" bIns="0" rtlCol="0"/>
          <a:lstStyle/>
          <a:p>
            <a:endParaRPr lang="en-IN" sz="1400" dirty="0"/>
          </a:p>
          <a:p>
            <a:endParaRPr lang="en-IN" sz="1400" dirty="0"/>
          </a:p>
          <a:p>
            <a:r>
              <a:rPr lang="en-US" sz="1400" dirty="0"/>
              <a:t> This system adeptly tackles challenges like cover attendance and the unreliability constantly set up in conventional attendance styles with their jacked security features. </a:t>
            </a:r>
            <a:endParaRPr sz="1400" dirty="0"/>
          </a:p>
        </p:txBody>
      </p:sp>
      <p:sp>
        <p:nvSpPr>
          <p:cNvPr id="16" name="object 16"/>
          <p:cNvSpPr txBox="1"/>
          <p:nvPr/>
        </p:nvSpPr>
        <p:spPr>
          <a:xfrm>
            <a:off x="4285357" y="3424646"/>
            <a:ext cx="1064895" cy="174625"/>
          </a:xfrm>
          <a:prstGeom prst="rect">
            <a:avLst/>
          </a:prstGeom>
        </p:spPr>
        <p:txBody>
          <a:bodyPr vert="horz" wrap="square" lIns="0" tIns="15875" rIns="0" bIns="0" rtlCol="0">
            <a:spAutoFit/>
          </a:bodyPr>
          <a:lstStyle/>
          <a:p>
            <a:pPr marL="12700">
              <a:lnSpc>
                <a:spcPct val="100000"/>
              </a:lnSpc>
              <a:spcBef>
                <a:spcPts val="125"/>
              </a:spcBef>
            </a:pPr>
            <a:r>
              <a:rPr sz="950" b="1" spc="-20" dirty="0">
                <a:solidFill>
                  <a:srgbClr val="2E5395"/>
                </a:solidFill>
                <a:latin typeface="Times New Roman"/>
                <a:cs typeface="Times New Roman"/>
              </a:rPr>
              <a:t>R</a:t>
            </a:r>
            <a:r>
              <a:rPr sz="950" b="1" spc="20" dirty="0">
                <a:solidFill>
                  <a:srgbClr val="2E5395"/>
                </a:solidFill>
                <a:latin typeface="Times New Roman"/>
                <a:cs typeface="Times New Roman"/>
              </a:rPr>
              <a:t>e</a:t>
            </a:r>
            <a:r>
              <a:rPr sz="950" b="1" spc="75" dirty="0">
                <a:solidFill>
                  <a:srgbClr val="2E5395"/>
                </a:solidFill>
                <a:latin typeface="Times New Roman"/>
                <a:cs typeface="Times New Roman"/>
              </a:rPr>
              <a:t>s</a:t>
            </a:r>
            <a:r>
              <a:rPr sz="950" b="1" spc="-5" dirty="0">
                <a:solidFill>
                  <a:srgbClr val="2E5395"/>
                </a:solidFill>
                <a:latin typeface="Times New Roman"/>
                <a:cs typeface="Times New Roman"/>
              </a:rPr>
              <a:t>u</a:t>
            </a:r>
            <a:r>
              <a:rPr sz="950" b="1" spc="30" dirty="0">
                <a:solidFill>
                  <a:srgbClr val="2E5395"/>
                </a:solidFill>
                <a:latin typeface="Times New Roman"/>
                <a:cs typeface="Times New Roman"/>
              </a:rPr>
              <a:t>l</a:t>
            </a:r>
            <a:r>
              <a:rPr sz="950" b="1" spc="-25" dirty="0">
                <a:solidFill>
                  <a:srgbClr val="2E5395"/>
                </a:solidFill>
                <a:latin typeface="Times New Roman"/>
                <a:cs typeface="Times New Roman"/>
              </a:rPr>
              <a:t>t</a:t>
            </a:r>
            <a:r>
              <a:rPr sz="950" b="1" spc="75" dirty="0">
                <a:solidFill>
                  <a:srgbClr val="2E5395"/>
                </a:solidFill>
                <a:latin typeface="Times New Roman"/>
                <a:cs typeface="Times New Roman"/>
              </a:rPr>
              <a:t>s</a:t>
            </a:r>
            <a:r>
              <a:rPr sz="950" b="1" spc="5" dirty="0">
                <a:solidFill>
                  <a:srgbClr val="2E5395"/>
                </a:solidFill>
                <a:latin typeface="Times New Roman"/>
                <a:cs typeface="Times New Roman"/>
              </a:rPr>
              <a:t>/</a:t>
            </a:r>
            <a:r>
              <a:rPr sz="950" b="1" spc="-65" dirty="0">
                <a:solidFill>
                  <a:srgbClr val="2E5395"/>
                </a:solidFill>
                <a:latin typeface="Times New Roman"/>
                <a:cs typeface="Times New Roman"/>
              </a:rPr>
              <a:t> </a:t>
            </a:r>
            <a:r>
              <a:rPr sz="950" b="1" spc="-20" dirty="0">
                <a:solidFill>
                  <a:srgbClr val="2E5395"/>
                </a:solidFill>
                <a:latin typeface="Times New Roman"/>
                <a:cs typeface="Times New Roman"/>
              </a:rPr>
              <a:t>D</a:t>
            </a:r>
            <a:r>
              <a:rPr sz="950" b="1" spc="30" dirty="0">
                <a:solidFill>
                  <a:srgbClr val="2E5395"/>
                </a:solidFill>
                <a:latin typeface="Times New Roman"/>
                <a:cs typeface="Times New Roman"/>
              </a:rPr>
              <a:t>i</a:t>
            </a:r>
            <a:r>
              <a:rPr sz="950" b="1" spc="75" dirty="0">
                <a:solidFill>
                  <a:srgbClr val="2E5395"/>
                </a:solidFill>
                <a:latin typeface="Times New Roman"/>
                <a:cs typeface="Times New Roman"/>
              </a:rPr>
              <a:t>s</a:t>
            </a:r>
            <a:r>
              <a:rPr sz="950" b="1" spc="20" dirty="0">
                <a:solidFill>
                  <a:srgbClr val="2E5395"/>
                </a:solidFill>
                <a:latin typeface="Times New Roman"/>
                <a:cs typeface="Times New Roman"/>
              </a:rPr>
              <a:t>c</a:t>
            </a:r>
            <a:r>
              <a:rPr sz="950" b="1" spc="-5" dirty="0">
                <a:solidFill>
                  <a:srgbClr val="2E5395"/>
                </a:solidFill>
                <a:latin typeface="Times New Roman"/>
                <a:cs typeface="Times New Roman"/>
              </a:rPr>
              <a:t>u</a:t>
            </a:r>
            <a:r>
              <a:rPr sz="950" b="1" spc="75" dirty="0">
                <a:solidFill>
                  <a:srgbClr val="2E5395"/>
                </a:solidFill>
                <a:latin typeface="Times New Roman"/>
                <a:cs typeface="Times New Roman"/>
              </a:rPr>
              <a:t>ss</a:t>
            </a:r>
            <a:r>
              <a:rPr sz="950" b="1" spc="30" dirty="0">
                <a:solidFill>
                  <a:srgbClr val="2E5395"/>
                </a:solidFill>
                <a:latin typeface="Times New Roman"/>
                <a:cs typeface="Times New Roman"/>
              </a:rPr>
              <a:t>i</a:t>
            </a:r>
            <a:r>
              <a:rPr sz="950" b="1" spc="-30" dirty="0">
                <a:solidFill>
                  <a:srgbClr val="2E5395"/>
                </a:solidFill>
                <a:latin typeface="Times New Roman"/>
                <a:cs typeface="Times New Roman"/>
              </a:rPr>
              <a:t>o</a:t>
            </a:r>
            <a:r>
              <a:rPr sz="950" b="1" spc="15" dirty="0">
                <a:solidFill>
                  <a:srgbClr val="2E5395"/>
                </a:solidFill>
                <a:latin typeface="Times New Roman"/>
                <a:cs typeface="Times New Roman"/>
              </a:rPr>
              <a:t>n</a:t>
            </a:r>
            <a:endParaRPr sz="950" dirty="0">
              <a:latin typeface="Times New Roman"/>
              <a:cs typeface="Times New Roman"/>
            </a:endParaRPr>
          </a:p>
        </p:txBody>
      </p:sp>
      <p:sp>
        <p:nvSpPr>
          <p:cNvPr id="18" name="object 18"/>
          <p:cNvSpPr txBox="1">
            <a:spLocks noGrp="1"/>
          </p:cNvSpPr>
          <p:nvPr>
            <p:ph type="title"/>
          </p:nvPr>
        </p:nvSpPr>
        <p:spPr>
          <a:xfrm>
            <a:off x="10966549" y="207744"/>
            <a:ext cx="1252854" cy="378950"/>
          </a:xfrm>
          <a:prstGeom prst="rect">
            <a:avLst/>
          </a:prstGeom>
        </p:spPr>
        <p:txBody>
          <a:bodyPr vert="horz" wrap="square" lIns="0" tIns="19685" rIns="0" bIns="0" rtlCol="0">
            <a:spAutoFit/>
          </a:bodyPr>
          <a:lstStyle/>
          <a:p>
            <a:pPr marL="12700" marR="5080">
              <a:lnSpc>
                <a:spcPts val="1430"/>
              </a:lnSpc>
              <a:spcBef>
                <a:spcPts val="155"/>
              </a:spcBef>
            </a:pPr>
            <a:r>
              <a:rPr lang="en-IN" spc="25" dirty="0">
                <a:solidFill>
                  <a:schemeClr val="tx1"/>
                </a:solidFill>
              </a:rPr>
              <a:t>Minor project </a:t>
            </a:r>
            <a:br>
              <a:rPr lang="en-IN" spc="25" dirty="0">
                <a:solidFill>
                  <a:schemeClr val="tx1"/>
                </a:solidFill>
              </a:rPr>
            </a:br>
            <a:r>
              <a:rPr lang="en-IN" spc="25" dirty="0">
                <a:solidFill>
                  <a:schemeClr val="tx1"/>
                </a:solidFill>
              </a:rPr>
              <a:t>2023-24</a:t>
            </a:r>
            <a:endParaRPr dirty="0">
              <a:solidFill>
                <a:schemeClr val="tx1"/>
              </a:solidFill>
            </a:endParaRPr>
          </a:p>
        </p:txBody>
      </p:sp>
      <p:sp>
        <p:nvSpPr>
          <p:cNvPr id="21" name="object 21"/>
          <p:cNvSpPr txBox="1"/>
          <p:nvPr/>
        </p:nvSpPr>
        <p:spPr>
          <a:xfrm>
            <a:off x="174101" y="695770"/>
            <a:ext cx="2444115" cy="216085"/>
          </a:xfrm>
          <a:prstGeom prst="rect">
            <a:avLst/>
          </a:prstGeom>
        </p:spPr>
        <p:txBody>
          <a:bodyPr vert="horz" wrap="square" lIns="0" tIns="69215" rIns="0" bIns="0" rtlCol="0">
            <a:spAutoFit/>
          </a:bodyPr>
          <a:lstStyle/>
          <a:p>
            <a:pPr marL="12700" algn="just">
              <a:lnSpc>
                <a:spcPct val="100000"/>
              </a:lnSpc>
              <a:spcBef>
                <a:spcPts val="545"/>
              </a:spcBef>
            </a:pPr>
            <a:r>
              <a:rPr sz="950" b="1" dirty="0">
                <a:solidFill>
                  <a:srgbClr val="2E5395"/>
                </a:solidFill>
                <a:latin typeface="Times New Roman"/>
                <a:cs typeface="Times New Roman"/>
              </a:rPr>
              <a:t>Problem</a:t>
            </a:r>
            <a:r>
              <a:rPr sz="950" b="1" spc="65" dirty="0">
                <a:solidFill>
                  <a:srgbClr val="2E5395"/>
                </a:solidFill>
                <a:latin typeface="Times New Roman"/>
                <a:cs typeface="Times New Roman"/>
              </a:rPr>
              <a:t> </a:t>
            </a:r>
            <a:r>
              <a:rPr sz="950" b="1" dirty="0">
                <a:solidFill>
                  <a:srgbClr val="2E5395"/>
                </a:solidFill>
                <a:latin typeface="Times New Roman"/>
                <a:cs typeface="Times New Roman"/>
              </a:rPr>
              <a:t>Statement</a:t>
            </a:r>
            <a:endParaRPr sz="950" dirty="0">
              <a:latin typeface="Times New Roman"/>
              <a:cs typeface="Times New Roman"/>
            </a:endParaRPr>
          </a:p>
        </p:txBody>
      </p:sp>
      <p:sp>
        <p:nvSpPr>
          <p:cNvPr id="31" name="object 31"/>
          <p:cNvSpPr txBox="1"/>
          <p:nvPr/>
        </p:nvSpPr>
        <p:spPr>
          <a:xfrm>
            <a:off x="8191427" y="5384279"/>
            <a:ext cx="1989455" cy="221214"/>
          </a:xfrm>
          <a:prstGeom prst="rect">
            <a:avLst/>
          </a:prstGeom>
        </p:spPr>
        <p:txBody>
          <a:bodyPr vert="horz" wrap="square" lIns="0" tIns="74295" rIns="0" bIns="0" rtlCol="0">
            <a:spAutoFit/>
          </a:bodyPr>
          <a:lstStyle/>
          <a:p>
            <a:pPr marL="12700" algn="just">
              <a:lnSpc>
                <a:spcPct val="100000"/>
              </a:lnSpc>
              <a:spcBef>
                <a:spcPts val="585"/>
              </a:spcBef>
            </a:pPr>
            <a:r>
              <a:rPr sz="950" b="1" spc="5" dirty="0">
                <a:solidFill>
                  <a:srgbClr val="2E5395"/>
                </a:solidFill>
                <a:latin typeface="Times New Roman"/>
                <a:cs typeface="Times New Roman"/>
              </a:rPr>
              <a:t>Conclusions</a:t>
            </a:r>
            <a:endParaRPr sz="950" dirty="0">
              <a:latin typeface="Times New Roman"/>
              <a:cs typeface="Times New Roman"/>
            </a:endParaRPr>
          </a:p>
        </p:txBody>
      </p:sp>
      <p:sp>
        <p:nvSpPr>
          <p:cNvPr id="32" name="object 32"/>
          <p:cNvSpPr txBox="1"/>
          <p:nvPr/>
        </p:nvSpPr>
        <p:spPr>
          <a:xfrm>
            <a:off x="2286000" y="41073"/>
            <a:ext cx="7467600" cy="495007"/>
          </a:xfrm>
          <a:prstGeom prst="rect">
            <a:avLst/>
          </a:prstGeom>
        </p:spPr>
        <p:txBody>
          <a:bodyPr vert="horz" wrap="square" lIns="0" tIns="12700" rIns="0" bIns="0" rtlCol="0">
            <a:spAutoFit/>
          </a:bodyPr>
          <a:lstStyle/>
          <a:p>
            <a:pPr marL="12700" algn="ctr">
              <a:lnSpc>
                <a:spcPts val="1355"/>
              </a:lnSpc>
              <a:spcBef>
                <a:spcPts val="100"/>
              </a:spcBef>
            </a:pPr>
            <a:r>
              <a:rPr lang="en-US" sz="1050" spc="15" dirty="0">
                <a:latin typeface="Cambria"/>
                <a:cs typeface="Cambria"/>
              </a:rPr>
              <a:t>YOLOv8-Enhanced Facial Recognition for One-Shot Learning Attendance System</a:t>
            </a:r>
            <a:endParaRPr sz="1050" dirty="0">
              <a:latin typeface="Cambria"/>
              <a:cs typeface="Cambria"/>
            </a:endParaRPr>
          </a:p>
          <a:p>
            <a:pPr marR="763905" algn="ctr">
              <a:lnSpc>
                <a:spcPts val="994"/>
              </a:lnSpc>
            </a:pPr>
            <a:r>
              <a:rPr lang="en-IN" sz="1050" spc="10" dirty="0">
                <a:latin typeface="Cambria"/>
                <a:cs typeface="Cambria"/>
              </a:rPr>
              <a:t>                              </a:t>
            </a:r>
            <a:r>
              <a:rPr sz="1050" spc="10" dirty="0">
                <a:latin typeface="Cambria"/>
                <a:cs typeface="Cambria"/>
              </a:rPr>
              <a:t>Team</a:t>
            </a:r>
            <a:r>
              <a:rPr lang="en-IN" sz="1050" spc="10" dirty="0">
                <a:latin typeface="Cambria"/>
                <a:cs typeface="Cambria"/>
              </a:rPr>
              <a:t> member’s names: Krishna Hasaraddi, Gauri Thambkar, Aishwarya Patil, Gayatri Betageri</a:t>
            </a:r>
            <a:endParaRPr sz="1050" dirty="0">
              <a:latin typeface="Cambria"/>
              <a:cs typeface="Cambria"/>
            </a:endParaRPr>
          </a:p>
          <a:p>
            <a:pPr marR="758190" algn="ctr">
              <a:lnSpc>
                <a:spcPct val="100000"/>
              </a:lnSpc>
              <a:spcBef>
                <a:spcPts val="50"/>
              </a:spcBef>
            </a:pPr>
            <a:r>
              <a:rPr lang="en-IN" sz="1050" spc="120" dirty="0">
                <a:latin typeface="Cambria"/>
                <a:cs typeface="Cambria"/>
              </a:rPr>
              <a:t>                          </a:t>
            </a:r>
            <a:r>
              <a:rPr sz="1050" spc="120" dirty="0">
                <a:latin typeface="Cambria"/>
                <a:cs typeface="Cambria"/>
              </a:rPr>
              <a:t>G</a:t>
            </a:r>
            <a:r>
              <a:rPr sz="1050" spc="25" dirty="0">
                <a:latin typeface="Cambria"/>
                <a:cs typeface="Cambria"/>
              </a:rPr>
              <a:t>u</a:t>
            </a:r>
            <a:r>
              <a:rPr sz="1050" spc="45" dirty="0">
                <a:latin typeface="Cambria"/>
                <a:cs typeface="Cambria"/>
              </a:rPr>
              <a:t>i</a:t>
            </a:r>
            <a:r>
              <a:rPr sz="1050" spc="20" dirty="0">
                <a:latin typeface="Cambria"/>
                <a:cs typeface="Cambria"/>
              </a:rPr>
              <a:t>d</a:t>
            </a:r>
            <a:r>
              <a:rPr sz="1050" spc="5" dirty="0">
                <a:latin typeface="Cambria"/>
                <a:cs typeface="Cambria"/>
              </a:rPr>
              <a:t>e</a:t>
            </a:r>
            <a:r>
              <a:rPr sz="1050" spc="50" dirty="0">
                <a:latin typeface="Cambria"/>
                <a:cs typeface="Cambria"/>
              </a:rPr>
              <a:t>d</a:t>
            </a:r>
            <a:r>
              <a:rPr sz="1050" dirty="0">
                <a:latin typeface="Cambria"/>
                <a:cs typeface="Cambria"/>
              </a:rPr>
              <a:t> </a:t>
            </a:r>
            <a:r>
              <a:rPr sz="1050" spc="25" dirty="0">
                <a:latin typeface="Cambria"/>
                <a:cs typeface="Cambria"/>
              </a:rPr>
              <a:t>b</a:t>
            </a:r>
            <a:r>
              <a:rPr sz="1050" spc="65" dirty="0">
                <a:latin typeface="Cambria"/>
                <a:cs typeface="Cambria"/>
              </a:rPr>
              <a:t>y</a:t>
            </a:r>
            <a:r>
              <a:rPr sz="1050" spc="-15" dirty="0">
                <a:latin typeface="Cambria"/>
                <a:cs typeface="Cambria"/>
              </a:rPr>
              <a:t>:</a:t>
            </a:r>
            <a:r>
              <a:rPr lang="en-US" sz="1050" spc="-15" dirty="0">
                <a:latin typeface="Cambria"/>
                <a:cs typeface="Cambria"/>
              </a:rPr>
              <a:t> Mrs. Anupama P. </a:t>
            </a:r>
            <a:r>
              <a:rPr lang="en-US" sz="1050" spc="-15" dirty="0" err="1">
                <a:latin typeface="Cambria"/>
                <a:cs typeface="Cambria"/>
              </a:rPr>
              <a:t>Bidargaddi</a:t>
            </a:r>
            <a:endParaRPr sz="1050" dirty="0">
              <a:latin typeface="Cambria"/>
              <a:cs typeface="Cambria"/>
            </a:endParaRPr>
          </a:p>
        </p:txBody>
      </p:sp>
      <p:sp>
        <p:nvSpPr>
          <p:cNvPr id="33" name="object 33"/>
          <p:cNvSpPr txBox="1"/>
          <p:nvPr/>
        </p:nvSpPr>
        <p:spPr>
          <a:xfrm>
            <a:off x="8218804" y="785973"/>
            <a:ext cx="3502660" cy="162224"/>
          </a:xfrm>
          <a:prstGeom prst="rect">
            <a:avLst/>
          </a:prstGeom>
        </p:spPr>
        <p:txBody>
          <a:bodyPr vert="horz" wrap="square" lIns="0" tIns="15875" rIns="0" bIns="0" rtlCol="0">
            <a:spAutoFit/>
          </a:bodyPr>
          <a:lstStyle/>
          <a:p>
            <a:pPr marL="12700" algn="just">
              <a:lnSpc>
                <a:spcPct val="100000"/>
              </a:lnSpc>
              <a:spcBef>
                <a:spcPts val="125"/>
              </a:spcBef>
            </a:pPr>
            <a:r>
              <a:rPr sz="950" b="1" dirty="0">
                <a:solidFill>
                  <a:srgbClr val="2E5395"/>
                </a:solidFill>
                <a:latin typeface="Times New Roman"/>
                <a:cs typeface="Times New Roman"/>
              </a:rPr>
              <a:t>Proposed</a:t>
            </a:r>
            <a:r>
              <a:rPr sz="950" b="1" spc="170" dirty="0">
                <a:solidFill>
                  <a:srgbClr val="2E5395"/>
                </a:solidFill>
                <a:latin typeface="Times New Roman"/>
                <a:cs typeface="Times New Roman"/>
              </a:rPr>
              <a:t> </a:t>
            </a:r>
            <a:r>
              <a:rPr sz="950" b="1" spc="-20" dirty="0">
                <a:solidFill>
                  <a:srgbClr val="2E5395"/>
                </a:solidFill>
                <a:latin typeface="Times New Roman"/>
                <a:cs typeface="Times New Roman"/>
              </a:rPr>
              <a:t>work</a:t>
            </a:r>
            <a:r>
              <a:rPr sz="950" b="1" spc="175" dirty="0">
                <a:solidFill>
                  <a:srgbClr val="2E5395"/>
                </a:solidFill>
                <a:latin typeface="Times New Roman"/>
                <a:cs typeface="Times New Roman"/>
              </a:rPr>
              <a:t> </a:t>
            </a:r>
            <a:r>
              <a:rPr sz="950" b="1" spc="5" dirty="0">
                <a:solidFill>
                  <a:srgbClr val="2E5395"/>
                </a:solidFill>
                <a:latin typeface="Times New Roman"/>
                <a:cs typeface="Times New Roman"/>
              </a:rPr>
              <a:t>/ </a:t>
            </a:r>
            <a:r>
              <a:rPr sz="950" b="1" spc="10" dirty="0">
                <a:solidFill>
                  <a:srgbClr val="2E5395"/>
                </a:solidFill>
                <a:latin typeface="Times New Roman"/>
                <a:cs typeface="Times New Roman"/>
              </a:rPr>
              <a:t>Algorithm</a:t>
            </a:r>
            <a:endParaRPr sz="950" dirty="0">
              <a:latin typeface="Times New Roman"/>
              <a:cs typeface="Times New Roman"/>
            </a:endParaRPr>
          </a:p>
        </p:txBody>
      </p:sp>
      <p:sp>
        <p:nvSpPr>
          <p:cNvPr id="35" name="object 4"/>
          <p:cNvSpPr/>
          <p:nvPr/>
        </p:nvSpPr>
        <p:spPr>
          <a:xfrm>
            <a:off x="2805649" y="743477"/>
            <a:ext cx="5261161" cy="2580910"/>
          </a:xfrm>
          <a:custGeom>
            <a:avLst/>
            <a:gdLst/>
            <a:ahLst/>
            <a:cxnLst/>
            <a:rect l="l" t="t" r="r" b="b"/>
            <a:pathLst>
              <a:path w="3771900" h="1885950">
                <a:moveTo>
                  <a:pt x="3771900" y="0"/>
                </a:moveTo>
                <a:lnTo>
                  <a:pt x="0" y="0"/>
                </a:lnTo>
                <a:lnTo>
                  <a:pt x="0" y="1885950"/>
                </a:lnTo>
                <a:lnTo>
                  <a:pt x="3771900" y="1885950"/>
                </a:lnTo>
                <a:lnTo>
                  <a:pt x="3771900" y="0"/>
                </a:lnTo>
                <a:close/>
              </a:path>
            </a:pathLst>
          </a:custGeom>
          <a:solidFill>
            <a:srgbClr val="FFFFFF"/>
          </a:solidFill>
        </p:spPr>
        <p:txBody>
          <a:bodyPr wrap="square" lIns="0" tIns="0" rIns="0" bIns="0" rtlCol="0"/>
          <a:lstStyle/>
          <a:p>
            <a:endParaRPr lang="en-IN" dirty="0"/>
          </a:p>
          <a:p>
            <a:endParaRPr lang="en-IN" dirty="0"/>
          </a:p>
          <a:p>
            <a:endParaRPr lang="en-IN" dirty="0"/>
          </a:p>
          <a:p>
            <a:endParaRPr lang="en-IN" dirty="0"/>
          </a:p>
          <a:p>
            <a:endParaRPr lang="en-IN" dirty="0"/>
          </a:p>
          <a:p>
            <a:endParaRPr lang="en-IN" dirty="0"/>
          </a:p>
          <a:p>
            <a:endParaRPr lang="en-IN" dirty="0"/>
          </a:p>
          <a:p>
            <a:r>
              <a:rPr lang="en-IN" dirty="0"/>
              <a:t>      </a:t>
            </a:r>
            <a:r>
              <a:rPr lang="en-IN" sz="1400" dirty="0"/>
              <a:t>           Yolo Architecture</a:t>
            </a:r>
            <a:r>
              <a:rPr lang="en-IN" dirty="0"/>
              <a:t> </a:t>
            </a:r>
            <a:r>
              <a:rPr lang="en-IN"/>
              <a:t>	      </a:t>
            </a:r>
            <a:r>
              <a:rPr lang="en-IN" sz="1400"/>
              <a:t>Siamese </a:t>
            </a:r>
            <a:r>
              <a:rPr lang="en-IN" sz="1400" dirty="0"/>
              <a:t>Network for </a:t>
            </a:r>
            <a:r>
              <a:rPr lang="en-IN" sz="1400"/>
              <a:t>Face 			                  Recognition</a:t>
            </a:r>
            <a:endParaRPr lang="en-IN" dirty="0"/>
          </a:p>
        </p:txBody>
      </p:sp>
      <p:sp>
        <p:nvSpPr>
          <p:cNvPr id="17" name="object 17"/>
          <p:cNvSpPr txBox="1"/>
          <p:nvPr/>
        </p:nvSpPr>
        <p:spPr>
          <a:xfrm>
            <a:off x="2827304" y="755738"/>
            <a:ext cx="699135" cy="174625"/>
          </a:xfrm>
          <a:prstGeom prst="rect">
            <a:avLst/>
          </a:prstGeom>
        </p:spPr>
        <p:txBody>
          <a:bodyPr vert="horz" wrap="square" lIns="0" tIns="15875" rIns="0" bIns="0" rtlCol="0">
            <a:spAutoFit/>
          </a:bodyPr>
          <a:lstStyle/>
          <a:p>
            <a:pPr marL="12700">
              <a:lnSpc>
                <a:spcPct val="100000"/>
              </a:lnSpc>
              <a:spcBef>
                <a:spcPts val="125"/>
              </a:spcBef>
            </a:pPr>
            <a:r>
              <a:rPr sz="950" b="1" spc="5" dirty="0">
                <a:solidFill>
                  <a:srgbClr val="2E5395"/>
                </a:solidFill>
                <a:latin typeface="Times New Roman"/>
                <a:cs typeface="Times New Roman"/>
              </a:rPr>
              <a:t>Architecture</a:t>
            </a:r>
            <a:endParaRPr sz="950" dirty="0">
              <a:latin typeface="Times New Roman"/>
              <a:cs typeface="Times New Roman"/>
            </a:endParaRPr>
          </a:p>
        </p:txBody>
      </p:sp>
      <p:sp>
        <p:nvSpPr>
          <p:cNvPr id="19" name="object 19"/>
          <p:cNvSpPr txBox="1"/>
          <p:nvPr/>
        </p:nvSpPr>
        <p:spPr>
          <a:xfrm>
            <a:off x="174101" y="1498002"/>
            <a:ext cx="2486025" cy="162224"/>
          </a:xfrm>
          <a:prstGeom prst="rect">
            <a:avLst/>
          </a:prstGeom>
        </p:spPr>
        <p:txBody>
          <a:bodyPr vert="horz" wrap="square" lIns="0" tIns="15875" rIns="0" bIns="0" rtlCol="0">
            <a:spAutoFit/>
          </a:bodyPr>
          <a:lstStyle/>
          <a:p>
            <a:pPr marL="12700">
              <a:lnSpc>
                <a:spcPct val="100000"/>
              </a:lnSpc>
              <a:spcBef>
                <a:spcPts val="125"/>
              </a:spcBef>
            </a:pPr>
            <a:r>
              <a:rPr sz="950" b="1" spc="-10" dirty="0">
                <a:solidFill>
                  <a:srgbClr val="2E5395"/>
                </a:solidFill>
                <a:latin typeface="Times New Roman"/>
                <a:cs typeface="Times New Roman"/>
              </a:rPr>
              <a:t>Objectives</a:t>
            </a:r>
            <a:endParaRPr sz="950" dirty="0">
              <a:latin typeface="Times New Roman"/>
              <a:cs typeface="Times New Roman"/>
            </a:endParaRPr>
          </a:p>
        </p:txBody>
      </p:sp>
      <p:pic>
        <p:nvPicPr>
          <p:cNvPr id="20" name="Picture 19">
            <a:extLst>
              <a:ext uri="{FF2B5EF4-FFF2-40B4-BE49-F238E27FC236}">
                <a16:creationId xmlns:a16="http://schemas.microsoft.com/office/drawing/2014/main" id="{799451E4-B754-4476-4F53-467E734FB25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45292" y="1028090"/>
            <a:ext cx="2404960" cy="1661003"/>
          </a:xfrm>
          <a:prstGeom prst="rect">
            <a:avLst/>
          </a:prstGeom>
        </p:spPr>
      </p:pic>
      <p:pic>
        <p:nvPicPr>
          <p:cNvPr id="24" name="Picture 23">
            <a:extLst>
              <a:ext uri="{FF2B5EF4-FFF2-40B4-BE49-F238E27FC236}">
                <a16:creationId xmlns:a16="http://schemas.microsoft.com/office/drawing/2014/main" id="{CB3BB19D-78B7-DB0C-113A-DD0B33FE710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4101" y="3623400"/>
            <a:ext cx="3810262" cy="1760880"/>
          </a:xfrm>
          <a:prstGeom prst="rect">
            <a:avLst/>
          </a:prstGeom>
        </p:spPr>
      </p:pic>
      <p:pic>
        <p:nvPicPr>
          <p:cNvPr id="26" name="Picture 25">
            <a:extLst>
              <a:ext uri="{FF2B5EF4-FFF2-40B4-BE49-F238E27FC236}">
                <a16:creationId xmlns:a16="http://schemas.microsoft.com/office/drawing/2014/main" id="{5CFCA42A-4F27-8F11-40A8-858DE1DD9758}"/>
              </a:ext>
            </a:extLst>
          </p:cNvPr>
          <p:cNvPicPr>
            <a:picLocks noChangeAspect="1"/>
          </p:cNvPicPr>
          <p:nvPr/>
        </p:nvPicPr>
        <p:blipFill>
          <a:blip r:embed="rId5"/>
          <a:stretch>
            <a:fillRect/>
          </a:stretch>
        </p:blipFill>
        <p:spPr>
          <a:xfrm>
            <a:off x="8264645" y="1058612"/>
            <a:ext cx="3410978" cy="2819653"/>
          </a:xfrm>
          <a:prstGeom prst="rect">
            <a:avLst/>
          </a:prstGeom>
        </p:spPr>
      </p:pic>
      <p:pic>
        <p:nvPicPr>
          <p:cNvPr id="28" name="Picture 27">
            <a:extLst>
              <a:ext uri="{FF2B5EF4-FFF2-40B4-BE49-F238E27FC236}">
                <a16:creationId xmlns:a16="http://schemas.microsoft.com/office/drawing/2014/main" id="{445854CF-A1A8-586C-724B-BA10CF497D7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425166" y="4356423"/>
            <a:ext cx="1961001" cy="912025"/>
          </a:xfrm>
          <a:prstGeom prst="rect">
            <a:avLst/>
          </a:prstGeom>
        </p:spPr>
      </p:pic>
      <p:pic>
        <p:nvPicPr>
          <p:cNvPr id="30" name="Picture 29">
            <a:extLst>
              <a:ext uri="{FF2B5EF4-FFF2-40B4-BE49-F238E27FC236}">
                <a16:creationId xmlns:a16="http://schemas.microsoft.com/office/drawing/2014/main" id="{79D8CD39-6F5C-6733-A040-C70451F7E7DF}"/>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336962" y="6241875"/>
            <a:ext cx="1759038" cy="1141388"/>
          </a:xfrm>
          <a:prstGeom prst="rect">
            <a:avLst/>
          </a:prstGeom>
        </p:spPr>
      </p:pic>
      <p:pic>
        <p:nvPicPr>
          <p:cNvPr id="22" name="Picture 21">
            <a:extLst>
              <a:ext uri="{FF2B5EF4-FFF2-40B4-BE49-F238E27FC236}">
                <a16:creationId xmlns:a16="http://schemas.microsoft.com/office/drawing/2014/main" id="{CD41E62A-6D25-1771-F223-E7C5D109C6D1}"/>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489921" y="1058612"/>
            <a:ext cx="2404959" cy="1634555"/>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238</TotalTime>
  <Words>361</Words>
  <Application>Microsoft Office PowerPoint</Application>
  <PresentationFormat>Custom</PresentationFormat>
  <Paragraphs>69</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Cambria</vt:lpstr>
      <vt:lpstr>Times New Roman</vt:lpstr>
      <vt:lpstr>Trebuchet MS</vt:lpstr>
      <vt:lpstr>Office Theme</vt:lpstr>
      <vt:lpstr>Minor project  2023-24</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17ECSC306</dc:title>
  <dc:creator>Uday</dc:creator>
  <cp:lastModifiedBy>Gauri Thambkar</cp:lastModifiedBy>
  <cp:revision>7</cp:revision>
  <dcterms:created xsi:type="dcterms:W3CDTF">2023-01-29T05:45:56Z</dcterms:created>
  <dcterms:modified xsi:type="dcterms:W3CDTF">2024-02-15T18:49:36Z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LastSaved">
    <vt:filetime>2023-01-29T00:00:00Z</vt:filetime>
  </property>
</Properties>
</file>