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88" r:id="rId3"/>
    <p:sldId id="287" r:id="rId4"/>
    <p:sldId id="274" r:id="rId5"/>
    <p:sldId id="258" r:id="rId6"/>
    <p:sldId id="272" r:id="rId7"/>
    <p:sldId id="259" r:id="rId8"/>
    <p:sldId id="273" r:id="rId9"/>
    <p:sldId id="275" r:id="rId10"/>
    <p:sldId id="261" r:id="rId11"/>
    <p:sldId id="276" r:id="rId12"/>
    <p:sldId id="277" r:id="rId13"/>
    <p:sldId id="279" r:id="rId14"/>
    <p:sldId id="285" r:id="rId15"/>
    <p:sldId id="280" r:id="rId16"/>
    <p:sldId id="278" r:id="rId17"/>
    <p:sldId id="281" r:id="rId18"/>
    <p:sldId id="282" r:id="rId19"/>
    <p:sldId id="283" r:id="rId20"/>
    <p:sldId id="284" r:id="rId21"/>
    <p:sldId id="263" r:id="rId22"/>
    <p:sldId id="286" r:id="rId23"/>
    <p:sldId id="289" r:id="rId24"/>
    <p:sldId id="290" r:id="rId25"/>
    <p:sldId id="291" r:id="rId26"/>
    <p:sldId id="292" r:id="rId27"/>
    <p:sldId id="271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384025-F79E-493A-A0CA-ABD6B7E836C8}">
  <a:tblStyle styleId="{AA384025-F79E-493A-A0CA-ABD6B7E836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fa52cc9d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fa52cc9d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6E94CBC3-8DF2-626F-BEA7-62F09210C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fa52cc9da_0_435:notes">
            <a:extLst>
              <a:ext uri="{FF2B5EF4-FFF2-40B4-BE49-F238E27FC236}">
                <a16:creationId xmlns:a16="http://schemas.microsoft.com/office/drawing/2014/main" id="{BAA803BA-AB99-EC13-6980-EA3E638C3D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fa52cc9da_0_435:notes">
            <a:extLst>
              <a:ext uri="{FF2B5EF4-FFF2-40B4-BE49-F238E27FC236}">
                <a16:creationId xmlns:a16="http://schemas.microsoft.com/office/drawing/2014/main" id="{E169AFAD-EF05-75A4-377F-6A914C56A7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813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B3D1338B-9D38-8B9C-ECD9-A283F35A1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fa52cc9da_0_435:notes">
            <a:extLst>
              <a:ext uri="{FF2B5EF4-FFF2-40B4-BE49-F238E27FC236}">
                <a16:creationId xmlns:a16="http://schemas.microsoft.com/office/drawing/2014/main" id="{B1558165-7D48-76F3-0D1B-570BE2CBE1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fa52cc9da_0_435:notes">
            <a:extLst>
              <a:ext uri="{FF2B5EF4-FFF2-40B4-BE49-F238E27FC236}">
                <a16:creationId xmlns:a16="http://schemas.microsoft.com/office/drawing/2014/main" id="{D5B57CF5-3D25-62BF-AA45-C5762DFDB0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825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FC0BA1C2-4F4D-640E-E81A-6D89D55F9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fa52cc9da_0_435:notes">
            <a:extLst>
              <a:ext uri="{FF2B5EF4-FFF2-40B4-BE49-F238E27FC236}">
                <a16:creationId xmlns:a16="http://schemas.microsoft.com/office/drawing/2014/main" id="{B083FE76-3BD6-A85C-91B3-BAF0D57660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fa52cc9da_0_435:notes">
            <a:extLst>
              <a:ext uri="{FF2B5EF4-FFF2-40B4-BE49-F238E27FC236}">
                <a16:creationId xmlns:a16="http://schemas.microsoft.com/office/drawing/2014/main" id="{CF51412A-3891-6726-9435-9F39A2BB09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238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38B900C3-8FB6-1041-1E47-4577CEB27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fa52cc9da_0_435:notes">
            <a:extLst>
              <a:ext uri="{FF2B5EF4-FFF2-40B4-BE49-F238E27FC236}">
                <a16:creationId xmlns:a16="http://schemas.microsoft.com/office/drawing/2014/main" id="{2FF08295-FD4C-50FC-3726-B5F78677FB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fa52cc9da_0_435:notes">
            <a:extLst>
              <a:ext uri="{FF2B5EF4-FFF2-40B4-BE49-F238E27FC236}">
                <a16:creationId xmlns:a16="http://schemas.microsoft.com/office/drawing/2014/main" id="{5F4EF29E-44FC-C381-911F-E7EE20FDA6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061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3E1D8BCC-9AEF-9153-08C3-04728DEF9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fa52cc9da_0_435:notes">
            <a:extLst>
              <a:ext uri="{FF2B5EF4-FFF2-40B4-BE49-F238E27FC236}">
                <a16:creationId xmlns:a16="http://schemas.microsoft.com/office/drawing/2014/main" id="{DEFE02B4-980D-A7D9-3D82-B6C38F0BD9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fa52cc9da_0_435:notes">
            <a:extLst>
              <a:ext uri="{FF2B5EF4-FFF2-40B4-BE49-F238E27FC236}">
                <a16:creationId xmlns:a16="http://schemas.microsoft.com/office/drawing/2014/main" id="{189E1660-827D-DEF4-9638-195A61C667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108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65FE77DC-597B-155A-FC01-27FCCF897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fa52cc9da_0_435:notes">
            <a:extLst>
              <a:ext uri="{FF2B5EF4-FFF2-40B4-BE49-F238E27FC236}">
                <a16:creationId xmlns:a16="http://schemas.microsoft.com/office/drawing/2014/main" id="{E5CC8841-749A-BB1E-E210-0719D1D6F7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fa52cc9da_0_435:notes">
            <a:extLst>
              <a:ext uri="{FF2B5EF4-FFF2-40B4-BE49-F238E27FC236}">
                <a16:creationId xmlns:a16="http://schemas.microsoft.com/office/drawing/2014/main" id="{066F13A9-F650-70DC-3291-47D2E4F3EE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9101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83DCBC49-70F0-3996-507E-E4435C91E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fa52cc9da_0_435:notes">
            <a:extLst>
              <a:ext uri="{FF2B5EF4-FFF2-40B4-BE49-F238E27FC236}">
                <a16:creationId xmlns:a16="http://schemas.microsoft.com/office/drawing/2014/main" id="{3BBFC818-18E9-9469-B74B-BCE8B318A8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fa52cc9da_0_435:notes">
            <a:extLst>
              <a:ext uri="{FF2B5EF4-FFF2-40B4-BE49-F238E27FC236}">
                <a16:creationId xmlns:a16="http://schemas.microsoft.com/office/drawing/2014/main" id="{6F487DC3-279A-3A95-9046-7A1160B43D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9786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C5F12DD9-1FE5-7385-84A8-51FFD8624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fa52cc9da_0_435:notes">
            <a:extLst>
              <a:ext uri="{FF2B5EF4-FFF2-40B4-BE49-F238E27FC236}">
                <a16:creationId xmlns:a16="http://schemas.microsoft.com/office/drawing/2014/main" id="{EDB68751-6F54-DAF9-C459-6F92CB60A8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fa52cc9da_0_435:notes">
            <a:extLst>
              <a:ext uri="{FF2B5EF4-FFF2-40B4-BE49-F238E27FC236}">
                <a16:creationId xmlns:a16="http://schemas.microsoft.com/office/drawing/2014/main" id="{2EF5E647-ED1E-30B4-374A-F7C462ABBC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315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0346ACCB-2434-DC2C-DCA6-44A6A7EBE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fa52cc9da_0_435:notes">
            <a:extLst>
              <a:ext uri="{FF2B5EF4-FFF2-40B4-BE49-F238E27FC236}">
                <a16:creationId xmlns:a16="http://schemas.microsoft.com/office/drawing/2014/main" id="{7444A89D-4D0F-D630-A054-3FF6B2FE28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fa52cc9da_0_435:notes">
            <a:extLst>
              <a:ext uri="{FF2B5EF4-FFF2-40B4-BE49-F238E27FC236}">
                <a16:creationId xmlns:a16="http://schemas.microsoft.com/office/drawing/2014/main" id="{B89EA988-B141-D09E-479C-C2D06EBE19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815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717F2D1F-ECAD-3BB1-CF8A-DDC206D66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fa52cc9da_0_435:notes">
            <a:extLst>
              <a:ext uri="{FF2B5EF4-FFF2-40B4-BE49-F238E27FC236}">
                <a16:creationId xmlns:a16="http://schemas.microsoft.com/office/drawing/2014/main" id="{4C4D45E7-4AE2-B8A2-4A75-634BC7256C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fa52cc9da_0_435:notes">
            <a:extLst>
              <a:ext uri="{FF2B5EF4-FFF2-40B4-BE49-F238E27FC236}">
                <a16:creationId xmlns:a16="http://schemas.microsoft.com/office/drawing/2014/main" id="{9F94FDE7-5ACF-DC8D-FF04-40FD4F3399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7319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B1F659DD-9846-268A-7774-BA76CC791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fa52cc9da_0_112:notes">
            <a:extLst>
              <a:ext uri="{FF2B5EF4-FFF2-40B4-BE49-F238E27FC236}">
                <a16:creationId xmlns:a16="http://schemas.microsoft.com/office/drawing/2014/main" id="{718A3F4E-EEE8-383D-93D0-32C1F069D0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2fa52cc9da_0_112:notes">
            <a:extLst>
              <a:ext uri="{FF2B5EF4-FFF2-40B4-BE49-F238E27FC236}">
                <a16:creationId xmlns:a16="http://schemas.microsoft.com/office/drawing/2014/main" id="{F3707C32-5A17-3559-BB47-7DD4F4A580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05012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fa52cc9da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2fa52cc9da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E649E61A-F84F-2F19-D7ED-0A4F6F45D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fa52cc9da_0_547:notes">
            <a:extLst>
              <a:ext uri="{FF2B5EF4-FFF2-40B4-BE49-F238E27FC236}">
                <a16:creationId xmlns:a16="http://schemas.microsoft.com/office/drawing/2014/main" id="{7A01C6F1-151E-B77D-4D71-2A217A2CF7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2fa52cc9da_0_547:notes">
            <a:extLst>
              <a:ext uri="{FF2B5EF4-FFF2-40B4-BE49-F238E27FC236}">
                <a16:creationId xmlns:a16="http://schemas.microsoft.com/office/drawing/2014/main" id="{9799E9F6-AF7C-5A45-C4A6-3BF681BDF4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58112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ECAD8777-F647-22B8-32C0-006762A8E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fa52cc9da_0_547:notes">
            <a:extLst>
              <a:ext uri="{FF2B5EF4-FFF2-40B4-BE49-F238E27FC236}">
                <a16:creationId xmlns:a16="http://schemas.microsoft.com/office/drawing/2014/main" id="{53C60389-6923-9D59-7067-B412BB718A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2fa52cc9da_0_547:notes">
            <a:extLst>
              <a:ext uri="{FF2B5EF4-FFF2-40B4-BE49-F238E27FC236}">
                <a16:creationId xmlns:a16="http://schemas.microsoft.com/office/drawing/2014/main" id="{ED0D4C7A-6182-ADBC-7651-206BA7B3C3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1499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5606F429-5A96-39E7-0CE5-BCC46683D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fa52cc9da_0_547:notes">
            <a:extLst>
              <a:ext uri="{FF2B5EF4-FFF2-40B4-BE49-F238E27FC236}">
                <a16:creationId xmlns:a16="http://schemas.microsoft.com/office/drawing/2014/main" id="{40E095C9-BFB9-B834-3BDF-555DB624C1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2fa52cc9da_0_547:notes">
            <a:extLst>
              <a:ext uri="{FF2B5EF4-FFF2-40B4-BE49-F238E27FC236}">
                <a16:creationId xmlns:a16="http://schemas.microsoft.com/office/drawing/2014/main" id="{BE90EE75-A6FD-18E6-D846-83B3125D64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9605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EC63F131-5E1A-F2EE-4C29-7E27B63BD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fa52cc9da_0_547:notes">
            <a:extLst>
              <a:ext uri="{FF2B5EF4-FFF2-40B4-BE49-F238E27FC236}">
                <a16:creationId xmlns:a16="http://schemas.microsoft.com/office/drawing/2014/main" id="{5476B9EB-05E3-6ED8-1DC8-4E51868F61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2fa52cc9da_0_547:notes">
            <a:extLst>
              <a:ext uri="{FF2B5EF4-FFF2-40B4-BE49-F238E27FC236}">
                <a16:creationId xmlns:a16="http://schemas.microsoft.com/office/drawing/2014/main" id="{76A510A5-2A4D-0DC4-4D32-CB90DEE565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3550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084A2BCA-9B63-E220-B23D-44A1D6CEA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fa52cc9da_0_547:notes">
            <a:extLst>
              <a:ext uri="{FF2B5EF4-FFF2-40B4-BE49-F238E27FC236}">
                <a16:creationId xmlns:a16="http://schemas.microsoft.com/office/drawing/2014/main" id="{4FA026BA-DD72-FEF6-D133-799A229207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2fa52cc9da_0_547:notes">
            <a:extLst>
              <a:ext uri="{FF2B5EF4-FFF2-40B4-BE49-F238E27FC236}">
                <a16:creationId xmlns:a16="http://schemas.microsoft.com/office/drawing/2014/main" id="{FDACE66E-E1CA-309C-2761-F929E080E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32760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fa52cc9da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2fa52cc9da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5D0692FA-9035-E82A-D1BF-06209392F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fa52cc9da_0_112:notes">
            <a:extLst>
              <a:ext uri="{FF2B5EF4-FFF2-40B4-BE49-F238E27FC236}">
                <a16:creationId xmlns:a16="http://schemas.microsoft.com/office/drawing/2014/main" id="{BE3A1743-F6A5-EB9F-CC12-0E33E79E34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2fa52cc9da_0_112:notes">
            <a:extLst>
              <a:ext uri="{FF2B5EF4-FFF2-40B4-BE49-F238E27FC236}">
                <a16:creationId xmlns:a16="http://schemas.microsoft.com/office/drawing/2014/main" id="{7BB7F1CB-0E7F-8528-BB63-12BACD5CD3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2123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fa52cc9da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fa52cc9da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2FC49134-FB12-6DE7-2EEF-B38657EB9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fa52cc9da_0_219:notes">
            <a:extLst>
              <a:ext uri="{FF2B5EF4-FFF2-40B4-BE49-F238E27FC236}">
                <a16:creationId xmlns:a16="http://schemas.microsoft.com/office/drawing/2014/main" id="{905D2C4F-F1A9-371B-4960-C6A7A251CD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fa52cc9da_0_219:notes">
            <a:extLst>
              <a:ext uri="{FF2B5EF4-FFF2-40B4-BE49-F238E27FC236}">
                <a16:creationId xmlns:a16="http://schemas.microsoft.com/office/drawing/2014/main" id="{6CFDC48C-065E-625D-F9D9-E33AC8C7BD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512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fa52cc9da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2fa52cc9da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>
          <a:extLst>
            <a:ext uri="{FF2B5EF4-FFF2-40B4-BE49-F238E27FC236}">
              <a16:creationId xmlns:a16="http://schemas.microsoft.com/office/drawing/2014/main" id="{057506B5-C3C0-DDDD-8BDA-3B5921B37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fa52cc9da_0_273:notes">
            <a:extLst>
              <a:ext uri="{FF2B5EF4-FFF2-40B4-BE49-F238E27FC236}">
                <a16:creationId xmlns:a16="http://schemas.microsoft.com/office/drawing/2014/main" id="{6453A713-C8B6-B846-84A8-A7484978E9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2fa52cc9da_0_273:notes">
            <a:extLst>
              <a:ext uri="{FF2B5EF4-FFF2-40B4-BE49-F238E27FC236}">
                <a16:creationId xmlns:a16="http://schemas.microsoft.com/office/drawing/2014/main" id="{0A2CCE3D-241C-9A30-8789-D594FC374C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7293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46577515-73EF-58BE-5642-DD4CAB60A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fa52cc9da_0_435:notes">
            <a:extLst>
              <a:ext uri="{FF2B5EF4-FFF2-40B4-BE49-F238E27FC236}">
                <a16:creationId xmlns:a16="http://schemas.microsoft.com/office/drawing/2014/main" id="{52E87C12-1838-407F-A69D-3BD27F2FAB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fa52cc9da_0_435:notes">
            <a:extLst>
              <a:ext uri="{FF2B5EF4-FFF2-40B4-BE49-F238E27FC236}">
                <a16:creationId xmlns:a16="http://schemas.microsoft.com/office/drawing/2014/main" id="{424B4376-B2A8-51D4-9CB9-5C86A36AF7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205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fa52cc9da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fa52cc9da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57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369175"/>
            <a:ext cx="8520600" cy="9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latin typeface="Times New Roman"/>
                <a:ea typeface="Times New Roman"/>
                <a:cs typeface="Times New Roman"/>
                <a:sym typeface="Times New Roman"/>
              </a:rPr>
              <a:t>Explainable Deep Learning Model For Pneumonia Diagnosis</a:t>
            </a:r>
            <a:endParaRPr sz="25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8706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</a:rPr>
              <a:t>Guided By: Dr. Shantala Giraddi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450" y="69950"/>
            <a:ext cx="4171950" cy="861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7" name="Google Shape;57;p13"/>
          <p:cNvGraphicFramePr/>
          <p:nvPr>
            <p:extLst>
              <p:ext uri="{D42A27DB-BD31-4B8C-83A1-F6EECF244321}">
                <p14:modId xmlns:p14="http://schemas.microsoft.com/office/powerpoint/2010/main" val="2408419076"/>
              </p:ext>
            </p:extLst>
          </p:nvPr>
        </p:nvGraphicFramePr>
        <p:xfrm>
          <a:off x="952500" y="2571750"/>
          <a:ext cx="7239000" cy="792420"/>
        </p:xfrm>
        <a:graphic>
          <a:graphicData uri="http://schemas.openxmlformats.org/drawingml/2006/table">
            <a:tbl>
              <a:tblPr>
                <a:noFill/>
                <a:tableStyleId>{AA384025-F79E-493A-A0CA-ABD6B7E836C8}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            </a:t>
                      </a:r>
                      <a:r>
                        <a:rPr lang="en" sz="1200" b="1" dirty="0"/>
                        <a:t>Sl.No</a:t>
                      </a:r>
                      <a:endParaRPr sz="1200" b="1" dirty="0"/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             </a:t>
                      </a:r>
                      <a:r>
                        <a:rPr lang="en" sz="1200" b="1" dirty="0"/>
                        <a:t>Name </a:t>
                      </a:r>
                      <a:endParaRPr sz="1200" b="1" dirty="0"/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                USN</a:t>
                      </a:r>
                      <a:endParaRPr sz="1200" b="1" dirty="0"/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          </a:t>
                      </a:r>
                      <a:r>
                        <a:rPr lang="en" sz="1200" b="1" dirty="0"/>
                        <a:t>Roll Number</a:t>
                      </a:r>
                      <a:endParaRPr sz="1200" b="1" dirty="0"/>
                    </a:p>
                  </a:txBody>
                  <a:tcPr marL="91425" marR="91425" marT="91425" marB="91425"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           1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 Gayatri Betageri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  01FE21BCS029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          303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33325" y="57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Collection &amp; Exploration</a:t>
            </a:r>
            <a:endParaRPr dirty="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0300" y="77500"/>
            <a:ext cx="2190750" cy="44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66738"/>
            <a:ext cx="8839200" cy="3677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F61D3AC-C01C-3CB5-E1B5-6F74AB077E6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22950" y="428114"/>
            <a:ext cx="8456745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Composition: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Contains 5,856 carefully selected and verified chest X-ray images for pneumonia identification.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AP Views: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Emphasizes anterior-posterior (AP) chest X-ray views from pediatric patients aged 1 to 5.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Categories: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Divided into three sets – training, testing, and validation.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Labeling: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Images are labeled as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(healthy lungs) or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PNEUMONIA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(infected lungs).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dataset is approximately 1.24 GB.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Designed to facilitate training, testing, and evaluation of deep learning models for pneumonia detection.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Quality: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Underwent rigorous validation to ensure high-quality images, improving diagnostic efficiency and accuracy. (</a:t>
            </a:r>
            <a:r>
              <a:rPr lang="en-US" sz="1500" dirty="0"/>
              <a:t>Check for </a:t>
            </a:r>
            <a:r>
              <a:rPr lang="en-US" sz="1500" b="1" dirty="0"/>
              <a:t>image quality issues</a:t>
            </a:r>
            <a:r>
              <a:rPr lang="en-US" sz="1500" dirty="0"/>
              <a:t> such as noise, brightness variations, or artifacts.)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B52435EA-E508-4B37-EAD8-793DA7551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D4BD831C-ACE9-96F3-9C06-F010DE6A76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-273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Preprocessing</a:t>
            </a:r>
            <a:endParaRPr dirty="0"/>
          </a:p>
        </p:txBody>
      </p:sp>
      <p:pic>
        <p:nvPicPr>
          <p:cNvPr id="100" name="Google Shape;100;p18">
            <a:extLst>
              <a:ext uri="{FF2B5EF4-FFF2-40B4-BE49-F238E27FC236}">
                <a16:creationId xmlns:a16="http://schemas.microsoft.com/office/drawing/2014/main" id="{28E5E242-F8F5-B3D2-2F1D-668D5CD394C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0300" y="77500"/>
            <a:ext cx="2190750" cy="44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8B26A516-5CCD-B1DD-2CC9-83B01950C31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66738"/>
            <a:ext cx="8839200" cy="3677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>
            <a:extLst>
              <a:ext uri="{FF2B5EF4-FFF2-40B4-BE49-F238E27FC236}">
                <a16:creationId xmlns:a16="http://schemas.microsoft.com/office/drawing/2014/main" id="{6011C497-1C48-BFDD-7745-0C0E21A2B49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4262DA-826E-6001-FE72-B08DE362C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893833"/>
            <a:ext cx="85206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Resizing Images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Ensuring all images have the same dimensions (e.g., 224x224 or 299x299) for consistency.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Normalization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Scaling pixel values between 0 and 1 to improve training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Augmentation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Applying transformations like rotation, flipping, and zooming to enhance model generalization.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Splitting Dataset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Dividing the dataset into training, validation, and testing 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 Encoding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Converting categorical labels (NORMAL/PNEUMONIA) into numerical values for model training </a:t>
            </a:r>
          </a:p>
        </p:txBody>
      </p:sp>
    </p:spTree>
    <p:extLst>
      <p:ext uri="{BB962C8B-B14F-4D97-AF65-F5344CB8AC3E}">
        <p14:creationId xmlns:p14="http://schemas.microsoft.com/office/powerpoint/2010/main" val="406041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1EE9C2B3-FD9C-5CBD-1B5F-B8272EA04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F17DF0E3-0D84-8BEE-8F5F-E838E5D1B6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-273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Selection &amp; Training</a:t>
            </a:r>
            <a:endParaRPr dirty="0"/>
          </a:p>
        </p:txBody>
      </p:sp>
      <p:pic>
        <p:nvPicPr>
          <p:cNvPr id="100" name="Google Shape;100;p18">
            <a:extLst>
              <a:ext uri="{FF2B5EF4-FFF2-40B4-BE49-F238E27FC236}">
                <a16:creationId xmlns:a16="http://schemas.microsoft.com/office/drawing/2014/main" id="{98ED86C9-D189-D666-9CF9-D5590079ADD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0300" y="77500"/>
            <a:ext cx="2190750" cy="44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92460773-8312-E372-207F-2CD606C8D64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66738"/>
            <a:ext cx="8839200" cy="3677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>
            <a:extLst>
              <a:ext uri="{FF2B5EF4-FFF2-40B4-BE49-F238E27FC236}">
                <a16:creationId xmlns:a16="http://schemas.microsoft.com/office/drawing/2014/main" id="{A630F92E-7984-C893-F4DB-ED3BC7679FA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BC2393-C0FB-13BD-D219-BC37D8BDA1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19" y="1249679"/>
            <a:ext cx="4297681" cy="37183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C75B96-E461-89CB-1C3A-5E276C6096C2}"/>
              </a:ext>
            </a:extLst>
          </p:cNvPr>
          <p:cNvSpPr txBox="1"/>
          <p:nvPr/>
        </p:nvSpPr>
        <p:spPr>
          <a:xfrm>
            <a:off x="312418" y="646380"/>
            <a:ext cx="81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Model 1: Convolution Architecture with LIME (Local Interpretable Model-agnostic Explanations</a:t>
            </a:r>
            <a:r>
              <a:rPr lang="en-US" sz="1200" dirty="0"/>
              <a:t>.)</a:t>
            </a:r>
            <a:endParaRPr lang="en-US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6DCD02-C8AB-DA8C-82E5-54DA9BB05B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8082" y="997020"/>
            <a:ext cx="3881599" cy="37183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836E65-47F2-E5ED-21F2-12D43CE7EEE8}"/>
              </a:ext>
            </a:extLst>
          </p:cNvPr>
          <p:cNvSpPr txBox="1"/>
          <p:nvPr/>
        </p:nvSpPr>
        <p:spPr>
          <a:xfrm>
            <a:off x="1203172" y="4668516"/>
            <a:ext cx="2186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2:CNN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5DD6B-02E4-AC5F-0339-B3BDD2DFA8B8}"/>
              </a:ext>
            </a:extLst>
          </p:cNvPr>
          <p:cNvSpPr txBox="1"/>
          <p:nvPr/>
        </p:nvSpPr>
        <p:spPr>
          <a:xfrm>
            <a:off x="6011994" y="4668516"/>
            <a:ext cx="2186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3: LIME </a:t>
            </a:r>
          </a:p>
        </p:txBody>
      </p:sp>
    </p:spTree>
    <p:extLst>
      <p:ext uri="{BB962C8B-B14F-4D97-AF65-F5344CB8AC3E}">
        <p14:creationId xmlns:p14="http://schemas.microsoft.com/office/powerpoint/2010/main" val="985172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96CB2EBC-94D4-AE33-292C-8980E74F3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F7595ACA-2944-B65B-A722-7533476C7F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-273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of Model 1</a:t>
            </a:r>
            <a:endParaRPr dirty="0"/>
          </a:p>
        </p:txBody>
      </p:sp>
      <p:pic>
        <p:nvPicPr>
          <p:cNvPr id="100" name="Google Shape;100;p18">
            <a:extLst>
              <a:ext uri="{FF2B5EF4-FFF2-40B4-BE49-F238E27FC236}">
                <a16:creationId xmlns:a16="http://schemas.microsoft.com/office/drawing/2014/main" id="{139AFB11-ABDE-88F0-FFC7-7F730A3E892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0300" y="77500"/>
            <a:ext cx="2190750" cy="44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8CFA1209-7B98-C047-0BFD-28DBEC1046E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66738"/>
            <a:ext cx="8839200" cy="3677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>
            <a:extLst>
              <a:ext uri="{FF2B5EF4-FFF2-40B4-BE49-F238E27FC236}">
                <a16:creationId xmlns:a16="http://schemas.microsoft.com/office/drawing/2014/main" id="{9D1EB321-2533-421B-33E0-E3996637066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E14FEB-2831-4A4D-474D-E89886B993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494" y="1808039"/>
            <a:ext cx="2807067" cy="27012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87D8EB-BED3-239E-03C1-64F2A05F7366}"/>
              </a:ext>
            </a:extLst>
          </p:cNvPr>
          <p:cNvSpPr txBox="1"/>
          <p:nvPr/>
        </p:nvSpPr>
        <p:spPr>
          <a:xfrm>
            <a:off x="724643" y="4467457"/>
            <a:ext cx="2156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Fig:4 : Confusion Matrix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5537546-1ED4-3E48-A86B-74A8E43D5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07" y="722805"/>
            <a:ext cx="881779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Figure 2 most likely represents the confusion matrix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the CNN model, visually displaying the number of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true positives, false positives, true negatives, and false negatives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pneumonia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It provides insights into the model's classification performance, showing the ability to distinguish between normal and pneumonia cases.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8D38BE8-757C-245C-4962-A8B28F4D13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6403" y="1844306"/>
            <a:ext cx="4494514" cy="23745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DE0FC6-CEB9-9857-7AD2-565AC6645AC0}"/>
              </a:ext>
            </a:extLst>
          </p:cNvPr>
          <p:cNvSpPr txBox="1"/>
          <p:nvPr/>
        </p:nvSpPr>
        <p:spPr>
          <a:xfrm>
            <a:off x="4513254" y="4355440"/>
            <a:ext cx="2477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Total Parameters</a:t>
            </a:r>
          </a:p>
        </p:txBody>
      </p:sp>
    </p:spTree>
    <p:extLst>
      <p:ext uri="{BB962C8B-B14F-4D97-AF65-F5344CB8AC3E}">
        <p14:creationId xmlns:p14="http://schemas.microsoft.com/office/powerpoint/2010/main" val="4240816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40A4C66B-D3EE-B907-E914-321EF2670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53284DD9-0DEA-A738-1328-A36BA11FA4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-273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of Model 1</a:t>
            </a:r>
            <a:endParaRPr dirty="0"/>
          </a:p>
        </p:txBody>
      </p:sp>
      <p:pic>
        <p:nvPicPr>
          <p:cNvPr id="100" name="Google Shape;100;p18">
            <a:extLst>
              <a:ext uri="{FF2B5EF4-FFF2-40B4-BE49-F238E27FC236}">
                <a16:creationId xmlns:a16="http://schemas.microsoft.com/office/drawing/2014/main" id="{7164BE18-893A-5A7D-E648-D87DCE81C97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0300" y="77500"/>
            <a:ext cx="2190750" cy="44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CCDF23D3-87E6-E509-D1FB-676F5D9D522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66738"/>
            <a:ext cx="8839200" cy="3677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>
            <a:extLst>
              <a:ext uri="{FF2B5EF4-FFF2-40B4-BE49-F238E27FC236}">
                <a16:creationId xmlns:a16="http://schemas.microsoft.com/office/drawing/2014/main" id="{E977C3A9-5192-9477-0184-2CC3791FBA6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1BCC84-CB96-5512-D941-50ED40DF464A}"/>
              </a:ext>
            </a:extLst>
          </p:cNvPr>
          <p:cNvSpPr txBox="1"/>
          <p:nvPr/>
        </p:nvSpPr>
        <p:spPr>
          <a:xfrm>
            <a:off x="2304585" y="3387892"/>
            <a:ext cx="4616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Fig.6 :  Graph Showing the Model Performance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ECB084E-7EC1-BC8F-A422-124A43244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1719" y="3829227"/>
            <a:ext cx="4882189" cy="1182935"/>
          </a:xfrm>
          <a:prstGeom prst="rect">
            <a:avLst/>
          </a:prstGeom>
        </p:spPr>
      </p:pic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FEB3B600-C545-5DF7-6A7F-946AAEF9E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686" y="1100827"/>
            <a:ext cx="6248027" cy="228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174790-3579-F1A5-321D-1A7509957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98" y="669903"/>
            <a:ext cx="69621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 Graph Showing Accuracy and Loss Trends: 93% Accuracy with a Loss of 0.1786</a:t>
            </a:r>
          </a:p>
        </p:txBody>
      </p:sp>
    </p:spTree>
    <p:extLst>
      <p:ext uri="{BB962C8B-B14F-4D97-AF65-F5344CB8AC3E}">
        <p14:creationId xmlns:p14="http://schemas.microsoft.com/office/powerpoint/2010/main" val="2174945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D177F935-184E-2599-11B8-91CE9C564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0DE48F0F-C999-2322-DD3F-0D96D81C7A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-273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of Model 1</a:t>
            </a:r>
            <a:endParaRPr dirty="0"/>
          </a:p>
        </p:txBody>
      </p:sp>
      <p:pic>
        <p:nvPicPr>
          <p:cNvPr id="100" name="Google Shape;100;p18">
            <a:extLst>
              <a:ext uri="{FF2B5EF4-FFF2-40B4-BE49-F238E27FC236}">
                <a16:creationId xmlns:a16="http://schemas.microsoft.com/office/drawing/2014/main" id="{7208B583-F6CF-6E4A-4B60-FF766B3EF29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0300" y="77500"/>
            <a:ext cx="2190750" cy="44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A36ED594-8AF3-8D76-DF94-2E08238BFFC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66738"/>
            <a:ext cx="8839200" cy="3677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>
            <a:extLst>
              <a:ext uri="{FF2B5EF4-FFF2-40B4-BE49-F238E27FC236}">
                <a16:creationId xmlns:a16="http://schemas.microsoft.com/office/drawing/2014/main" id="{C63D8EEA-7C54-A1A8-273F-4B38CB4D245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2ABED1-944D-9FA3-EF5D-B3659E3169CB}"/>
              </a:ext>
            </a:extLst>
          </p:cNvPr>
          <p:cNvSpPr txBox="1"/>
          <p:nvPr/>
        </p:nvSpPr>
        <p:spPr>
          <a:xfrm>
            <a:off x="3656873" y="4322996"/>
            <a:ext cx="2156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Fig.7 : Results 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195FD364-73B4-2C60-6665-9BB2EB4EA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07" y="661250"/>
            <a:ext cx="881779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b="1" dirty="0"/>
              <a:t>Figure 7</a:t>
            </a:r>
            <a:r>
              <a:rPr lang="en-US" dirty="0"/>
              <a:t> shows </a:t>
            </a:r>
            <a:r>
              <a:rPr lang="en-US" b="1" dirty="0"/>
              <a:t>Results</a:t>
            </a:r>
            <a:r>
              <a:rPr lang="en-US" dirty="0"/>
              <a:t> discussing the use of </a:t>
            </a:r>
            <a:r>
              <a:rPr lang="en-US" b="1" dirty="0"/>
              <a:t>LIME (Local Interpretable Model-Agnostic Explanations)</a:t>
            </a:r>
            <a:r>
              <a:rPr lang="en-US" dirty="0"/>
              <a:t> for explainability. The report states that LIME provides local explanations by highlighting the specific areas of an X-ray image that influenced the model’s decision.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1F077D-3AEB-EB55-E382-DB910FAD52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2690" y="1770911"/>
            <a:ext cx="2009310" cy="25213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DA6A00-34EB-1AEE-9898-B405E6DA60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2277" y="1801689"/>
            <a:ext cx="1804531" cy="25213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84DDF9-7083-F856-42CF-5CE5A4030C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207" y="1770911"/>
            <a:ext cx="2009310" cy="23402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B2374E-C295-3B32-1409-66293B6B66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9173" y="1844039"/>
            <a:ext cx="1931127" cy="252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67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2AD149D6-1634-804A-5734-4D106BFB9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586C5B09-75EC-3989-E4D1-4480158C4C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-273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Selection &amp; Training</a:t>
            </a:r>
            <a:endParaRPr dirty="0"/>
          </a:p>
        </p:txBody>
      </p:sp>
      <p:pic>
        <p:nvPicPr>
          <p:cNvPr id="100" name="Google Shape;100;p18">
            <a:extLst>
              <a:ext uri="{FF2B5EF4-FFF2-40B4-BE49-F238E27FC236}">
                <a16:creationId xmlns:a16="http://schemas.microsoft.com/office/drawing/2014/main" id="{63E8A2C3-CBAF-C2B6-C907-26852E8F19F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0300" y="77500"/>
            <a:ext cx="2190750" cy="44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F53221E8-2EB4-9B94-7125-8C4D2B52D00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66738"/>
            <a:ext cx="8839200" cy="3677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>
            <a:extLst>
              <a:ext uri="{FF2B5EF4-FFF2-40B4-BE49-F238E27FC236}">
                <a16:creationId xmlns:a16="http://schemas.microsoft.com/office/drawing/2014/main" id="{FD0BC1E1-0E43-B2CD-5B13-69D3E395A84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57DE69-C1BD-29ED-0576-9A8AE6B6B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555" y="1402080"/>
            <a:ext cx="3766185" cy="31746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CD874E-9B83-26F2-DACE-2F7F840ECD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8635" y="1653540"/>
            <a:ext cx="4474845" cy="26683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AD9E97-37A6-D91C-42CB-4C4154D4555B}"/>
              </a:ext>
            </a:extLst>
          </p:cNvPr>
          <p:cNvSpPr txBox="1"/>
          <p:nvPr/>
        </p:nvSpPr>
        <p:spPr>
          <a:xfrm>
            <a:off x="249555" y="700986"/>
            <a:ext cx="7794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2: GRAD-CAM(Gradient-weighted Class Activation Mapping) &amp; INCEPTION-V3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8289F1-FBCD-E852-9E70-6A173DA99B61}"/>
              </a:ext>
            </a:extLst>
          </p:cNvPr>
          <p:cNvSpPr txBox="1"/>
          <p:nvPr/>
        </p:nvSpPr>
        <p:spPr>
          <a:xfrm>
            <a:off x="921230" y="4468648"/>
            <a:ext cx="3397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Fig.8 : </a:t>
            </a:r>
            <a:r>
              <a:rPr lang="en-US" dirty="0" err="1"/>
              <a:t>GradCam</a:t>
            </a:r>
            <a:r>
              <a:rPr lang="en-US" dirty="0"/>
              <a:t>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4EC8C2-9BC0-1563-CB80-48B391D17394}"/>
              </a:ext>
            </a:extLst>
          </p:cNvPr>
          <p:cNvSpPr txBox="1"/>
          <p:nvPr/>
        </p:nvSpPr>
        <p:spPr>
          <a:xfrm>
            <a:off x="4825367" y="4422873"/>
            <a:ext cx="3107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Fig.9: Inception-v3 Architecture </a:t>
            </a:r>
          </a:p>
        </p:txBody>
      </p:sp>
    </p:spTree>
    <p:extLst>
      <p:ext uri="{BB962C8B-B14F-4D97-AF65-F5344CB8AC3E}">
        <p14:creationId xmlns:p14="http://schemas.microsoft.com/office/powerpoint/2010/main" val="1619417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72D379B4-BA1C-C62A-09ED-FB64C6ABF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810D6703-FB69-7A01-02D1-B7B4C31C50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-273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of Model 2</a:t>
            </a:r>
            <a:endParaRPr dirty="0"/>
          </a:p>
        </p:txBody>
      </p:sp>
      <p:pic>
        <p:nvPicPr>
          <p:cNvPr id="100" name="Google Shape;100;p18">
            <a:extLst>
              <a:ext uri="{FF2B5EF4-FFF2-40B4-BE49-F238E27FC236}">
                <a16:creationId xmlns:a16="http://schemas.microsoft.com/office/drawing/2014/main" id="{64768D09-BF61-2F70-CAE3-DCC8FB8EE16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0300" y="77500"/>
            <a:ext cx="2190750" cy="44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DEC4425A-C35F-D3E9-D10C-D336CB169A5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66738"/>
            <a:ext cx="8839200" cy="3677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>
            <a:extLst>
              <a:ext uri="{FF2B5EF4-FFF2-40B4-BE49-F238E27FC236}">
                <a16:creationId xmlns:a16="http://schemas.microsoft.com/office/drawing/2014/main" id="{FBD31123-B062-41FB-9671-C96F83BFC35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9B1384-D1DD-F5DF-8176-7183CAA8B1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949" y="1358114"/>
            <a:ext cx="5514369" cy="35413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2BA740-B0D2-241F-7746-0EC848C0CD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7319" y="1948925"/>
            <a:ext cx="3183731" cy="2911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CF6D0A-B5B9-4EB2-B2C8-880E974A4FD3}"/>
              </a:ext>
            </a:extLst>
          </p:cNvPr>
          <p:cNvSpPr txBox="1"/>
          <p:nvPr/>
        </p:nvSpPr>
        <p:spPr>
          <a:xfrm>
            <a:off x="2728332" y="4745604"/>
            <a:ext cx="239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Fig.10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8B32AB-B3DF-0DE2-E37F-AB7A82B12224}"/>
              </a:ext>
            </a:extLst>
          </p:cNvPr>
          <p:cNvSpPr txBox="1"/>
          <p:nvPr/>
        </p:nvSpPr>
        <p:spPr>
          <a:xfrm>
            <a:off x="6992129" y="4704213"/>
            <a:ext cx="833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.11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B6529A4-05E9-FCD7-3209-42ACACD84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" y="420985"/>
            <a:ext cx="865632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Figure 10 shows the Training and evaluation results for pneumonia classification: The dataset distribution across train, validation, and test sets highlights a class imbalance.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Figure 11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achieves a test accuracy of 95.4% with a loss of 2.16, demonstrating strong performance in pneumonia detection."</a:t>
            </a:r>
          </a:p>
        </p:txBody>
      </p:sp>
    </p:spTree>
    <p:extLst>
      <p:ext uri="{BB962C8B-B14F-4D97-AF65-F5344CB8AC3E}">
        <p14:creationId xmlns:p14="http://schemas.microsoft.com/office/powerpoint/2010/main" val="3676372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B931EA28-A320-1B09-D666-F0BAC2655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95F4694F-E1AE-248C-321E-41729544F1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-273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of Model 2</a:t>
            </a:r>
            <a:endParaRPr dirty="0"/>
          </a:p>
        </p:txBody>
      </p:sp>
      <p:pic>
        <p:nvPicPr>
          <p:cNvPr id="100" name="Google Shape;100;p18">
            <a:extLst>
              <a:ext uri="{FF2B5EF4-FFF2-40B4-BE49-F238E27FC236}">
                <a16:creationId xmlns:a16="http://schemas.microsoft.com/office/drawing/2014/main" id="{075C0AF3-2123-4A08-C6E5-96B4993DD81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0300" y="77500"/>
            <a:ext cx="2190750" cy="44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DB3A4BA9-B32D-4C05-092C-F7AEB9A23BC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66738"/>
            <a:ext cx="8839200" cy="3677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>
            <a:extLst>
              <a:ext uri="{FF2B5EF4-FFF2-40B4-BE49-F238E27FC236}">
                <a16:creationId xmlns:a16="http://schemas.microsoft.com/office/drawing/2014/main" id="{7D3E74B8-7BB5-17E8-BE54-FB3D6C21F1D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AF88A-3F4C-3ADF-5C25-C75910821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111" y="1649448"/>
            <a:ext cx="7811177" cy="29796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0E477C-E5A2-7322-2142-23C5FDF209DE}"/>
              </a:ext>
            </a:extLst>
          </p:cNvPr>
          <p:cNvSpPr txBox="1"/>
          <p:nvPr/>
        </p:nvSpPr>
        <p:spPr>
          <a:xfrm>
            <a:off x="4073913" y="4211103"/>
            <a:ext cx="2401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Fig.12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09C1A41-F583-04F6-AAB9-3FB7268FF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" y="689960"/>
            <a:ext cx="872635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Figure 12 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 graph showing accuracy and loss trends during training: The model achieves a final test accuracy of 95.4%, with accuracy improving steadily across epochs. The loss graph indicates a sharp decrease initially, stabilizing in later epochs with a final test loss of 2.16."</a:t>
            </a:r>
          </a:p>
        </p:txBody>
      </p:sp>
    </p:spTree>
    <p:extLst>
      <p:ext uri="{BB962C8B-B14F-4D97-AF65-F5344CB8AC3E}">
        <p14:creationId xmlns:p14="http://schemas.microsoft.com/office/powerpoint/2010/main" val="1175689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26EBAC75-9603-E4EC-F766-0F288ED2C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770A9E0C-696C-6D75-BCA3-695E8ECA3C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-273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of Model 2</a:t>
            </a:r>
            <a:endParaRPr dirty="0"/>
          </a:p>
        </p:txBody>
      </p:sp>
      <p:pic>
        <p:nvPicPr>
          <p:cNvPr id="100" name="Google Shape;100;p18">
            <a:extLst>
              <a:ext uri="{FF2B5EF4-FFF2-40B4-BE49-F238E27FC236}">
                <a16:creationId xmlns:a16="http://schemas.microsoft.com/office/drawing/2014/main" id="{090E6E74-5F71-D66F-7EAF-ABC4F9EC9E0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0300" y="77500"/>
            <a:ext cx="2190750" cy="44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6405CDEE-CDE2-9864-3B09-73A06AE3810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66738"/>
            <a:ext cx="8839200" cy="3677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>
            <a:extLst>
              <a:ext uri="{FF2B5EF4-FFF2-40B4-BE49-F238E27FC236}">
                <a16:creationId xmlns:a16="http://schemas.microsoft.com/office/drawing/2014/main" id="{5124687B-131D-9D18-80EE-494F02FF676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A3DEBC-D029-AE46-0BCF-E5777CCA3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1615356"/>
            <a:ext cx="4099793" cy="32469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4E7610-CE1A-85E5-DF48-86CC380C99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754459"/>
            <a:ext cx="4099794" cy="3107862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11389680-9457-5041-2652-4E55DCAFE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3517"/>
            <a:ext cx="893212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Figure 13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showing 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Confusion matrix illustrating the model’s classification performance for pneumonia detection. The matrix shows correctly classified and misclassified cases for normal and pneumonia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Figure 14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showing 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Grad-CAM visualizations highlighting important regions in chest X-rays used by the model for pneumonia classification, along with the corresponding original images.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0873AD-B6B2-F1FD-5D57-3C9427CAB303}"/>
              </a:ext>
            </a:extLst>
          </p:cNvPr>
          <p:cNvSpPr txBox="1"/>
          <p:nvPr/>
        </p:nvSpPr>
        <p:spPr>
          <a:xfrm>
            <a:off x="1811380" y="4749040"/>
            <a:ext cx="1300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Fig.13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92EC9-95F0-5F2E-66CE-7D5836251E26}"/>
              </a:ext>
            </a:extLst>
          </p:cNvPr>
          <p:cNvSpPr txBox="1"/>
          <p:nvPr/>
        </p:nvSpPr>
        <p:spPr>
          <a:xfrm>
            <a:off x="6088705" y="4651792"/>
            <a:ext cx="996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Fig.14</a:t>
            </a:r>
          </a:p>
        </p:txBody>
      </p:sp>
    </p:spTree>
    <p:extLst>
      <p:ext uri="{BB962C8B-B14F-4D97-AF65-F5344CB8AC3E}">
        <p14:creationId xmlns:p14="http://schemas.microsoft.com/office/powerpoint/2010/main" val="337395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71550"/>
            <a:ext cx="8229600" cy="3394472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Introduction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Motivation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Problem Analysis</a:t>
            </a:r>
          </a:p>
          <a:p>
            <a:r>
              <a:rPr lang="en-US" sz="2000" dirty="0">
                <a:solidFill>
                  <a:schemeClr val="tx1"/>
                </a:solidFill>
              </a:rPr>
              <a:t>Problem Statement</a:t>
            </a:r>
          </a:p>
          <a:p>
            <a:r>
              <a:rPr lang="en-US" sz="2000" dirty="0">
                <a:solidFill>
                  <a:schemeClr val="tx1"/>
                </a:solidFill>
              </a:rPr>
              <a:t>Objectives</a:t>
            </a:r>
          </a:p>
          <a:p>
            <a:r>
              <a:rPr lang="en-US" sz="2000" dirty="0">
                <a:solidFill>
                  <a:schemeClr val="tx1"/>
                </a:solidFill>
              </a:rPr>
              <a:t>Methodology</a:t>
            </a:r>
          </a:p>
          <a:p>
            <a:r>
              <a:rPr lang="en-US" sz="2000" dirty="0">
                <a:solidFill>
                  <a:schemeClr val="tx1"/>
                </a:solidFill>
              </a:rPr>
              <a:t>Results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Conclusion  </a:t>
            </a:r>
          </a:p>
          <a:p>
            <a:r>
              <a:rPr lang="en-US" sz="2000" dirty="0">
                <a:solidFill>
                  <a:schemeClr val="tx1"/>
                </a:solidFill>
              </a:rPr>
              <a:t>Future Scope</a:t>
            </a:r>
          </a:p>
          <a:p>
            <a:r>
              <a:rPr lang="en-US" sz="2000" dirty="0">
                <a:solidFill>
                  <a:schemeClr val="tx1"/>
                </a:solidFill>
              </a:rPr>
              <a:t>References</a:t>
            </a:r>
          </a:p>
        </p:txBody>
      </p:sp>
      <p:grpSp>
        <p:nvGrpSpPr>
          <p:cNvPr id="5" name="Group 28"/>
          <p:cNvGrpSpPr/>
          <p:nvPr/>
        </p:nvGrpSpPr>
        <p:grpSpPr>
          <a:xfrm>
            <a:off x="149192" y="87546"/>
            <a:ext cx="8994808" cy="655403"/>
            <a:chOff x="89095" y="122669"/>
            <a:chExt cx="11993077" cy="77316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56CAFC-F39F-4B00-BAB6-AE95B633D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3942" y="122669"/>
              <a:ext cx="2711602" cy="650049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0B7FDD2-7248-4025-B2FC-9D85E4784657}"/>
                </a:ext>
              </a:extLst>
            </p:cNvPr>
            <p:cNvCxnSpPr/>
            <p:nvPr/>
          </p:nvCxnSpPr>
          <p:spPr>
            <a:xfrm>
              <a:off x="89095" y="875515"/>
              <a:ext cx="11993077" cy="20318"/>
            </a:xfrm>
            <a:prstGeom prst="line">
              <a:avLst/>
            </a:prstGeom>
            <a:ln w="3175" cmpd="sng">
              <a:solidFill>
                <a:srgbClr val="E4948A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457200" y="133206"/>
            <a:ext cx="1470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Agenda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BEA8B955-A42E-43DF-6F9C-FC5B395B2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EC3E2156-C334-31D3-9568-201A2123E9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-273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Results of Model 2</a:t>
            </a:r>
            <a:endParaRPr dirty="0"/>
          </a:p>
        </p:txBody>
      </p:sp>
      <p:pic>
        <p:nvPicPr>
          <p:cNvPr id="100" name="Google Shape;100;p18">
            <a:extLst>
              <a:ext uri="{FF2B5EF4-FFF2-40B4-BE49-F238E27FC236}">
                <a16:creationId xmlns:a16="http://schemas.microsoft.com/office/drawing/2014/main" id="{3B2EF735-2A80-6355-754C-392CFF75AA9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0300" y="77500"/>
            <a:ext cx="2190750" cy="44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6DD5D6D4-C1BC-93D1-C0E6-41AD0BA5650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66738"/>
            <a:ext cx="8839200" cy="3677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>
            <a:extLst>
              <a:ext uri="{FF2B5EF4-FFF2-40B4-BE49-F238E27FC236}">
                <a16:creationId xmlns:a16="http://schemas.microsoft.com/office/drawing/2014/main" id="{58CD1039-D1F1-157A-D85E-BECCB980AA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D8D172-76EF-D48B-EAC0-1BDC5FC0C1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8431" y="2029928"/>
            <a:ext cx="4188538" cy="1724721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0E203EE0-899F-C211-C9FB-34EDB8A0A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97" y="879141"/>
            <a:ext cx="853050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Figure 15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describing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 report showing precision, recall, and F1-score for pneumonia detection. The model achieves high performance across both normal and pneumonia cases, with overall macro and weighted averages of 94% and 95%, respectively.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72211B-316D-4CC1-6159-C1EC0059992B}"/>
              </a:ext>
            </a:extLst>
          </p:cNvPr>
          <p:cNvSpPr txBox="1"/>
          <p:nvPr/>
        </p:nvSpPr>
        <p:spPr>
          <a:xfrm>
            <a:off x="3791415" y="3650166"/>
            <a:ext cx="1486829" cy="312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Fig.15</a:t>
            </a:r>
          </a:p>
        </p:txBody>
      </p:sp>
    </p:spTree>
    <p:extLst>
      <p:ext uri="{BB962C8B-B14F-4D97-AF65-F5344CB8AC3E}">
        <p14:creationId xmlns:p14="http://schemas.microsoft.com/office/powerpoint/2010/main" val="4094689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214275" y="279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rPr lang="en" dirty="0"/>
              <a:t>Results Analysis (Conclusion)</a:t>
            </a:r>
            <a:endParaRPr sz="1550" dirty="0"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0300" y="77500"/>
            <a:ext cx="21907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06175"/>
            <a:ext cx="8839200" cy="3677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2" name="Picture 2" descr="Output image">
            <a:extLst>
              <a:ext uri="{FF2B5EF4-FFF2-40B4-BE49-F238E27FC236}">
                <a16:creationId xmlns:a16="http://schemas.microsoft.com/office/drawing/2014/main" id="{FC2AB869-504E-0E6B-2DD6-299A9889F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33" y="1086129"/>
            <a:ext cx="3482525" cy="188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9CB885-04F3-F216-95D8-A11E8E55F9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5847" y="1006176"/>
            <a:ext cx="3788906" cy="2341238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052209B3-97FB-5843-5545-8B0C0FBFF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075" y="3557762"/>
            <a:ext cx="8528409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performance comparison highlights the superiority of the InceptionV3 model enhanced with Grad-CAM over the CNN model with LIME. The second graph (right) demonstrates higher accuracy (95%) and better loss convergence, indicating a more reliable and interpretable approach for pneumonia diagnosis. This reinforces the effectiveness of InceptionV3 with Grad-CAM in clinical applications, making it a preferable choice for real-world deployment.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1A091BD3-8E10-C998-13D0-E32BAE7C1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>
            <a:extLst>
              <a:ext uri="{FF2B5EF4-FFF2-40B4-BE49-F238E27FC236}">
                <a16:creationId xmlns:a16="http://schemas.microsoft.com/office/drawing/2014/main" id="{C01F261B-BF7C-AADF-DEB3-2FB1C495F3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4275" y="279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rPr lang="en" dirty="0"/>
              <a:t>Future Scope</a:t>
            </a:r>
            <a:endParaRPr sz="1550" dirty="0"/>
          </a:p>
        </p:txBody>
      </p:sp>
      <p:pic>
        <p:nvPicPr>
          <p:cNvPr id="120" name="Google Shape;120;p20">
            <a:extLst>
              <a:ext uri="{FF2B5EF4-FFF2-40B4-BE49-F238E27FC236}">
                <a16:creationId xmlns:a16="http://schemas.microsoft.com/office/drawing/2014/main" id="{5629B064-68BE-05F6-729D-FC1F8832A2B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0300" y="77500"/>
            <a:ext cx="2190750" cy="745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>
            <a:extLst>
              <a:ext uri="{FF2B5EF4-FFF2-40B4-BE49-F238E27FC236}">
                <a16:creationId xmlns:a16="http://schemas.microsoft.com/office/drawing/2014/main" id="{47F64E5B-E38D-4565-8AD7-D4E6BA018DC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13193"/>
            <a:ext cx="8839200" cy="3677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>
            <a:extLst>
              <a:ext uri="{FF2B5EF4-FFF2-40B4-BE49-F238E27FC236}">
                <a16:creationId xmlns:a16="http://schemas.microsoft.com/office/drawing/2014/main" id="{F5C15EA9-5A05-C58F-E2DE-A5B827BB744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5D7CB9-F797-DC06-98ED-DC4D6AFA49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421" y="742295"/>
            <a:ext cx="902115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Enhancing Model Generalization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the dataset to include diverse age groups, geographical variations, and different clinical conditions to improve robustness.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Fine-tune the model with real-world hospital data for better adaptation to varied medical imaging scenarios.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Multi-Disease Diagnosis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 the model to detect multiple respiratory diseases, such as tuberculosis, lung cancer, and COVID-19, using the same deep learning framework.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Incorporate multi-modal learning by integrating X-ray images with patient history and symptoms for more comprehensive diagnostics.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Explainability and Trust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interpretability techniques by combining Grad-CAM, LIME, and SHAP for more detailed visual and textual explanations.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usability studies with medical practitioners to refine the model’s explanations for better acceptance in clinical practice.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 Remote Diagnostics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a cloud-based AI system for real-time consultation and analysis of chest X-rays.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the model for deployment on mobile and edge devices to assist pneumonia diagnosis in remote and low-resource settings. </a:t>
            </a:r>
          </a:p>
        </p:txBody>
      </p:sp>
    </p:spTree>
    <p:extLst>
      <p:ext uri="{BB962C8B-B14F-4D97-AF65-F5344CB8AC3E}">
        <p14:creationId xmlns:p14="http://schemas.microsoft.com/office/powerpoint/2010/main" val="2994926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F1F9F716-FFBE-73F9-82E0-D23DE0087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>
            <a:extLst>
              <a:ext uri="{FF2B5EF4-FFF2-40B4-BE49-F238E27FC236}">
                <a16:creationId xmlns:a16="http://schemas.microsoft.com/office/drawing/2014/main" id="{A4904525-5A50-A708-8B47-B52B5A8117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4275" y="279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rPr lang="en-US" sz="2400" dirty="0"/>
              <a:t>References</a:t>
            </a:r>
            <a:endParaRPr sz="2400" dirty="0"/>
          </a:p>
        </p:txBody>
      </p:sp>
      <p:pic>
        <p:nvPicPr>
          <p:cNvPr id="120" name="Google Shape;120;p20">
            <a:extLst>
              <a:ext uri="{FF2B5EF4-FFF2-40B4-BE49-F238E27FC236}">
                <a16:creationId xmlns:a16="http://schemas.microsoft.com/office/drawing/2014/main" id="{87DF455A-F411-D42E-D08A-2E501A756EE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0300" y="77500"/>
            <a:ext cx="2190750" cy="745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>
            <a:extLst>
              <a:ext uri="{FF2B5EF4-FFF2-40B4-BE49-F238E27FC236}">
                <a16:creationId xmlns:a16="http://schemas.microsoft.com/office/drawing/2014/main" id="{03F43871-C6E4-C23D-746D-D9F81BE0412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13193"/>
            <a:ext cx="8839200" cy="3677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>
            <a:extLst>
              <a:ext uri="{FF2B5EF4-FFF2-40B4-BE49-F238E27FC236}">
                <a16:creationId xmlns:a16="http://schemas.microsoft.com/office/drawing/2014/main" id="{0C07F237-054C-4485-1A89-C7717149AEE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D0869BA-4A32-61F4-6E35-1CE2796BB8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4275" y="1040299"/>
            <a:ext cx="902115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</a:rPr>
              <a:t>1.Rajpurkar P, Irvin J, Ball RL, Zhu K, Yang B, Mehta H, et al. Deep learning for chest radio graph diagnosis: A retrospective comparison of the </a:t>
            </a:r>
            <a:r>
              <a:rPr lang="en-US" sz="1400" dirty="0" err="1">
                <a:solidFill>
                  <a:schemeClr val="tx1"/>
                </a:solidFill>
              </a:rPr>
              <a:t>CheXNeXt</a:t>
            </a:r>
            <a:r>
              <a:rPr lang="en-US" sz="1400" dirty="0">
                <a:solidFill>
                  <a:schemeClr val="tx1"/>
                </a:solidFill>
              </a:rPr>
              <a:t> algorithm to practicing radiologists. </a:t>
            </a:r>
            <a:r>
              <a:rPr lang="en-US" sz="1400" dirty="0" err="1">
                <a:solidFill>
                  <a:schemeClr val="tx1"/>
                </a:solidFill>
              </a:rPr>
              <a:t>PLoS</a:t>
            </a:r>
            <a:r>
              <a:rPr lang="en-US" sz="1400" dirty="0">
                <a:solidFill>
                  <a:schemeClr val="tx1"/>
                </a:solidFill>
              </a:rPr>
              <a:t> Med. 2018;15(11):e1002686. </a:t>
            </a:r>
            <a:r>
              <a:rPr lang="en-US" sz="1400" dirty="0" err="1">
                <a:solidFill>
                  <a:schemeClr val="tx1"/>
                </a:solidFill>
              </a:rPr>
              <a:t>doi</a:t>
            </a:r>
            <a:r>
              <a:rPr lang="en-US" sz="1400" dirty="0">
                <a:solidFill>
                  <a:schemeClr val="tx1"/>
                </a:solidFill>
              </a:rPr>
              <a:t>: 10.1371/journal.pmed.1002686. PubMed PMID: 30457988. PubMed PMCID: PMC6245676.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</a:rPr>
              <a:t>2. </a:t>
            </a:r>
            <a:r>
              <a:rPr lang="en-US" sz="1400" dirty="0" err="1">
                <a:solidFill>
                  <a:schemeClr val="tx1"/>
                </a:solidFill>
              </a:rPr>
              <a:t>Elshennawy</a:t>
            </a:r>
            <a:r>
              <a:rPr lang="en-US" sz="1400" dirty="0">
                <a:solidFill>
                  <a:schemeClr val="tx1"/>
                </a:solidFill>
              </a:rPr>
              <a:t> NM, Ibrahim DM. Deep-Pneumonia Framework Using Deep Learning Models Based on Chest X-Ray Images. Diagnostics (Basel). 2020;10(9):649. </a:t>
            </a:r>
            <a:r>
              <a:rPr lang="en-US" sz="1400" dirty="0" err="1">
                <a:solidFill>
                  <a:schemeClr val="tx1"/>
                </a:solidFill>
              </a:rPr>
              <a:t>doi</a:t>
            </a:r>
            <a:r>
              <a:rPr lang="en-US" sz="1400" dirty="0">
                <a:solidFill>
                  <a:schemeClr val="tx1"/>
                </a:solidFill>
              </a:rPr>
              <a:t>: 10.3390/</a:t>
            </a:r>
            <a:r>
              <a:rPr lang="en-US" sz="1400" dirty="0" err="1">
                <a:solidFill>
                  <a:schemeClr val="tx1"/>
                </a:solidFill>
              </a:rPr>
              <a:t>diag</a:t>
            </a:r>
            <a:r>
              <a:rPr lang="en-US" sz="1400" dirty="0">
                <a:solidFill>
                  <a:schemeClr val="tx1"/>
                </a:solidFill>
              </a:rPr>
              <a:t> nostics10090649. PubMed PMID: 32872384. PubMed PMCID: PMC7554804.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</a:rPr>
              <a:t>3. Chouhan V, Singh SK, </a:t>
            </a:r>
            <a:r>
              <a:rPr lang="en-US" sz="1400" dirty="0" err="1">
                <a:solidFill>
                  <a:schemeClr val="tx1"/>
                </a:solidFill>
              </a:rPr>
              <a:t>Khamparia</a:t>
            </a:r>
            <a:r>
              <a:rPr lang="en-US" sz="1400" dirty="0">
                <a:solidFill>
                  <a:schemeClr val="tx1"/>
                </a:solidFill>
              </a:rPr>
              <a:t> A, Gupta D, Tiwari P, Moreira C, </a:t>
            </a:r>
            <a:r>
              <a:rPr lang="en-US" sz="1400" dirty="0" err="1">
                <a:solidFill>
                  <a:schemeClr val="tx1"/>
                </a:solidFill>
              </a:rPr>
              <a:t>Damaševičius</a:t>
            </a:r>
            <a:r>
              <a:rPr lang="en-US" sz="1400" dirty="0">
                <a:solidFill>
                  <a:schemeClr val="tx1"/>
                </a:solidFill>
              </a:rPr>
              <a:t> R, De Albuquerque VH. A novel transfer learning based approach for pneumonia detection in chest X ray images. Applied Sciences. 2020;10(2):559. </a:t>
            </a:r>
            <a:r>
              <a:rPr lang="en-US" sz="1400" dirty="0" err="1">
                <a:solidFill>
                  <a:schemeClr val="tx1"/>
                </a:solidFill>
              </a:rPr>
              <a:t>doi</a:t>
            </a:r>
            <a:r>
              <a:rPr lang="en-US" sz="1400" dirty="0">
                <a:solidFill>
                  <a:schemeClr val="tx1"/>
                </a:solidFill>
              </a:rPr>
              <a:t>: 10.3390/app10020559.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</a:rPr>
              <a:t>4. H. Wei, </a:t>
            </a:r>
            <a:r>
              <a:rPr lang="en-US" sz="1400" dirty="0" err="1">
                <a:solidFill>
                  <a:schemeClr val="tx1"/>
                </a:solidFill>
              </a:rPr>
              <a:t>Y.Cheng</a:t>
            </a:r>
            <a:r>
              <a:rPr lang="en-US" sz="1400" dirty="0">
                <a:solidFill>
                  <a:schemeClr val="tx1"/>
                </a:solidFill>
              </a:rPr>
              <a:t>, Pneumonia </a:t>
            </a:r>
            <a:r>
              <a:rPr lang="en-US" sz="1400" dirty="0" err="1">
                <a:solidFill>
                  <a:schemeClr val="tx1"/>
                </a:solidFill>
              </a:rPr>
              <a:t>ct</a:t>
            </a:r>
            <a:r>
              <a:rPr lang="en-US" sz="1400" dirty="0">
                <a:solidFill>
                  <a:schemeClr val="tx1"/>
                </a:solidFill>
              </a:rPr>
              <a:t> image scoring method, involves predict </a:t>
            </a:r>
            <a:r>
              <a:rPr lang="en-US" sz="1400" dirty="0" err="1">
                <a:solidFill>
                  <a:schemeClr val="tx1"/>
                </a:solidFill>
              </a:rPr>
              <a:t>ing</a:t>
            </a:r>
            <a:r>
              <a:rPr lang="en-US" sz="1400" dirty="0">
                <a:solidFill>
                  <a:schemeClr val="tx1"/>
                </a:solidFill>
              </a:rPr>
              <a:t> second score of </a:t>
            </a:r>
            <a:r>
              <a:rPr lang="en-US" sz="1400" dirty="0" err="1">
                <a:solidFill>
                  <a:schemeClr val="tx1"/>
                </a:solidFill>
              </a:rPr>
              <a:t>ct</a:t>
            </a:r>
            <a:r>
              <a:rPr lang="en-US" sz="1400" dirty="0">
                <a:solidFill>
                  <a:schemeClr val="tx1"/>
                </a:solidFill>
              </a:rPr>
              <a:t> image according to image feature and pre-trained scoring model, and fusing first score and the second score to determine f </a:t>
            </a:r>
            <a:r>
              <a:rPr lang="en-US" sz="1400" dirty="0" err="1">
                <a:solidFill>
                  <a:schemeClr val="tx1"/>
                </a:solidFill>
              </a:rPr>
              <a:t>inal</a:t>
            </a:r>
            <a:r>
              <a:rPr lang="en-US" sz="1400" dirty="0">
                <a:solidFill>
                  <a:schemeClr val="tx1"/>
                </a:solidFill>
              </a:rPr>
              <a:t> score of </a:t>
            </a:r>
            <a:r>
              <a:rPr lang="en-US" sz="1400" dirty="0" err="1">
                <a:solidFill>
                  <a:schemeClr val="tx1"/>
                </a:solidFill>
              </a:rPr>
              <a:t>ct</a:t>
            </a:r>
            <a:r>
              <a:rPr lang="en-US" sz="1400" dirty="0">
                <a:solidFill>
                  <a:schemeClr val="tx1"/>
                </a:solidFill>
              </a:rPr>
              <a:t> image.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</a:rPr>
              <a:t>5. T. </a:t>
            </a:r>
            <a:r>
              <a:rPr lang="en-US" sz="1400" dirty="0" err="1">
                <a:solidFill>
                  <a:schemeClr val="tx1"/>
                </a:solidFill>
              </a:rPr>
              <a:t>Kuth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R.Rupprecht</a:t>
            </a:r>
            <a:r>
              <a:rPr lang="en-US" sz="1400" dirty="0">
                <a:solidFill>
                  <a:schemeClr val="tx1"/>
                </a:solidFill>
              </a:rPr>
              <a:t>, Computer aided diagnosis and therapy for patients suffering from pneumonia based on </a:t>
            </a:r>
            <a:r>
              <a:rPr lang="en-US" sz="1400" dirty="0" err="1">
                <a:solidFill>
                  <a:schemeClr val="tx1"/>
                </a:solidFill>
              </a:rPr>
              <a:t>mri</a:t>
            </a:r>
            <a:r>
              <a:rPr lang="en-US" sz="1400" dirty="0">
                <a:solidFill>
                  <a:schemeClr val="tx1"/>
                </a:solidFill>
              </a:rPr>
              <a:t> scans uses historical patient data to establish diagnosis and determine therapy.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</a:rPr>
              <a:t>6.V. Chouhan, S. K. Singh, A. </a:t>
            </a:r>
            <a:r>
              <a:rPr lang="en-US" sz="1400" dirty="0" err="1">
                <a:solidFill>
                  <a:schemeClr val="tx1"/>
                </a:solidFill>
              </a:rPr>
              <a:t>Khamparia</a:t>
            </a:r>
            <a:r>
              <a:rPr lang="en-US" sz="1400" dirty="0">
                <a:solidFill>
                  <a:schemeClr val="tx1"/>
                </a:solidFill>
              </a:rPr>
              <a:t>, D. Gupta, P. Tiwari, C. Moreira, R. </a:t>
            </a:r>
            <a:r>
              <a:rPr lang="en-US" sz="1400" dirty="0" err="1">
                <a:solidFill>
                  <a:schemeClr val="tx1"/>
                </a:solidFill>
              </a:rPr>
              <a:t>Damasevicius</a:t>
            </a:r>
            <a:r>
              <a:rPr lang="en-US" sz="1400" dirty="0">
                <a:solidFill>
                  <a:schemeClr val="tx1"/>
                </a:solidFill>
              </a:rPr>
              <a:t>, V. H. C. de Albuquerque, A novel transfer learning based approach for pneumonia detection in chest x-ray images, Applied Sciences-Basel 10 (2).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89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87DBD41F-21B1-66AF-4F8E-0918C7032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>
            <a:extLst>
              <a:ext uri="{FF2B5EF4-FFF2-40B4-BE49-F238E27FC236}">
                <a16:creationId xmlns:a16="http://schemas.microsoft.com/office/drawing/2014/main" id="{253C9E5F-1C60-678A-7C8B-324BC62427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4275" y="279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rPr lang="en-US" sz="2400" dirty="0"/>
              <a:t>References</a:t>
            </a:r>
            <a:endParaRPr sz="2400" dirty="0"/>
          </a:p>
        </p:txBody>
      </p:sp>
      <p:pic>
        <p:nvPicPr>
          <p:cNvPr id="120" name="Google Shape;120;p20">
            <a:extLst>
              <a:ext uri="{FF2B5EF4-FFF2-40B4-BE49-F238E27FC236}">
                <a16:creationId xmlns:a16="http://schemas.microsoft.com/office/drawing/2014/main" id="{195CD8D1-B1EA-0DA6-5544-6FF29695712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0300" y="77500"/>
            <a:ext cx="2190750" cy="745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>
            <a:extLst>
              <a:ext uri="{FF2B5EF4-FFF2-40B4-BE49-F238E27FC236}">
                <a16:creationId xmlns:a16="http://schemas.microsoft.com/office/drawing/2014/main" id="{138870ED-66F0-F567-660B-2422DBBABC7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13193"/>
            <a:ext cx="8839200" cy="3677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>
            <a:extLst>
              <a:ext uri="{FF2B5EF4-FFF2-40B4-BE49-F238E27FC236}">
                <a16:creationId xmlns:a16="http://schemas.microsoft.com/office/drawing/2014/main" id="{EFB1494A-B3EF-8808-8E31-B41A82554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C970BB-1315-90EC-2401-E022985CF7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421" y="1095682"/>
            <a:ext cx="902115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</a:rPr>
              <a:t>7. 1. I. D. Apostolopoulos, T. A. </a:t>
            </a:r>
            <a:r>
              <a:rPr lang="en-US" sz="1400" dirty="0" err="1">
                <a:solidFill>
                  <a:schemeClr val="tx1"/>
                </a:solidFill>
              </a:rPr>
              <a:t>Mpesiana</a:t>
            </a:r>
            <a:r>
              <a:rPr lang="en-US" sz="1400" dirty="0">
                <a:solidFill>
                  <a:schemeClr val="tx1"/>
                </a:solidFill>
              </a:rPr>
              <a:t>, Covid-19: automatic detection from x-ray images utilizing transfer learning with convolutional neural networks, Physical and Engineering Sciences in Medicine 43 (2) (2020) 635–640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</a:rPr>
              <a:t>8. T. Mahmud, M. A. Rahman, S. A. Fattah, </a:t>
            </a:r>
            <a:r>
              <a:rPr lang="en-US" sz="1400" dirty="0" err="1">
                <a:solidFill>
                  <a:schemeClr val="tx1"/>
                </a:solidFill>
              </a:rPr>
              <a:t>Covxnet</a:t>
            </a:r>
            <a:r>
              <a:rPr lang="en-US" sz="1400" dirty="0">
                <a:solidFill>
                  <a:schemeClr val="tx1"/>
                </a:solidFill>
              </a:rPr>
              <a:t>: A multi-dilation convolutional neural network for automatic covid-19 and other </a:t>
            </a:r>
            <a:r>
              <a:rPr lang="en-US" sz="1400" dirty="0" err="1">
                <a:solidFill>
                  <a:schemeClr val="tx1"/>
                </a:solidFill>
              </a:rPr>
              <a:t>pneumo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nia</a:t>
            </a:r>
            <a:r>
              <a:rPr lang="en-US" sz="1400" dirty="0">
                <a:solidFill>
                  <a:schemeClr val="tx1"/>
                </a:solidFill>
              </a:rPr>
              <a:t> detection from chest x ray images with transferable multi-receptive feature optimization, Computers in Biology and Medicine 122.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</a:rPr>
              <a:t>9. F. </a:t>
            </a:r>
            <a:r>
              <a:rPr lang="en-US" sz="1400" dirty="0" err="1">
                <a:solidFill>
                  <a:schemeClr val="tx1"/>
                </a:solidFill>
              </a:rPr>
              <a:t>Piccialli</a:t>
            </a:r>
            <a:r>
              <a:rPr lang="en-US" sz="1400" dirty="0">
                <a:solidFill>
                  <a:schemeClr val="tx1"/>
                </a:solidFill>
              </a:rPr>
              <a:t>, V. Somma, F. Giampaolo, S. Cuomo, G. Fortino, A survey on deep learning in medicine: Why, how and when?, Information Fusion 66 (2021) 111–137. doi:10.1016/j.inffus.2020.09.006.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</a:rPr>
              <a:t>10. K.-L. Hua, C.-H. Hsu, H. C. </a:t>
            </a:r>
            <a:r>
              <a:rPr lang="en-US" sz="1400" dirty="0" err="1">
                <a:solidFill>
                  <a:schemeClr val="tx1"/>
                </a:solidFill>
              </a:rPr>
              <a:t>Hidayati</a:t>
            </a:r>
            <a:r>
              <a:rPr lang="en-US" sz="1400" dirty="0">
                <a:solidFill>
                  <a:schemeClr val="tx1"/>
                </a:solidFill>
              </a:rPr>
              <a:t>, W.-H. Cheng, Y.-J. Chen, Computer-aided classification of lung nodules on computed tomography images via deep learning technique, </a:t>
            </a:r>
            <a:r>
              <a:rPr lang="en-US" sz="1400" dirty="0" err="1">
                <a:solidFill>
                  <a:schemeClr val="tx1"/>
                </a:solidFill>
              </a:rPr>
              <a:t>Oncotargets</a:t>
            </a:r>
            <a:r>
              <a:rPr lang="en-US" sz="1400" dirty="0">
                <a:solidFill>
                  <a:schemeClr val="tx1"/>
                </a:solidFill>
              </a:rPr>
              <a:t> and Therapy 8 (2015) 2015–2022.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</a:rPr>
              <a:t>11. H.-C. Shin, H. R. Roth, M. Gao, L. Lu, Z. Xu, I. </a:t>
            </a:r>
            <a:r>
              <a:rPr lang="en-US" sz="1400" dirty="0" err="1">
                <a:solidFill>
                  <a:schemeClr val="tx1"/>
                </a:solidFill>
              </a:rPr>
              <a:t>Nogues</a:t>
            </a:r>
            <a:r>
              <a:rPr lang="en-US" sz="1400" dirty="0">
                <a:solidFill>
                  <a:schemeClr val="tx1"/>
                </a:solidFill>
              </a:rPr>
              <a:t>, J. Yao, D. </a:t>
            </a:r>
            <a:r>
              <a:rPr lang="en-US" sz="1400" dirty="0" err="1">
                <a:solidFill>
                  <a:schemeClr val="tx1"/>
                </a:solidFill>
              </a:rPr>
              <a:t>Mollura</a:t>
            </a:r>
            <a:r>
              <a:rPr lang="en-US" sz="1400" dirty="0">
                <a:solidFill>
                  <a:schemeClr val="tx1"/>
                </a:solidFill>
              </a:rPr>
              <a:t>, R. M. Summers, Deep convolutional neural networks for computer-aided detection: </a:t>
            </a:r>
            <a:r>
              <a:rPr lang="en-US" sz="1400" dirty="0" err="1">
                <a:solidFill>
                  <a:schemeClr val="tx1"/>
                </a:solidFill>
              </a:rPr>
              <a:t>Cnn</a:t>
            </a:r>
            <a:r>
              <a:rPr lang="en-US" sz="1400" dirty="0">
                <a:solidFill>
                  <a:schemeClr val="tx1"/>
                </a:solidFill>
              </a:rPr>
              <a:t> architectures, dataset characteristics and transfer learning, </a:t>
            </a:r>
            <a:r>
              <a:rPr lang="en-US" sz="1400" dirty="0" err="1">
                <a:solidFill>
                  <a:schemeClr val="tx1"/>
                </a:solidFill>
              </a:rPr>
              <a:t>Ieee</a:t>
            </a:r>
            <a:r>
              <a:rPr lang="en-US" sz="1400" dirty="0">
                <a:solidFill>
                  <a:schemeClr val="tx1"/>
                </a:solidFill>
              </a:rPr>
              <a:t> Transactions on Medical Imaging 35 (5) (2016) 1285–1298.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</a:rPr>
              <a:t>12. L. A. </a:t>
            </a:r>
            <a:r>
              <a:rPr lang="en-US" sz="1400" dirty="0" err="1">
                <a:solidFill>
                  <a:schemeClr val="tx1"/>
                </a:solidFill>
              </a:rPr>
              <a:t>Rousan</a:t>
            </a:r>
            <a:r>
              <a:rPr lang="en-US" sz="1400" dirty="0">
                <a:solidFill>
                  <a:schemeClr val="tx1"/>
                </a:solidFill>
              </a:rPr>
              <a:t>, E. </a:t>
            </a:r>
            <a:r>
              <a:rPr lang="en-US" sz="1400" dirty="0" err="1">
                <a:solidFill>
                  <a:schemeClr val="tx1"/>
                </a:solidFill>
              </a:rPr>
              <a:t>Elobeid</a:t>
            </a:r>
            <a:r>
              <a:rPr lang="en-US" sz="1400" dirty="0">
                <a:solidFill>
                  <a:schemeClr val="tx1"/>
                </a:solidFill>
              </a:rPr>
              <a:t>, M. Karrar, and Y. Khader, “Chest </a:t>
            </a:r>
            <a:r>
              <a:rPr lang="en-US" sz="1400" dirty="0" err="1">
                <a:solidFill>
                  <a:schemeClr val="tx1"/>
                </a:solidFill>
              </a:rPr>
              <a:t>xray</a:t>
            </a:r>
            <a:r>
              <a:rPr lang="en-US" sz="1400" dirty="0">
                <a:solidFill>
                  <a:schemeClr val="tx1"/>
                </a:solidFill>
              </a:rPr>
              <a:t> findings and temporal lung changes in patients with covid-19 pneumonia,” </a:t>
            </a:r>
            <a:r>
              <a:rPr lang="en-US" sz="1400" dirty="0" err="1">
                <a:solidFill>
                  <a:schemeClr val="tx1"/>
                </a:solidFill>
              </a:rPr>
              <a:t>Bmc</a:t>
            </a:r>
            <a:r>
              <a:rPr lang="en-US" sz="1400" dirty="0">
                <a:solidFill>
                  <a:schemeClr val="tx1"/>
                </a:solidFill>
              </a:rPr>
              <a:t> Pulmonary Medicine, vol. 20, no. 1, 2020.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</a:rPr>
              <a:t>13. W. Zhu, C. Liu, W. Fan, X. Xie, </a:t>
            </a:r>
            <a:r>
              <a:rPr lang="en-US" sz="1400" dirty="0" err="1">
                <a:solidFill>
                  <a:schemeClr val="tx1"/>
                </a:solidFill>
              </a:rPr>
              <a:t>Ieee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DeepLung</a:t>
            </a:r>
            <a:r>
              <a:rPr lang="en-US" sz="1400" dirty="0">
                <a:solidFill>
                  <a:schemeClr val="tx1"/>
                </a:solidFill>
              </a:rPr>
              <a:t>: Deep 3D Dual Path Nets for Automated Pulmonary Nodule Detection and Classification, IEEE Winter Conference on Applications of Computer Vision, 2018. </a:t>
            </a:r>
          </a:p>
        </p:txBody>
      </p:sp>
    </p:spTree>
    <p:extLst>
      <p:ext uri="{BB962C8B-B14F-4D97-AF65-F5344CB8AC3E}">
        <p14:creationId xmlns:p14="http://schemas.microsoft.com/office/powerpoint/2010/main" val="293113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EDEB735C-6029-ACEF-2243-C548DB794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>
            <a:extLst>
              <a:ext uri="{FF2B5EF4-FFF2-40B4-BE49-F238E27FC236}">
                <a16:creationId xmlns:a16="http://schemas.microsoft.com/office/drawing/2014/main" id="{73EAFBF1-AA60-A4FA-38C8-FF559BC730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4275" y="279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rPr lang="en-US" sz="2400" dirty="0"/>
              <a:t>References</a:t>
            </a:r>
            <a:endParaRPr sz="2400" dirty="0"/>
          </a:p>
        </p:txBody>
      </p:sp>
      <p:pic>
        <p:nvPicPr>
          <p:cNvPr id="120" name="Google Shape;120;p20">
            <a:extLst>
              <a:ext uri="{FF2B5EF4-FFF2-40B4-BE49-F238E27FC236}">
                <a16:creationId xmlns:a16="http://schemas.microsoft.com/office/drawing/2014/main" id="{8ACDF12B-8D6C-5D56-A40B-590FFAB1D8A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0300" y="77500"/>
            <a:ext cx="2190750" cy="745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>
            <a:extLst>
              <a:ext uri="{FF2B5EF4-FFF2-40B4-BE49-F238E27FC236}">
                <a16:creationId xmlns:a16="http://schemas.microsoft.com/office/drawing/2014/main" id="{53CE88E5-D4D1-1540-41EC-8D15ACD2BAF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13193"/>
            <a:ext cx="8839200" cy="3677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>
            <a:extLst>
              <a:ext uri="{FF2B5EF4-FFF2-40B4-BE49-F238E27FC236}">
                <a16:creationId xmlns:a16="http://schemas.microsoft.com/office/drawing/2014/main" id="{900B130E-7683-9BC5-D6B5-123F085B7EA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9083B9-7BCC-F78A-FCD8-FB5788EB95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421" y="1203405"/>
            <a:ext cx="9021158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>
                <a:solidFill>
                  <a:schemeClr val="tx1"/>
                </a:solidFill>
              </a:rPr>
              <a:t>14. R. R. </a:t>
            </a:r>
            <a:r>
              <a:rPr lang="en-US" sz="1400" dirty="0" err="1">
                <a:solidFill>
                  <a:schemeClr val="tx1"/>
                </a:solidFill>
              </a:rPr>
              <a:t>Selvaraju</a:t>
            </a:r>
            <a:r>
              <a:rPr lang="en-US" sz="1400" dirty="0">
                <a:solidFill>
                  <a:schemeClr val="tx1"/>
                </a:solidFill>
              </a:rPr>
              <a:t>, M. Cogswell, A. Das, R. </a:t>
            </a:r>
            <a:r>
              <a:rPr lang="en-US" sz="1400" dirty="0" err="1">
                <a:solidFill>
                  <a:schemeClr val="tx1"/>
                </a:solidFill>
              </a:rPr>
              <a:t>Vedantam</a:t>
            </a:r>
            <a:r>
              <a:rPr lang="en-US" sz="1400" dirty="0">
                <a:solidFill>
                  <a:schemeClr val="tx1"/>
                </a:solidFill>
              </a:rPr>
              <a:t>, D. Parikh, and D. Batra, “Grad cam: Visual explanations from deep networks via gradient-based localization,” International Journal of Computer Vision, vol. 128, no. 2, pp. 336–359, 2020. 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</a:rPr>
              <a:t>15. de </a:t>
            </a:r>
            <a:r>
              <a:rPr lang="en-US" sz="1400" dirty="0" err="1">
                <a:solidFill>
                  <a:schemeClr val="tx1"/>
                </a:solidFill>
              </a:rPr>
              <a:t>Benedictis</a:t>
            </a:r>
            <a:r>
              <a:rPr lang="en-US" sz="1400" dirty="0">
                <a:solidFill>
                  <a:schemeClr val="tx1"/>
                </a:solidFill>
              </a:rPr>
              <a:t>, F.M.; Kerem, E.; Chang, A.B.; Colin, A.A.; Zar, H.J.; Bush, A. Complicated pneumonia in children. Lancet 2020, 396, 786–798.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</a:rPr>
              <a:t>16. Wang, J.; Zhu, H.; Wang, S.H.; Zhang, Y.D. A review of deep learning on medical image analysis. Mob. </a:t>
            </a:r>
            <a:r>
              <a:rPr lang="en-US" sz="1400" dirty="0" err="1">
                <a:solidFill>
                  <a:schemeClr val="tx1"/>
                </a:solidFill>
              </a:rPr>
              <a:t>Netw</a:t>
            </a:r>
            <a:r>
              <a:rPr lang="en-US" sz="1400" dirty="0">
                <a:solidFill>
                  <a:schemeClr val="tx1"/>
                </a:solidFill>
              </a:rPr>
              <a:t>. Appl. 2021, 26, 351–380.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</a:rPr>
              <a:t>17. </a:t>
            </a:r>
            <a:r>
              <a:rPr lang="en-US" sz="1400" dirty="0" err="1">
                <a:solidFill>
                  <a:schemeClr val="tx1"/>
                </a:solidFill>
              </a:rPr>
              <a:t>Puttagunta</a:t>
            </a:r>
            <a:r>
              <a:rPr lang="en-US" sz="1400" dirty="0">
                <a:solidFill>
                  <a:schemeClr val="tx1"/>
                </a:solidFill>
              </a:rPr>
              <a:t>, M.; Ravi, S. Medical image analysis based on deep learning approach. </a:t>
            </a:r>
            <a:r>
              <a:rPr lang="en-US" sz="1400" dirty="0" err="1">
                <a:solidFill>
                  <a:schemeClr val="tx1"/>
                </a:solidFill>
              </a:rPr>
              <a:t>Multimed</a:t>
            </a:r>
            <a:r>
              <a:rPr lang="en-US" sz="1400" dirty="0">
                <a:solidFill>
                  <a:schemeClr val="tx1"/>
                </a:solidFill>
              </a:rPr>
              <a:t>. Tools Appl. 2021, 80, 24365–24398.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</a:rPr>
              <a:t>18. </a:t>
            </a:r>
            <a:r>
              <a:rPr lang="en-US" sz="1400" dirty="0" err="1">
                <a:solidFill>
                  <a:schemeClr val="tx1"/>
                </a:solidFill>
              </a:rPr>
              <a:t>Atasever</a:t>
            </a:r>
            <a:r>
              <a:rPr lang="en-US" sz="1400" dirty="0">
                <a:solidFill>
                  <a:schemeClr val="tx1"/>
                </a:solidFill>
              </a:rPr>
              <a:t>, S.; </a:t>
            </a:r>
            <a:r>
              <a:rPr lang="en-US" sz="1400" dirty="0" err="1">
                <a:solidFill>
                  <a:schemeClr val="tx1"/>
                </a:solidFill>
              </a:rPr>
              <a:t>Azginoglu</a:t>
            </a:r>
            <a:r>
              <a:rPr lang="en-US" sz="1400" dirty="0">
                <a:solidFill>
                  <a:schemeClr val="tx1"/>
                </a:solidFill>
              </a:rPr>
              <a:t>, N.; Terzi, D.S.; Terzi, R. A comprehensive survey of deep learning research on medical image analysis with focus on transfer learning. Clin. Imaging 2023, 94, 18–41.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</a:rPr>
              <a:t>19. Sharma, S.; </a:t>
            </a:r>
            <a:r>
              <a:rPr lang="en-US" sz="1400" dirty="0" err="1">
                <a:solidFill>
                  <a:schemeClr val="tx1"/>
                </a:solidFill>
              </a:rPr>
              <a:t>Guleria</a:t>
            </a:r>
            <a:r>
              <a:rPr lang="en-US" sz="1400" dirty="0">
                <a:solidFill>
                  <a:schemeClr val="tx1"/>
                </a:solidFill>
              </a:rPr>
              <a:t>, K. A systematic literature review on deep learning approaches for pneumonia detection using chest X-ray images. </a:t>
            </a:r>
            <a:r>
              <a:rPr lang="en-US" sz="1400" dirty="0" err="1">
                <a:solidFill>
                  <a:schemeClr val="tx1"/>
                </a:solidFill>
              </a:rPr>
              <a:t>Multimed</a:t>
            </a:r>
            <a:r>
              <a:rPr lang="en-US" sz="1400" dirty="0">
                <a:solidFill>
                  <a:schemeClr val="tx1"/>
                </a:solidFill>
              </a:rPr>
              <a:t>. Tools Appl. 2023, 1 51.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</a:rPr>
              <a:t>20. Khan, W.; Zaki, N.; Ali, L. Intelligent pneumonia identification from chest X-rays: A systematic literature review. IEEE Access 2021, 9, 51747–51771.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</a:rPr>
              <a:t>21. Kundu, R.; Das, R.; </a:t>
            </a:r>
            <a:r>
              <a:rPr lang="en-US" sz="1400" dirty="0" err="1">
                <a:solidFill>
                  <a:schemeClr val="tx1"/>
                </a:solidFill>
              </a:rPr>
              <a:t>Geem</a:t>
            </a:r>
            <a:r>
              <a:rPr lang="en-US" sz="1400" dirty="0">
                <a:solidFill>
                  <a:schemeClr val="tx1"/>
                </a:solidFill>
              </a:rPr>
              <a:t>, Z.W.; Han, G.T.; Sarkar, R. Pneumonia detection in chest X-ray images using an ensemble of deep learning models. </a:t>
            </a:r>
            <a:r>
              <a:rPr lang="en-US" sz="1400" dirty="0" err="1">
                <a:solidFill>
                  <a:schemeClr val="tx1"/>
                </a:solidFill>
              </a:rPr>
              <a:t>PLoS</a:t>
            </a:r>
            <a:r>
              <a:rPr lang="en-US" sz="1400" dirty="0">
                <a:solidFill>
                  <a:schemeClr val="tx1"/>
                </a:solidFill>
              </a:rPr>
              <a:t> ONE 2021, 16, e0256630. </a:t>
            </a:r>
          </a:p>
        </p:txBody>
      </p:sp>
    </p:spTree>
    <p:extLst>
      <p:ext uri="{BB962C8B-B14F-4D97-AF65-F5344CB8AC3E}">
        <p14:creationId xmlns:p14="http://schemas.microsoft.com/office/powerpoint/2010/main" val="2317487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DF8E205D-5219-8B74-0DD6-A0D23B101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>
            <a:extLst>
              <a:ext uri="{FF2B5EF4-FFF2-40B4-BE49-F238E27FC236}">
                <a16:creationId xmlns:a16="http://schemas.microsoft.com/office/drawing/2014/main" id="{0FA80310-358C-8978-46ED-EC9E3AA65C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4275" y="279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rPr lang="en-US" sz="2400" dirty="0"/>
              <a:t>References</a:t>
            </a:r>
            <a:endParaRPr sz="2400" dirty="0"/>
          </a:p>
        </p:txBody>
      </p:sp>
      <p:pic>
        <p:nvPicPr>
          <p:cNvPr id="120" name="Google Shape;120;p20">
            <a:extLst>
              <a:ext uri="{FF2B5EF4-FFF2-40B4-BE49-F238E27FC236}">
                <a16:creationId xmlns:a16="http://schemas.microsoft.com/office/drawing/2014/main" id="{0D0839D9-5578-F1BC-277E-B68D5CB798F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0300" y="77500"/>
            <a:ext cx="2190750" cy="745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>
            <a:extLst>
              <a:ext uri="{FF2B5EF4-FFF2-40B4-BE49-F238E27FC236}">
                <a16:creationId xmlns:a16="http://schemas.microsoft.com/office/drawing/2014/main" id="{86E32FA4-9BBB-EF29-53FD-DA84087EF4A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13193"/>
            <a:ext cx="8839200" cy="3677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>
            <a:extLst>
              <a:ext uri="{FF2B5EF4-FFF2-40B4-BE49-F238E27FC236}">
                <a16:creationId xmlns:a16="http://schemas.microsoft.com/office/drawing/2014/main" id="{F06699DF-FC6C-2728-B98A-70952B852A3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07D905-C88C-D740-83EE-80F7EF90F2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421" y="1217541"/>
            <a:ext cx="9021158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>
                <a:solidFill>
                  <a:schemeClr val="tx1"/>
                </a:solidFill>
              </a:rPr>
              <a:t>22. </a:t>
            </a:r>
            <a:r>
              <a:rPr lang="en-US" sz="1400" dirty="0" err="1">
                <a:solidFill>
                  <a:schemeClr val="tx1"/>
                </a:solidFill>
              </a:rPr>
              <a:t>Gabruseva</a:t>
            </a:r>
            <a:r>
              <a:rPr lang="en-US" sz="1400" dirty="0">
                <a:solidFill>
                  <a:schemeClr val="tx1"/>
                </a:solidFill>
              </a:rPr>
              <a:t>, T.; </a:t>
            </a:r>
            <a:r>
              <a:rPr lang="en-US" sz="1400" dirty="0" err="1">
                <a:solidFill>
                  <a:schemeClr val="tx1"/>
                </a:solidFill>
              </a:rPr>
              <a:t>Poplavskiy</a:t>
            </a:r>
            <a:r>
              <a:rPr lang="en-US" sz="1400" dirty="0">
                <a:solidFill>
                  <a:schemeClr val="tx1"/>
                </a:solidFill>
              </a:rPr>
              <a:t>, D.; Kalinin, A. Deep learning for automatic pneumonia detection. In Proceedings of the IEEE/CVF Conference on Computer Vision and Pattern Recognition Workshops, Seattle, WA, USA, 14–19 June 2020; pp. 350–351.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>
                <a:solidFill>
                  <a:schemeClr val="tx1"/>
                </a:solidFill>
              </a:rPr>
              <a:t>23. Jain, R.; </a:t>
            </a:r>
            <a:r>
              <a:rPr lang="en-US" sz="1400" dirty="0" err="1">
                <a:solidFill>
                  <a:schemeClr val="tx1"/>
                </a:solidFill>
              </a:rPr>
              <a:t>Nagrath</a:t>
            </a:r>
            <a:r>
              <a:rPr lang="en-US" sz="1400" dirty="0">
                <a:solidFill>
                  <a:schemeClr val="tx1"/>
                </a:solidFill>
              </a:rPr>
              <a:t>, P.; Kataria, G.; Kaushik, V.S.; Hemanth, D.J. Pneumonia detection in chest X-ray images using convolutional neural networks and transfer learning. Measurement 2020, 165, 108046.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dirty="0">
                <a:solidFill>
                  <a:schemeClr val="tx1"/>
                </a:solidFill>
              </a:rPr>
              <a:t>24. </a:t>
            </a:r>
            <a:r>
              <a:rPr lang="en-US" sz="1400" dirty="0" err="1">
                <a:solidFill>
                  <a:schemeClr val="tx1"/>
                </a:solidFill>
              </a:rPr>
              <a:t>Iparraguirre</a:t>
            </a:r>
            <a:r>
              <a:rPr lang="en-US" sz="1400" dirty="0">
                <a:solidFill>
                  <a:schemeClr val="tx1"/>
                </a:solidFill>
              </a:rPr>
              <a:t>-Villanueva, O.; Guevara-Ponce, V.; Roque Paredes, O.; Sierra-</a:t>
            </a:r>
            <a:r>
              <a:rPr lang="en-US" sz="1400" dirty="0" err="1">
                <a:solidFill>
                  <a:schemeClr val="tx1"/>
                </a:solidFill>
              </a:rPr>
              <a:t>Liñan</a:t>
            </a:r>
            <a:r>
              <a:rPr lang="en-US" sz="1400" dirty="0">
                <a:solidFill>
                  <a:schemeClr val="tx1"/>
                </a:solidFill>
              </a:rPr>
              <a:t>, F.; Zapata-Paulini, J.; Cabanillas-Carbonell, M. Convolutional Neural Networks with Transfer Learning for Pneumonia Detection. 2022. </a:t>
            </a:r>
          </a:p>
        </p:txBody>
      </p:sp>
    </p:spTree>
    <p:extLst>
      <p:ext uri="{BB962C8B-B14F-4D97-AF65-F5344CB8AC3E}">
        <p14:creationId xmlns:p14="http://schemas.microsoft.com/office/powerpoint/2010/main" val="4287821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>
            <a:spLocks noGrp="1"/>
          </p:cNvSpPr>
          <p:nvPr>
            <p:ph type="body" idx="1"/>
          </p:nvPr>
        </p:nvSpPr>
        <p:spPr>
          <a:xfrm>
            <a:off x="1809900" y="2194500"/>
            <a:ext cx="5524200" cy="7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900" b="1">
                <a:solidFill>
                  <a:schemeClr val="dk1"/>
                </a:solidFill>
              </a:rPr>
              <a:t>Thank You</a:t>
            </a:r>
            <a:endParaRPr sz="3900" b="1">
              <a:solidFill>
                <a:schemeClr val="dk1"/>
              </a:solidFill>
            </a:endParaRPr>
          </a:p>
        </p:txBody>
      </p:sp>
      <p:sp>
        <p:nvSpPr>
          <p:cNvPr id="204" name="Google Shape;20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9306AD5D-66B1-2EDD-2947-930236ECD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>
            <a:extLst>
              <a:ext uri="{FF2B5EF4-FFF2-40B4-BE49-F238E27FC236}">
                <a16:creationId xmlns:a16="http://schemas.microsoft.com/office/drawing/2014/main" id="{5796FF11-6038-D175-F2AB-29CAC76234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4275" y="279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65" name="Google Shape;65;p14">
            <a:extLst>
              <a:ext uri="{FF2B5EF4-FFF2-40B4-BE49-F238E27FC236}">
                <a16:creationId xmlns:a16="http://schemas.microsoft.com/office/drawing/2014/main" id="{86C9C1DC-8806-54E7-6BB3-883058223A6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0300" y="77500"/>
            <a:ext cx="21907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>
            <a:extLst>
              <a:ext uri="{FF2B5EF4-FFF2-40B4-BE49-F238E27FC236}">
                <a16:creationId xmlns:a16="http://schemas.microsoft.com/office/drawing/2014/main" id="{FF5240F9-AE86-5073-6532-42F8BD60F27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06175"/>
            <a:ext cx="8839200" cy="3677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>
            <a:extLst>
              <a:ext uri="{FF2B5EF4-FFF2-40B4-BE49-F238E27FC236}">
                <a16:creationId xmlns:a16="http://schemas.microsoft.com/office/drawing/2014/main" id="{023D34EC-876C-310F-73B8-9ADF6B1E913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7EF227A-5FF3-0C79-11DF-727B99A98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191003"/>
            <a:ext cx="850466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Pneumonia is a lung infection that causes inflammation in the air sacs, leading to symptoms like cough, fever, difficulty breathing, and chest pain.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can be caused by bacteria, viruses, or fungi and ranges from mild to severe, especially in young children, the elderly, and individuals with weakened immune systems.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Early diagnosis and treatment are crucial to prevent complications and improve recovery.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5575CF-D3B7-15BF-8BCD-AC861D4C278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7549"/>
          <a:stretch/>
        </p:blipFill>
        <p:spPr>
          <a:xfrm>
            <a:off x="1907045" y="2438400"/>
            <a:ext cx="4597833" cy="261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1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CEB1C31D-2B60-CB23-1B12-4DFA9D6D4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>
            <a:extLst>
              <a:ext uri="{FF2B5EF4-FFF2-40B4-BE49-F238E27FC236}">
                <a16:creationId xmlns:a16="http://schemas.microsoft.com/office/drawing/2014/main" id="{E0F549A8-A6D3-34B2-58C5-6D36BA951B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4275" y="279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65" name="Google Shape;65;p14">
            <a:extLst>
              <a:ext uri="{FF2B5EF4-FFF2-40B4-BE49-F238E27FC236}">
                <a16:creationId xmlns:a16="http://schemas.microsoft.com/office/drawing/2014/main" id="{2A1DAE28-6C4C-2CCA-5D13-7DEDD80936A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0300" y="77500"/>
            <a:ext cx="21907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>
            <a:extLst>
              <a:ext uri="{FF2B5EF4-FFF2-40B4-BE49-F238E27FC236}">
                <a16:creationId xmlns:a16="http://schemas.microsoft.com/office/drawing/2014/main" id="{ABD14D79-AC9F-3593-3F5E-8E944570445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06175"/>
            <a:ext cx="8839200" cy="3677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>
            <a:extLst>
              <a:ext uri="{FF2B5EF4-FFF2-40B4-BE49-F238E27FC236}">
                <a16:creationId xmlns:a16="http://schemas.microsoft.com/office/drawing/2014/main" id="{5100F8FE-D524-DF93-CFF0-019002937E2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08C005-142F-DBA0-F6B6-9577E88B4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170" y="2299347"/>
            <a:ext cx="3834084" cy="23638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EF9E4E-498E-2973-BC11-F7351DC681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0751" y="2014654"/>
            <a:ext cx="4304124" cy="2973658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179B000C-DF3F-6A2F-E642-FB2CBAC4F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4169" y="1290978"/>
            <a:ext cx="877035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diagrams illustrate the differences between normal lungs and pneumonia-affected lungs in X-ray images, while the other image depicts the death rate associated with pneumonia(1984 – 2023). </a:t>
            </a:r>
          </a:p>
        </p:txBody>
      </p:sp>
    </p:spTree>
    <p:extLst>
      <p:ext uri="{BB962C8B-B14F-4D97-AF65-F5344CB8AC3E}">
        <p14:creationId xmlns:p14="http://schemas.microsoft.com/office/powerpoint/2010/main" val="247990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214275" y="279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0300" y="77500"/>
            <a:ext cx="21907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06175"/>
            <a:ext cx="8839200" cy="3677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BD0E8E-3F55-A043-9465-62D4EB830A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37099" y="1123787"/>
            <a:ext cx="875450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 of Early Diagnosis: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Pneumonia requires timely detection for effective treatment and to reduce complications.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Interpretability: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Traditional deep learning models act as “black boxes,” making it hard for doctors to trust their decisions.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Clinical Adoption: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Without transparency, AI-based medical tools struggle to gain acceptance in real-world healthcare settings.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Explainability: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Providing visual justifications for predictions can improve trust and usability for healthcare professionals.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Bridging AI and Healthcare: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 explainable deep learning model enhances diagnostic confidence, improves patient outcomes, and ensures AI-driven tools are more reliable in medical practice.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01C15B31-CEA4-6B0A-A170-3FF7BA97E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85AAB04A-88BD-3CC0-C452-0E8AA79223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4275" y="279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Analysis </a:t>
            </a:r>
            <a:endParaRPr dirty="0"/>
          </a:p>
        </p:txBody>
      </p:sp>
      <p:sp>
        <p:nvSpPr>
          <p:cNvPr id="73" name="Google Shape;73;p15">
            <a:extLst>
              <a:ext uri="{FF2B5EF4-FFF2-40B4-BE49-F238E27FC236}">
                <a16:creationId xmlns:a16="http://schemas.microsoft.com/office/drawing/2014/main" id="{1ACFAB54-DD37-03F0-C366-10BC270937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293728" y="896650"/>
            <a:ext cx="8950048" cy="3283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400" b="1" dirty="0">
                <a:solidFill>
                  <a:schemeClr val="tx1"/>
                </a:solidFill>
              </a:rPr>
              <a:t>Problem:</a:t>
            </a:r>
            <a:r>
              <a:rPr lang="en-US" sz="1400" dirty="0">
                <a:solidFill>
                  <a:schemeClr val="tx1"/>
                </a:solidFill>
              </a:rPr>
              <a:t> Pneumonia diagnosis using deep learning lacks interpretability, making it difficult for healthcare professionals to trust model predictions.  </a:t>
            </a:r>
          </a:p>
          <a:p>
            <a:pPr marL="742950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400" b="1" dirty="0">
                <a:solidFill>
                  <a:schemeClr val="tx1"/>
                </a:solidFill>
              </a:rPr>
              <a:t>Problem Cause: </a:t>
            </a:r>
            <a:r>
              <a:rPr lang="en-US" sz="1400" dirty="0">
                <a:solidFill>
                  <a:schemeClr val="tx1"/>
                </a:solidFill>
              </a:rPr>
              <a:t>Traditional deep learning models act as "black boxes," failing to highlight critical lung regions that influence diagnosis.  </a:t>
            </a:r>
          </a:p>
          <a:p>
            <a:pPr marL="742950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400" b="1" dirty="0">
                <a:solidFill>
                  <a:schemeClr val="tx1"/>
                </a:solidFill>
              </a:rPr>
              <a:t>Problem Solution: </a:t>
            </a:r>
            <a:r>
              <a:rPr lang="en-US" sz="1400" dirty="0">
                <a:solidFill>
                  <a:schemeClr val="tx1"/>
                </a:solidFill>
              </a:rPr>
              <a:t>This project develops an explainable deep learning model that not only detects pneumonia but also provides interpretable visual explanations.  </a:t>
            </a:r>
          </a:p>
          <a:p>
            <a:pPr marL="742950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400" b="1" dirty="0">
                <a:solidFill>
                  <a:schemeClr val="tx1"/>
                </a:solidFill>
              </a:rPr>
              <a:t>Process of Solution: </a:t>
            </a:r>
            <a:r>
              <a:rPr lang="en-US" sz="1400" dirty="0">
                <a:solidFill>
                  <a:schemeClr val="tx1"/>
                </a:solidFill>
              </a:rPr>
              <a:t>The model utilizes attention mechanisms or Grad-CAM to highlight key lung areas, improving transparency. It is trained on chest X-ray datasets, evaluated for accuracy, and deployed for clinical validation, ensuring reliable and interpretable diagnosis.</a:t>
            </a:r>
            <a:endParaRPr sz="1400" dirty="0">
              <a:solidFill>
                <a:schemeClr val="tx1"/>
              </a:solidFill>
            </a:endParaRPr>
          </a:p>
        </p:txBody>
      </p: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3F1B6ECA-5854-E786-943E-D793AD69028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0300" y="77500"/>
            <a:ext cx="21907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>
            <a:extLst>
              <a:ext uri="{FF2B5EF4-FFF2-40B4-BE49-F238E27FC236}">
                <a16:creationId xmlns:a16="http://schemas.microsoft.com/office/drawing/2014/main" id="{1BA436B9-4C4F-4473-386D-2FF9A3B809C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06175"/>
            <a:ext cx="8839200" cy="3677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>
            <a:extLst>
              <a:ext uri="{FF2B5EF4-FFF2-40B4-BE49-F238E27FC236}">
                <a16:creationId xmlns:a16="http://schemas.microsoft.com/office/drawing/2014/main" id="{14DB28CF-72E8-15B2-182C-77DDA931BB2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3588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214275" y="279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214275" y="1092600"/>
            <a:ext cx="8292600" cy="8629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1" dirty="0">
                <a:solidFill>
                  <a:schemeClr val="tx1"/>
                </a:solidFill>
              </a:rPr>
              <a:t>           “Explainable Deep Learning Model For Pneumonia Diagnosis”</a:t>
            </a: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0300" y="77500"/>
            <a:ext cx="21907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06175"/>
            <a:ext cx="8839200" cy="3677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>
          <a:extLst>
            <a:ext uri="{FF2B5EF4-FFF2-40B4-BE49-F238E27FC236}">
              <a16:creationId xmlns:a16="http://schemas.microsoft.com/office/drawing/2014/main" id="{09DDD4BC-EA22-764D-DD0D-71E08826E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>
            <a:extLst>
              <a:ext uri="{FF2B5EF4-FFF2-40B4-BE49-F238E27FC236}">
                <a16:creationId xmlns:a16="http://schemas.microsoft.com/office/drawing/2014/main" id="{24CDC154-E022-06B8-2BC9-A50659F369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4275" y="279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82" name="Google Shape;82;p16">
            <a:extLst>
              <a:ext uri="{FF2B5EF4-FFF2-40B4-BE49-F238E27FC236}">
                <a16:creationId xmlns:a16="http://schemas.microsoft.com/office/drawing/2014/main" id="{533EA381-16F2-8952-7F5C-26CFC74ECE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4275" y="1092599"/>
            <a:ext cx="8292600" cy="2602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spcBef>
                <a:spcPts val="1200"/>
              </a:spcBef>
              <a:spcAft>
                <a:spcPts val="1200"/>
              </a:spcAft>
            </a:pP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enhance model interpretability for pneumonia diagnosis by integrating LIME with CNN and Grad-CAM with InceptionV3, ensuring clear and interpretable AI predictions. </a:t>
            </a:r>
          </a:p>
          <a:p>
            <a:pPr marL="285750" indent="-285750" algn="just">
              <a:spcBef>
                <a:spcPts val="1200"/>
              </a:spcBef>
              <a:spcAft>
                <a:spcPts val="1200"/>
              </a:spcAft>
            </a:pP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improve diagnostic accuracy and reliability by optimizing deep learning models for high accuracy in pneumonia detection while maintaining robust and consistent predictions. </a:t>
            </a:r>
          </a:p>
          <a:p>
            <a:pPr marL="285750" indent="-285750" algn="just">
              <a:spcBef>
                <a:spcPts val="1200"/>
              </a:spcBef>
              <a:spcAft>
                <a:spcPts val="1200"/>
              </a:spcAft>
            </a:pP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To optimize computational efficiency for real-world deployment by reducing GPU training time and energy consumption, making the model suitable for resource-constrained medical environments.</a:t>
            </a:r>
            <a:endParaRPr sz="15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3" name="Google Shape;83;p16">
            <a:extLst>
              <a:ext uri="{FF2B5EF4-FFF2-40B4-BE49-F238E27FC236}">
                <a16:creationId xmlns:a16="http://schemas.microsoft.com/office/drawing/2014/main" id="{ACE9A9E2-A0A1-749E-2C3F-06C89D882A0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0300" y="77500"/>
            <a:ext cx="21907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>
            <a:extLst>
              <a:ext uri="{FF2B5EF4-FFF2-40B4-BE49-F238E27FC236}">
                <a16:creationId xmlns:a16="http://schemas.microsoft.com/office/drawing/2014/main" id="{6FEC8592-BCD3-6C8D-6229-F8DD6557A87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06175"/>
            <a:ext cx="8839200" cy="3677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>
            <a:extLst>
              <a:ext uri="{FF2B5EF4-FFF2-40B4-BE49-F238E27FC236}">
                <a16:creationId xmlns:a16="http://schemas.microsoft.com/office/drawing/2014/main" id="{ABBE4593-81C0-AB8C-AA67-762E104547E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5531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6EBACF89-7DC8-A893-0B63-D93199A79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3E06ACCF-C6FE-D123-03E7-C010F4C462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325" y="57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pic>
        <p:nvPicPr>
          <p:cNvPr id="100" name="Google Shape;100;p18">
            <a:extLst>
              <a:ext uri="{FF2B5EF4-FFF2-40B4-BE49-F238E27FC236}">
                <a16:creationId xmlns:a16="http://schemas.microsoft.com/office/drawing/2014/main" id="{D3048E0A-FED8-C94C-BE9F-5EC7FE37D15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0300" y="77500"/>
            <a:ext cx="2190750" cy="44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09DAB1DD-CBF6-E26E-21F7-DF5E84134D8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66738"/>
            <a:ext cx="8839200" cy="3677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>
            <a:extLst>
              <a:ext uri="{FF2B5EF4-FFF2-40B4-BE49-F238E27FC236}">
                <a16:creationId xmlns:a16="http://schemas.microsoft.com/office/drawing/2014/main" id="{D0EDB81C-19E2-6F59-AED3-205E4336DAF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047B4B-A12E-C9C8-F4BE-1C84415D8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51" y="1483114"/>
            <a:ext cx="8363415" cy="23268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D6C9A7-5932-2B2A-E286-4091AE16497B}"/>
              </a:ext>
            </a:extLst>
          </p:cNvPr>
          <p:cNvSpPr txBox="1"/>
          <p:nvPr/>
        </p:nvSpPr>
        <p:spPr>
          <a:xfrm>
            <a:off x="3209376" y="3656114"/>
            <a:ext cx="2568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 : System Flow Diagram</a:t>
            </a:r>
          </a:p>
        </p:txBody>
      </p:sp>
    </p:spTree>
    <p:extLst>
      <p:ext uri="{BB962C8B-B14F-4D97-AF65-F5344CB8AC3E}">
        <p14:creationId xmlns:p14="http://schemas.microsoft.com/office/powerpoint/2010/main" val="25150503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2575</Words>
  <Application>Microsoft Office PowerPoint</Application>
  <PresentationFormat>On-screen Show (16:9)</PresentationFormat>
  <Paragraphs>182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Times New Roman</vt:lpstr>
      <vt:lpstr>Arial</vt:lpstr>
      <vt:lpstr>Simple Light</vt:lpstr>
      <vt:lpstr>Explainable Deep Learning Model For Pneumonia Diagnosis </vt:lpstr>
      <vt:lpstr>PowerPoint Presentation</vt:lpstr>
      <vt:lpstr>Introduction</vt:lpstr>
      <vt:lpstr>Introduction</vt:lpstr>
      <vt:lpstr>Motivation</vt:lpstr>
      <vt:lpstr>Problem Analysis </vt:lpstr>
      <vt:lpstr>Problem statement</vt:lpstr>
      <vt:lpstr>Objectives</vt:lpstr>
      <vt:lpstr>Methodology</vt:lpstr>
      <vt:lpstr>Data Collection &amp; Exploration</vt:lpstr>
      <vt:lpstr>Data Preprocessing</vt:lpstr>
      <vt:lpstr>Model Selection &amp; Training</vt:lpstr>
      <vt:lpstr>Results of Model 1</vt:lpstr>
      <vt:lpstr>Results of Model 1</vt:lpstr>
      <vt:lpstr>Results of Model 1</vt:lpstr>
      <vt:lpstr>Model Selection &amp; Training</vt:lpstr>
      <vt:lpstr>Results of Model 2</vt:lpstr>
      <vt:lpstr>Results of Model 2</vt:lpstr>
      <vt:lpstr>Results of Model 2</vt:lpstr>
      <vt:lpstr>Results of Model 2</vt:lpstr>
      <vt:lpstr>Results Analysis (Conclusion)</vt:lpstr>
      <vt:lpstr>Future Scope</vt:lpstr>
      <vt:lpstr>References</vt:lpstr>
      <vt:lpstr>References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AKSHATA</dc:creator>
  <cp:lastModifiedBy>akshata ballary</cp:lastModifiedBy>
  <cp:revision>2</cp:revision>
  <dcterms:modified xsi:type="dcterms:W3CDTF">2025-02-26T12:20:35Z</dcterms:modified>
</cp:coreProperties>
</file>