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6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71917"/>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 </a:t>
            </a:r>
            <a:r>
              <a:rPr lang="en-US" sz="1100" dirty="0" err="1" smtClean="0">
                <a:solidFill>
                  <a:schemeClr val="tx1"/>
                </a:solidFill>
              </a:rPr>
              <a:t>Ishwarya.R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au412321104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Sri </a:t>
            </a:r>
            <a:r>
              <a:rPr lang="en-US" sz="1100" b="0" i="0" u="none" strike="noStrike" cap="none" dirty="0" err="1">
                <a:solidFill>
                  <a:schemeClr val="tx1"/>
                </a:solidFill>
                <a:latin typeface="Arial"/>
                <a:ea typeface="Arial"/>
                <a:cs typeface="Arial"/>
                <a:sym typeface="Arial"/>
              </a:rPr>
              <a:t>Ramanujar</a:t>
            </a:r>
            <a:r>
              <a:rPr lang="en-US" sz="1100" b="0" i="0" u="none" strike="noStrike" cap="none" dirty="0">
                <a:solidFill>
                  <a:schemeClr val="tx1"/>
                </a:solidFill>
                <a:latin typeface="Arial"/>
                <a:ea typeface="Arial"/>
                <a:cs typeface="Arial"/>
                <a:sym typeface="Arial"/>
              </a:rPr>
              <a:t>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7732A2F8-186F-4793-B60D-7CA42B256C8E}"/>
              </a:ext>
            </a:extLst>
          </p:cNvPr>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p>
          <a:p>
            <a:pPr lvl="1"/>
            <a:r>
              <a:rPr lang="en-US" sz="1000" dirty="0">
                <a:latin typeface="+mn-lt"/>
              </a:rPr>
              <a:t>Django's migration system is used to manage database schema changes and updates.</a:t>
            </a: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p>
          <a:p>
            <a:pPr lvl="1"/>
            <a:r>
              <a:rPr lang="en-US" sz="1000" dirty="0">
                <a:latin typeface="+mn-lt"/>
              </a:rPr>
              <a:t>Templates are written in HTML and utilize CSS for styling. They contain placeholders for dynamic data that is passed from the views.</a:t>
            </a: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p>
          <a:p>
            <a:pPr lvl="1"/>
            <a:r>
              <a:rPr lang="en-US" sz="1000" dirty="0">
                <a:latin typeface="+mn-lt"/>
              </a:rPr>
              <a:t>CSS is used to style the templates, ensuring consistency in design and layout across different pages of the website.</a:t>
            </a:r>
          </a:p>
          <a:p>
            <a:pPr lvl="1"/>
            <a:r>
              <a:rPr lang="en-US" sz="1000" dirty="0">
                <a:latin typeface="+mn-lt"/>
              </a:rPr>
              <a:t>Responsive design principles are applied to ensure compatibility with various devices and screen sizes.</a:t>
            </a: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p>
          <a:p>
            <a:pPr lvl="1"/>
            <a:r>
              <a:rPr lang="en-US" sz="1000" dirty="0">
                <a:latin typeface="+mn-lt"/>
              </a:rPr>
              <a:t>Authentication and authorization mechanisms are implemented to ensure secure access to user data and functionalities.</a:t>
            </a:r>
          </a:p>
          <a:p>
            <a:pPr lvl="1"/>
            <a:r>
              <a:rPr lang="en-US" sz="1000" dirty="0">
                <a:latin typeface="+mn-lt"/>
              </a:rPr>
              <a:t>Business logic for features such as music discovery, recommendations, and social interactions is implemented in the backend.</a:t>
            </a:r>
          </a:p>
          <a:p>
            <a:endParaRPr lang="en-US" sz="1000" dirty="0">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A910F35-921A-43A1-A2FC-F8F881645803}"/>
              </a:ext>
            </a:extLst>
          </p:cNvPr>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p>
          <a:p>
            <a:pPr lvl="1"/>
            <a:r>
              <a:rPr lang="en-US" sz="1000" dirty="0">
                <a:latin typeface="+mn-lt"/>
              </a:rPr>
              <a:t>They can browse artists, albums, and songs, view detailed information, and listen to music previews.</a:t>
            </a:r>
          </a:p>
          <a:p>
            <a:pPr lvl="1"/>
            <a:r>
              <a:rPr lang="en-US" sz="1000" dirty="0">
                <a:latin typeface="+mn-lt"/>
              </a:rPr>
              <a:t>Social features allow users to follow each other, comment on tracks, like/dislike songs, and share music content.</a:t>
            </a:r>
          </a:p>
          <a:p>
            <a:pPr lvl="1"/>
            <a:r>
              <a:rPr lang="en-US" sz="1000" dirty="0">
                <a:latin typeface="+mn-lt"/>
              </a:rPr>
              <a:t>The website provides a seamless user experience with smooth navigation, responsive design, and intuitive controls.</a:t>
            </a:r>
          </a:p>
          <a:p>
            <a:pPr lvl="1"/>
            <a:r>
              <a:rPr lang="en-US" sz="1000" dirty="0">
                <a:latin typeface="+mn-lt"/>
              </a:rPr>
              <a:t>Performance optimizations ensure fast loading times and minimal latency, even with a growing database and user base.</a:t>
            </a:r>
          </a:p>
          <a:p>
            <a:pPr lvl="1"/>
            <a:r>
              <a:rPr lang="en-US" sz="1000" dirty="0">
                <a:latin typeface="+mn-lt"/>
              </a:rPr>
              <a:t>Security measures protect user data and prevent unauthorized access, ensuring a safe and secure environment for users.</a:t>
            </a:r>
          </a:p>
        </p:txBody>
      </p:sp>
    </p:spTree>
    <p:extLst>
      <p:ext uri="{BB962C8B-B14F-4D97-AF65-F5344CB8AC3E}">
        <p14:creationId xmlns:p14="http://schemas.microsoft.com/office/powerpoint/2010/main" val="1230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864" y="1815530"/>
            <a:ext cx="4687371" cy="2592084"/>
          </a:xfrm>
          <a:prstGeom prst="rect">
            <a:avLst/>
          </a:prstGeom>
        </p:spPr>
      </p:pic>
    </p:spTree>
    <p:extLst>
      <p:ext uri="{BB962C8B-B14F-4D97-AF65-F5344CB8AC3E}">
        <p14:creationId xmlns:p14="http://schemas.microsoft.com/office/powerpoint/2010/main" val="690875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AutoShape 2" descr="blob:https://web.whatsapp.com/82717d30-75e4-4024-9fb5-93f03687c52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2207"/>
            <a:ext cx="10541285" cy="597445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xmlns="" id="{B15E75D5-F7B0-4B7C-96E1-8D71EE61CEDC}"/>
              </a:ext>
            </a:extLst>
          </p:cNvPr>
          <p:cNvPicPr>
            <a:picLocks noChangeAspect="1"/>
          </p:cNvPicPr>
          <p:nvPr/>
        </p:nvPicPr>
        <p:blipFill>
          <a:blip r:embed="rId2"/>
          <a:stretch>
            <a:fillRect/>
          </a:stretch>
        </p:blipFill>
        <p:spPr>
          <a:xfrm>
            <a:off x="891150" y="1106216"/>
            <a:ext cx="7361249" cy="36767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xmlns="" id="{27E7D1E5-3960-4CF0-8C96-FF28559EDCD1}"/>
              </a:ext>
            </a:extLst>
          </p:cNvPr>
          <p:cNvPicPr>
            <a:picLocks noChangeAspect="1"/>
          </p:cNvPicPr>
          <p:nvPr/>
        </p:nvPicPr>
        <p:blipFill>
          <a:blip r:embed="rId2"/>
          <a:stretch>
            <a:fillRect/>
          </a:stretch>
        </p:blipFill>
        <p:spPr>
          <a:xfrm>
            <a:off x="845101" y="1182778"/>
            <a:ext cx="7453347" cy="3746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xmlns="" id="{DBAF7B70-EBF3-4CF7-AAEF-2888E4BC6732}"/>
              </a:ext>
            </a:extLst>
          </p:cNvPr>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p>
          <a:p>
            <a:pPr lvl="1"/>
            <a:r>
              <a:rPr lang="en-US" sz="1000" dirty="0">
                <a:latin typeface="+mn-lt"/>
              </a:rPr>
              <a:t>Implement UI enhancements, such as smoother transitions, interactive animations, and intuitive gestures, to enhance usability and engagement.</a:t>
            </a: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p>
          <a:p>
            <a:pPr lvl="1"/>
            <a:endParaRPr lang="en-US" sz="1000" dirty="0">
              <a:latin typeface="+mn-lt"/>
            </a:endParaRPr>
          </a:p>
          <a:p>
            <a:endParaRPr lang="en-US" sz="10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xmlns="" id="{92BCBD6A-F609-4F6C-84CB-39AA0581142C}"/>
              </a:ext>
            </a:extLst>
          </p:cNvPr>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a:extLst>
              <a:ext uri="{FF2B5EF4-FFF2-40B4-BE49-F238E27FC236}">
                <a16:creationId xmlns:a16="http://schemas.microsoft.com/office/drawing/2014/main" xmlns="" id="{51018108-8F98-4F82-84EC-1B5CBBBD175D}"/>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xmlns="" id="{2D52DD31-9247-4564-998D-EFE4DC45A4EC}"/>
              </a:ext>
            </a:extLst>
          </p:cNvPr>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66270E4F-DF45-4623-8522-E0A3F2BB64D0}"/>
              </a:ext>
            </a:extLst>
          </p:cNvPr>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p>
          <a:p>
            <a:r>
              <a:rPr lang="en-US" sz="1000" dirty="0">
                <a:latin typeface="+mn-lt"/>
              </a:rPr>
              <a:t>1. User Registration and Authentication:</a:t>
            </a:r>
          </a:p>
          <a:p>
            <a:pPr lvl="1"/>
            <a:r>
              <a:rPr lang="en-US" sz="1000" dirty="0">
                <a:latin typeface="+mn-lt"/>
              </a:rPr>
              <a:t>Allow users to register accounts securely.</a:t>
            </a:r>
          </a:p>
          <a:p>
            <a:pPr lvl="1"/>
            <a:r>
              <a:rPr lang="en-US" sz="1000" dirty="0">
                <a:latin typeface="+mn-lt"/>
              </a:rPr>
              <a:t>Implement authentication mechanisms to ensure user data privacy and security.</a:t>
            </a:r>
          </a:p>
          <a:p>
            <a:r>
              <a:rPr lang="en-US" sz="1000" dirty="0">
                <a:latin typeface="+mn-lt"/>
              </a:rPr>
              <a:t>2. Music Library Management:</a:t>
            </a:r>
          </a:p>
          <a:p>
            <a:pPr lvl="1"/>
            <a:r>
              <a:rPr lang="en-US" sz="1000" dirty="0">
                <a:latin typeface="+mn-lt"/>
              </a:rPr>
              <a:t>Enable users to upload, organize, and manage their music library.</a:t>
            </a:r>
          </a:p>
          <a:p>
            <a:pPr lvl="1"/>
            <a:r>
              <a:rPr lang="en-US" sz="1000" dirty="0">
                <a:latin typeface="+mn-lt"/>
              </a:rPr>
              <a:t>Support various audio file formats for upload and playback.</a:t>
            </a:r>
          </a:p>
          <a:p>
            <a:r>
              <a:rPr lang="en-US" sz="1000" dirty="0">
                <a:latin typeface="+mn-lt"/>
              </a:rPr>
              <a:t>3. Music Discovery:</a:t>
            </a:r>
          </a:p>
          <a:p>
            <a:pPr lvl="1"/>
            <a:r>
              <a:rPr lang="en-US" sz="1000" dirty="0">
                <a:latin typeface="+mn-lt"/>
              </a:rPr>
              <a:t>Implement recommendation algorithms to suggest music based on user preferences, browsing history, and listening habits.</a:t>
            </a:r>
          </a:p>
          <a:p>
            <a:pPr lvl="1"/>
            <a:r>
              <a:rPr lang="en-US" sz="1000" dirty="0">
                <a:latin typeface="+mn-lt"/>
              </a:rPr>
              <a:t>Provide browsing capabilities such as genre-based exploration, artist profiles, and trending tracks.</a:t>
            </a:r>
          </a:p>
          <a:p>
            <a:r>
              <a:rPr lang="en-US" sz="1000" dirty="0">
                <a:latin typeface="+mn-lt"/>
              </a:rPr>
              <a:t>4. Streaming and Playback:</a:t>
            </a:r>
          </a:p>
          <a:p>
            <a:pPr lvl="1"/>
            <a:r>
              <a:rPr lang="en-US" sz="1000" dirty="0">
                <a:latin typeface="+mn-lt"/>
              </a:rPr>
              <a:t>Enable smooth streaming and playback of music tracks with minimal buffering.</a:t>
            </a:r>
          </a:p>
          <a:p>
            <a:pPr lvl="1"/>
            <a:r>
              <a:rPr lang="en-US" sz="1000" dirty="0">
                <a:latin typeface="+mn-lt"/>
              </a:rPr>
              <a:t>Implement controls for play, pause, skip, and volume adjustment.</a:t>
            </a:r>
          </a:p>
          <a:p>
            <a:pPr lvl="1"/>
            <a:r>
              <a:rPr lang="en-US" sz="1000" dirty="0">
                <a:latin typeface="+mn-lt"/>
              </a:rPr>
              <a:t>Support features like repeat, shuffle, and creating playlists.</a:t>
            </a:r>
          </a:p>
          <a:p>
            <a:r>
              <a:rPr lang="en-US" sz="1000" dirty="0">
                <a:latin typeface="+mn-lt"/>
              </a:rPr>
              <a:t>5. Search Functionality:</a:t>
            </a:r>
          </a:p>
          <a:p>
            <a:pPr lvl="1"/>
            <a:r>
              <a:rPr lang="en-US" sz="1000" dirty="0">
                <a:latin typeface="+mn-lt"/>
              </a:rPr>
              <a:t>Implement a robust search feature allowing users to find specific songs, albums, artists, or genres quickly.</a:t>
            </a:r>
          </a:p>
          <a:p>
            <a:r>
              <a:rPr lang="en-US" sz="1000" dirty="0">
                <a:latin typeface="+mn-lt"/>
              </a:rPr>
              <a:t>6. Social Features:</a:t>
            </a:r>
          </a:p>
          <a:p>
            <a:pPr lvl="1"/>
            <a:r>
              <a:rPr lang="en-US" sz="1000" dirty="0">
                <a:latin typeface="+mn-lt"/>
              </a:rPr>
              <a:t>Enable users to share their favorite tracks, playlists, and recommendations with friends.</a:t>
            </a:r>
          </a:p>
          <a:p>
            <a:pPr lvl="1"/>
            <a:r>
              <a:rPr lang="en-US" sz="1000" dirty="0">
                <a:latin typeface="+mn-lt"/>
              </a:rPr>
              <a:t>Implement social features like following other users, commenting on tracks, and liking/disliking songs.</a:t>
            </a:r>
          </a:p>
          <a:p>
            <a:endParaRPr lang="en-US" sz="5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AFAEA7D-81FC-481A-8A20-969A5BC09529}"/>
              </a:ext>
            </a:extLst>
          </p:cNvPr>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p>
          <a:p>
            <a:pPr lvl="1"/>
            <a:r>
              <a:rPr lang="en-US" sz="1000" dirty="0">
                <a:latin typeface="+mn-lt"/>
              </a:rPr>
              <a:t>Create an intuitive and visually appealing user interface (UI) with responsive design to ensure compatibility across devices.</a:t>
            </a:r>
          </a:p>
          <a:p>
            <a:pPr lvl="1"/>
            <a:r>
              <a:rPr lang="en-US" sz="1000" dirty="0">
                <a:latin typeface="+mn-lt"/>
              </a:rPr>
              <a:t>Ensure accessibility and usability for users with diverse needs.</a:t>
            </a:r>
          </a:p>
          <a:p>
            <a:r>
              <a:rPr lang="en-US" sz="1000" dirty="0">
                <a:latin typeface="+mn-lt"/>
              </a:rPr>
              <a:t>9. Performance and Scalability:</a:t>
            </a:r>
          </a:p>
          <a:p>
            <a:pPr lvl="1"/>
            <a:r>
              <a:rPr lang="en-US" sz="1000" dirty="0">
                <a:latin typeface="+mn-lt"/>
              </a:rPr>
              <a:t>Optimize application performance to minimize latency and ensure smooth user interactions.</a:t>
            </a:r>
          </a:p>
          <a:p>
            <a:pPr lvl="1"/>
            <a:r>
              <a:rPr lang="en-US" sz="1000" dirty="0">
                <a:latin typeface="+mn-lt"/>
              </a:rPr>
              <a:t>Design the application architecture to scale efficiently as the user base and content library grow.</a:t>
            </a:r>
          </a:p>
          <a:p>
            <a:r>
              <a:rPr lang="en-US" sz="1000" dirty="0">
                <a:latin typeface="+mn-lt"/>
              </a:rPr>
              <a:t>10. Security:</a:t>
            </a:r>
          </a:p>
          <a:p>
            <a:pPr lvl="1"/>
            <a:r>
              <a:rPr lang="en-US" sz="1000" dirty="0">
                <a:latin typeface="+mn-lt"/>
              </a:rPr>
              <a:t>Implement measures to protect user data, prevent unauthorized access, and secure communication between the client and server.</a:t>
            </a:r>
          </a:p>
          <a:p>
            <a:pPr lvl="1"/>
            <a:r>
              <a:rPr lang="en-US" sz="1000" dirty="0">
                <a:latin typeface="+mn-lt"/>
              </a:rPr>
              <a:t>Apply best practices for data encryption, secure authentication, and protection against common security threats like XSS and CSRF attacks.</a:t>
            </a:r>
          </a:p>
          <a:p>
            <a:r>
              <a:rPr lang="en-US" sz="1000" dirty="0">
                <a:latin typeface="+mn-lt"/>
              </a:rPr>
              <a:t>11. Testing and Quality Assurance:</a:t>
            </a:r>
          </a:p>
          <a:p>
            <a:pPr lvl="1"/>
            <a:r>
              <a:rPr lang="en-US" sz="1000" dirty="0">
                <a:latin typeface="+mn-lt"/>
              </a:rPr>
              <a:t>Conduct thorough testing to ensure the functionality, performance, and security of the application.</a:t>
            </a:r>
          </a:p>
          <a:p>
            <a:pPr lvl="1"/>
            <a:r>
              <a:rPr lang="en-US" sz="1000" dirty="0">
                <a:latin typeface="+mn-lt"/>
              </a:rPr>
              <a:t>Implement automated testing procedures and perform manual testing to identify and resolve any issues.</a:t>
            </a:r>
          </a:p>
          <a:p>
            <a:r>
              <a:rPr lang="en-US" sz="1000" dirty="0">
                <a:latin typeface="+mn-lt"/>
              </a:rPr>
              <a:t>Deployment and Maintenance:</a:t>
            </a:r>
          </a:p>
          <a:p>
            <a:pPr lvl="1"/>
            <a:r>
              <a:rPr lang="en-US" sz="1000" dirty="0">
                <a:latin typeface="+mn-lt"/>
              </a:rPr>
              <a:t>Deploy the application on a reliable hosting platform, ensuring high availability and scalability.</a:t>
            </a:r>
          </a:p>
          <a:p>
            <a:pPr lvl="1"/>
            <a:r>
              <a:rPr lang="en-US" sz="1000" dirty="0">
                <a:latin typeface="+mn-lt"/>
              </a:rPr>
              <a:t>Provide ongoing maintenance and support to address bugs, add new features, and incorporate user feedback.</a:t>
            </a:r>
          </a:p>
          <a:p>
            <a:endParaRPr lang="en-US" sz="1000" dirty="0">
              <a:latin typeface="+mn-lt"/>
            </a:endParaRPr>
          </a:p>
        </p:txBody>
      </p:sp>
    </p:spTree>
    <p:extLst>
      <p:ext uri="{BB962C8B-B14F-4D97-AF65-F5344CB8AC3E}">
        <p14:creationId xmlns:p14="http://schemas.microsoft.com/office/powerpoint/2010/main" val="3442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91EE696-2605-4F26-A8DA-099DF68BA224}"/>
              </a:ext>
            </a:extLst>
          </p:cNvPr>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p>
          <a:p>
            <a:pPr lvl="1"/>
            <a:r>
              <a:rPr lang="en-US" sz="1000" dirty="0">
                <a:latin typeface="+mn-lt"/>
              </a:rPr>
              <a:t>HTML templates are utilized to create different pages such as the homepage, artist profiles, album pages, and user dashboard.</a:t>
            </a:r>
          </a:p>
          <a:p>
            <a:pPr lvl="1"/>
            <a:r>
              <a:rPr lang="en-US" sz="1000" dirty="0">
                <a:latin typeface="+mn-lt"/>
              </a:rPr>
              <a:t>CSS is used to style various elements including fonts, colors, layout, and responsiveness for different screen sizes.</a:t>
            </a:r>
          </a:p>
          <a:p>
            <a:pPr lvl="1"/>
            <a:r>
              <a:rPr lang="en-US" sz="1000" dirty="0">
                <a:latin typeface="+mn-lt"/>
              </a:rPr>
              <a:t>Components like navigation bars, search bars, and player controls are designed and styled using HTML and CSS.</a:t>
            </a: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p>
          <a:p>
            <a:pPr lvl="1"/>
            <a:r>
              <a:rPr lang="en-US" sz="1000" dirty="0">
                <a:latin typeface="+mn-lt"/>
              </a:rPr>
              <a:t>Django provides features such as URL routing, view functions, models, and templates rendering, facilitating rapid development and clean code organization.</a:t>
            </a:r>
          </a:p>
          <a:p>
            <a:pPr lvl="1"/>
            <a:r>
              <a:rPr lang="en-US" sz="1000" dirty="0">
                <a:latin typeface="+mn-lt"/>
              </a:rPr>
              <a:t>Models are created to represent database tables for entities such as users, artists, albums, songs, playlists, and user interactions.</a:t>
            </a:r>
          </a:p>
          <a:p>
            <a:pPr lvl="1"/>
            <a:r>
              <a:rPr lang="en-US" sz="1000" dirty="0">
                <a:latin typeface="+mn-lt"/>
              </a:rPr>
              <a:t>Views are implemented to handle user requests, interact with the database, and render HTML templates.</a:t>
            </a:r>
          </a:p>
          <a:p>
            <a:pPr lvl="1"/>
            <a:r>
              <a:rPr lang="en-US" sz="1000" dirty="0">
                <a:latin typeface="+mn-lt"/>
              </a:rPr>
              <a:t>Django's built-in authentication system is utilized for user registration, login, and authentication functionalities.</a:t>
            </a: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p>
          <a:p>
            <a:pPr lvl="1"/>
            <a:r>
              <a:rPr lang="en-US" sz="1000" dirty="0">
                <a:latin typeface="+mn-lt"/>
              </a:rPr>
              <a:t>A relational database management system (such as SQLite, PostgreSQL, or MySQL) is chosen to store data related to users, music tracks, playlists, and other entities.</a:t>
            </a:r>
          </a:p>
          <a:p>
            <a:pPr lvl="1"/>
            <a:r>
              <a:rPr lang="en-US" sz="1000" dirty="0">
                <a:latin typeface="+mn-lt"/>
              </a:rPr>
              <a:t>Database migrations are managed using Django's built-in migration tool to keep the database schema in sync with the changes in models.</a:t>
            </a:r>
          </a:p>
          <a:p>
            <a:endParaRPr lang="en-US" sz="10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F9189FB-D366-4616-AD3B-988488D339E1}"/>
              </a:ext>
            </a:extLst>
          </p:cNvPr>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p>
          <a:p>
            <a:pPr lvl="1"/>
            <a:r>
              <a:rPr lang="en-US" sz="1000" dirty="0">
                <a:latin typeface="+mn-lt"/>
              </a:rPr>
              <a:t>File uploads or links to audio files are stored in a designated location or as URLs, and references to these files are maintained in the database.</a:t>
            </a:r>
          </a:p>
          <a:p>
            <a:pPr lvl="1"/>
            <a:r>
              <a:rPr lang="en-US" sz="1000" dirty="0">
                <a:latin typeface="+mn-lt"/>
              </a:rPr>
              <a:t>Integration with external APIs (such as music metadata providers or streaming platforms) may be implemented to fetch additional information about artists, albums, or tracks.</a:t>
            </a: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p>
          <a:p>
            <a:pPr lvl="1"/>
            <a:r>
              <a:rPr lang="en-US" sz="1000" dirty="0">
                <a:latin typeface="+mn-lt"/>
              </a:rPr>
              <a:t>Features for browsing music content, searching for specific tracks or artists, and discovering new music based on genres or recommendations are implemented.</a:t>
            </a:r>
          </a:p>
          <a:p>
            <a:pPr lvl="1"/>
            <a:r>
              <a:rPr lang="en-US" sz="1000" dirty="0">
                <a:latin typeface="+mn-lt"/>
              </a:rPr>
              <a:t>Users can create, edit, and delete playlists, add songs to their playlists, and manage their music library.</a:t>
            </a:r>
          </a:p>
          <a:p>
            <a:pPr lvl="1"/>
            <a:r>
              <a:rPr lang="en-US" sz="1000" dirty="0">
                <a:latin typeface="+mn-lt"/>
              </a:rPr>
              <a:t>Social features such as following other users, liking or commenting on tracks, and sharing music content may be included to enhance user engagement.</a:t>
            </a: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p>
          <a:p>
            <a:pPr lvl="1"/>
            <a:r>
              <a:rPr lang="en-US" sz="1000" dirty="0">
                <a:latin typeface="+mn-lt"/>
              </a:rPr>
              <a:t>User passwords are securely hashed using strong cryptographic algorithms to protect user accounts.</a:t>
            </a:r>
          </a:p>
          <a:p>
            <a:pPr lvl="1"/>
            <a:r>
              <a:rPr lang="en-US" sz="1000" dirty="0">
                <a:latin typeface="+mn-lt"/>
              </a:rPr>
              <a:t>Access control mechanisms are implemented to restrict certain functionalities or content based on user roles and permissions.</a:t>
            </a: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p>
          <a:p>
            <a:pPr lvl="1"/>
            <a:r>
              <a:rPr lang="en-US" sz="1000" dirty="0">
                <a:latin typeface="+mn-lt"/>
              </a:rPr>
              <a:t>Deployment configurations and settings are adjusted to ensure proper functioning in a production environment.</a:t>
            </a:r>
          </a:p>
          <a:p>
            <a:pPr lvl="1"/>
            <a:r>
              <a:rPr lang="en-US" sz="1000" dirty="0">
                <a:latin typeface="+mn-lt"/>
              </a:rPr>
              <a:t>Continuous integration and deployment (CI/CD) pipelines may be set up to automate the deployment process and ensure smooth updates.</a:t>
            </a:r>
          </a:p>
          <a:p>
            <a:endParaRPr lang="en-US" sz="1000" dirty="0">
              <a:latin typeface="+mn-lt"/>
            </a:endParaRPr>
          </a:p>
        </p:txBody>
      </p:sp>
    </p:spTree>
    <p:extLst>
      <p:ext uri="{BB962C8B-B14F-4D97-AF65-F5344CB8AC3E}">
        <p14:creationId xmlns:p14="http://schemas.microsoft.com/office/powerpoint/2010/main" val="17598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99A2D95D-98EE-4E0D-9436-E68AFF159C12}"/>
              </a:ext>
            </a:extLst>
          </p:cNvPr>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p>
          <a:p>
            <a:pPr lvl="1"/>
            <a:r>
              <a:rPr lang="en-US" sz="900" dirty="0"/>
              <a:t>Passwords are hashed for security, and users receive confirmation emails for account verification.</a:t>
            </a:r>
          </a:p>
          <a:p>
            <a:r>
              <a:rPr lang="en-US" sz="900" b="1" dirty="0"/>
              <a:t>Homepage and Navigation:</a:t>
            </a:r>
            <a:endParaRPr lang="en-US" sz="900" dirty="0"/>
          </a:p>
          <a:p>
            <a:pPr lvl="1"/>
            <a:r>
              <a:rPr lang="en-US" sz="900" dirty="0"/>
              <a:t>The homepage displays featured artists, trending tracks, and recently added albums.</a:t>
            </a:r>
          </a:p>
          <a:p>
            <a:pPr lvl="1"/>
            <a:r>
              <a:rPr lang="en-US" sz="900" dirty="0"/>
              <a:t>Navigation bars and search functionality allow users to explore different sections of the website easily.</a:t>
            </a:r>
          </a:p>
          <a:p>
            <a:r>
              <a:rPr lang="en-US" sz="900" b="1" dirty="0"/>
              <a:t>Artist Profiles and Albums:</a:t>
            </a:r>
            <a:endParaRPr lang="en-US" sz="900" dirty="0"/>
          </a:p>
          <a:p>
            <a:pPr lvl="1"/>
            <a:r>
              <a:rPr lang="en-US" sz="900" dirty="0"/>
              <a:t>Each artist has a dedicated profile page showcasing their biography, discography, and popular tracks.</a:t>
            </a:r>
          </a:p>
          <a:p>
            <a:pPr lvl="1"/>
            <a:r>
              <a:rPr lang="en-US" sz="900" dirty="0"/>
              <a:t>Users can browse through albums, view </a:t>
            </a:r>
            <a:r>
              <a:rPr lang="en-US" sz="900" dirty="0" err="1"/>
              <a:t>tracklists</a:t>
            </a:r>
            <a:r>
              <a:rPr lang="en-US" sz="900" dirty="0"/>
              <a:t>, and listen to previews.</a:t>
            </a:r>
          </a:p>
          <a:p>
            <a:r>
              <a:rPr lang="en-US" sz="900" b="1" dirty="0"/>
              <a:t>Music Library Management:</a:t>
            </a:r>
            <a:endParaRPr lang="en-US" sz="900" dirty="0"/>
          </a:p>
          <a:p>
            <a:pPr lvl="1"/>
            <a:r>
              <a:rPr lang="en-US" sz="900" dirty="0"/>
              <a:t>Registered users have access to their personalized music libraries.</a:t>
            </a:r>
          </a:p>
          <a:p>
            <a:pPr lvl="1"/>
            <a:r>
              <a:rPr lang="en-US" sz="900" dirty="0"/>
              <a:t>They can upload their music files, create playlists, and organize their collections.</a:t>
            </a:r>
          </a:p>
          <a:p>
            <a:r>
              <a:rPr lang="en-US" sz="900" b="1" dirty="0"/>
              <a:t>Music Discovery and Recommendations:</a:t>
            </a:r>
            <a:endParaRPr lang="en-US" sz="900" dirty="0"/>
          </a:p>
          <a:p>
            <a:pPr lvl="1"/>
            <a:r>
              <a:rPr lang="en-US" sz="900" dirty="0"/>
              <a:t>The website suggests music based on user preferences, browsing history, and listening habits.</a:t>
            </a:r>
          </a:p>
          <a:p>
            <a:pPr lvl="1"/>
            <a:r>
              <a:rPr lang="en-US" sz="900" dirty="0"/>
              <a:t>Recommendations include similar artists, related albums, and personalized playlists.</a:t>
            </a:r>
          </a:p>
          <a:p>
            <a:r>
              <a:rPr lang="en-US" sz="900" b="1" dirty="0"/>
              <a:t>Streaming and Playback:</a:t>
            </a:r>
            <a:endParaRPr lang="en-US" sz="900" dirty="0"/>
          </a:p>
          <a:p>
            <a:pPr lvl="1"/>
            <a:r>
              <a:rPr lang="en-US" sz="900" dirty="0"/>
              <a:t>Users can stream music tracks directly on the website with a built-in audio player.</a:t>
            </a:r>
          </a:p>
          <a:p>
            <a:pPr lvl="1"/>
            <a:r>
              <a:rPr lang="en-US" sz="900" dirty="0"/>
              <a:t>Playback controls allow users to play, pause, skip tracks, adjust volume, and toggle shuffle/repeat modes.</a:t>
            </a:r>
          </a:p>
          <a:p>
            <a:r>
              <a:rPr lang="en-US" sz="900" b="1" dirty="0"/>
              <a:t>Social Features:</a:t>
            </a:r>
            <a:endParaRPr lang="en-US" sz="900" dirty="0"/>
          </a:p>
          <a:p>
            <a:pPr lvl="1"/>
            <a:r>
              <a:rPr lang="en-US" sz="900" dirty="0"/>
              <a:t>Users can follow other members, discover their playlists, and share music recommendations.</a:t>
            </a:r>
          </a:p>
          <a:p>
            <a:pPr lvl="1"/>
            <a:r>
              <a:rPr lang="en-US" sz="900" dirty="0"/>
              <a:t>Social interactions like commenting on tracks, liking/disliking songs, and reposting content enhance user engagement.</a:t>
            </a:r>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p>
          <a:p>
            <a:pPr lvl="1"/>
            <a:r>
              <a:rPr lang="en-US" sz="900" dirty="0"/>
              <a:t>Accessibility features are implemented to accommodate users with disabilities, including screen readers and keyboard navigation.</a:t>
            </a:r>
          </a:p>
          <a:p>
            <a:endParaRPr lang="en-US" sz="900" dirty="0"/>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6F4964F1-9307-4A6F-95D4-A3B732B6599F}"/>
              </a:ext>
            </a:extLst>
          </p:cNvPr>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p>
          <a:p>
            <a:pPr lvl="1"/>
            <a:r>
              <a:rPr lang="en-US" sz="1000" dirty="0">
                <a:latin typeface="+mn-lt"/>
              </a:rPr>
              <a:t>Database queries are optimized to minimize latency and improve website performance.</a:t>
            </a: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p>
          <a:p>
            <a:pPr lvl="1"/>
            <a:r>
              <a:rPr lang="en-US" sz="1000" dirty="0">
                <a:latin typeface="+mn-lt"/>
              </a:rPr>
              <a:t>Measures include HTTPS encryption, CSRF protection, input validation, and secure password storage.</a:t>
            </a: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p>
          <a:p>
            <a:pPr lvl="1"/>
            <a:r>
              <a:rPr lang="en-US" sz="1000" dirty="0">
                <a:latin typeface="+mn-lt"/>
              </a:rPr>
              <a:t>Deployment configurations are optimized for performance, and monitoring tools are implemented to track website metrics.</a:t>
            </a:r>
          </a:p>
          <a:p>
            <a:endParaRPr lang="en-US" sz="1000" dirty="0">
              <a:latin typeface="+mn-lt"/>
            </a:endParaRPr>
          </a:p>
        </p:txBody>
      </p:sp>
    </p:spTree>
    <p:extLst>
      <p:ext uri="{BB962C8B-B14F-4D97-AF65-F5344CB8AC3E}">
        <p14:creationId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461</TotalTime>
  <Words>2466</Words>
  <Application>Microsoft Office PowerPoint</Application>
  <PresentationFormat>On-screen Show (16:9)</PresentationFormat>
  <Paragraphs>183</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PowerPoint Presentation</vt:lpstr>
      <vt:lpstr>Project Overview</vt:lpstr>
      <vt:lpstr>PowerPoint Presentation</vt:lpstr>
      <vt:lpstr>Proposed Solution</vt:lpstr>
      <vt:lpstr>PowerPoint Presentation</vt:lpstr>
      <vt:lpstr>Technology Used</vt:lpstr>
      <vt:lpstr>Modelling &amp; Results</vt:lpstr>
      <vt:lpstr>PowerPoint Presentation</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 VINO</cp:lastModifiedBy>
  <cp:revision>25</cp:revision>
  <dcterms:modified xsi:type="dcterms:W3CDTF">2024-04-09T05:58:03Z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