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8" r:id="rId7"/>
    <p:sldId id="287" r:id="rId8"/>
    <p:sldId id="272" r:id="rId9"/>
    <p:sldId id="271" r:id="rId10"/>
    <p:sldId id="273" r:id="rId11"/>
    <p:sldId id="269" r:id="rId12"/>
    <p:sldId id="261" r:id="rId13"/>
    <p:sldId id="262" r:id="rId14"/>
    <p:sldId id="265" r:id="rId15"/>
    <p:sldId id="267" r:id="rId16"/>
    <p:sldId id="263" r:id="rId17"/>
    <p:sldId id="264" r:id="rId18"/>
    <p:sldId id="270" r:id="rId19"/>
  </p:sldIdLst>
  <p:sldSz cx="9144000" cy="5143500" type="screen16x9"/>
  <p:notesSz cx="6858000" cy="9144000"/>
  <p:embeddedFontLst>
    <p:embeddedFont>
      <p:font typeface="Proxima Nova" panose="020B0604020202020204" charset="0"/>
      <p:regular r:id="rId21"/>
      <p:bold r:id="rId22"/>
      <p:italic r:id="rId23"/>
      <p:boldItalic r:id="rId24"/>
    </p:embeddedFont>
    <p:embeddedFont>
      <p:font typeface="Tw Cen MT" panose="020B0602020104020603" pitchFamily="3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5688B0-4586-4F79-B386-ED4F693CF96F}">
  <a:tblStyle styleId="{EF5688B0-4586-4F79-B386-ED4F693CF9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2BCA17F-677F-49BD-A665-7EACDE12126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04" autoAdjust="0"/>
  </p:normalViewPr>
  <p:slideViewPr>
    <p:cSldViewPr snapToGrid="0">
      <p:cViewPr varScale="1">
        <p:scale>
          <a:sx n="95" d="100"/>
          <a:sy n="95" d="100"/>
        </p:scale>
        <p:origin x="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ded0d38746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ded0d3874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48A87A34-81AB-432B-8DAE-1953F412C126}" type="datetimeFigureOut">
              <a:rPr lang="en-US" dirty="0"/>
              <a:t>12/18/2023</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984658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987941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47474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71494679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41936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689688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551123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126254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943865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4" name="Google Shape;14;p2"/>
          <p:cNvSpPr txBox="1">
            <a:spLocks noGrp="1"/>
          </p:cNvSpPr>
          <p:nvPr>
            <p:ph type="ctrTitle"/>
          </p:nvPr>
        </p:nvSpPr>
        <p:spPr>
          <a:xfrm>
            <a:off x="4918075" y="1991850"/>
            <a:ext cx="39579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2970221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51"/>
        <p:cNvGrpSpPr/>
        <p:nvPr/>
      </p:nvGrpSpPr>
      <p:grpSpPr>
        <a:xfrm>
          <a:off x="0" y="0"/>
          <a:ext cx="0" cy="0"/>
          <a:chOff x="0" y="0"/>
          <a:chExt cx="0" cy="0"/>
        </a:xfrm>
      </p:grpSpPr>
      <p:sp>
        <p:nvSpPr>
          <p:cNvPr id="58" name="Google Shape;58;p7"/>
          <p:cNvSpPr txBox="1">
            <a:spLocks noGrp="1"/>
          </p:cNvSpPr>
          <p:nvPr>
            <p:ph type="title"/>
          </p:nvPr>
        </p:nvSpPr>
        <p:spPr>
          <a:xfrm>
            <a:off x="3822000" y="893225"/>
            <a:ext cx="4864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9" name="Google Shape;59;p7"/>
          <p:cNvSpPr txBox="1">
            <a:spLocks noGrp="1"/>
          </p:cNvSpPr>
          <p:nvPr>
            <p:ph type="body" idx="1"/>
          </p:nvPr>
        </p:nvSpPr>
        <p:spPr>
          <a:xfrm>
            <a:off x="3822000" y="1725900"/>
            <a:ext cx="2361300" cy="3024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0" name="Google Shape;60;p7"/>
          <p:cNvSpPr txBox="1">
            <a:spLocks noGrp="1"/>
          </p:cNvSpPr>
          <p:nvPr>
            <p:ph type="body" idx="2"/>
          </p:nvPr>
        </p:nvSpPr>
        <p:spPr>
          <a:xfrm>
            <a:off x="6325498" y="1725900"/>
            <a:ext cx="2361300" cy="3024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1" name="Google Shape;61;p7"/>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3163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975520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22" name="Google Shape;22;p3"/>
          <p:cNvSpPr txBox="1">
            <a:spLocks noGrp="1"/>
          </p:cNvSpPr>
          <p:nvPr>
            <p:ph type="ctrTitle"/>
          </p:nvPr>
        </p:nvSpPr>
        <p:spPr>
          <a:xfrm>
            <a:off x="5349175" y="1964350"/>
            <a:ext cx="31089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000"/>
              <a:buNone/>
              <a:defRPr sz="40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23" name="Google Shape;23;p3"/>
          <p:cNvSpPr txBox="1">
            <a:spLocks noGrp="1"/>
          </p:cNvSpPr>
          <p:nvPr>
            <p:ph type="subTitle" idx="1"/>
          </p:nvPr>
        </p:nvSpPr>
        <p:spPr>
          <a:xfrm>
            <a:off x="5349175" y="3221054"/>
            <a:ext cx="310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extLst>
      <p:ext uri="{BB962C8B-B14F-4D97-AF65-F5344CB8AC3E}">
        <p14:creationId xmlns:p14="http://schemas.microsoft.com/office/powerpoint/2010/main" val="5178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
        <p:cNvGrpSpPr/>
        <p:nvPr/>
      </p:nvGrpSpPr>
      <p:grpSpPr>
        <a:xfrm>
          <a:off x="0" y="0"/>
          <a:ext cx="0" cy="0"/>
          <a:chOff x="0" y="0"/>
          <a:chExt cx="0" cy="0"/>
        </a:xfrm>
      </p:grpSpPr>
      <p:sp>
        <p:nvSpPr>
          <p:cNvPr id="32" name="Google Shape;32;p4"/>
          <p:cNvSpPr txBox="1">
            <a:spLocks noGrp="1"/>
          </p:cNvSpPr>
          <p:nvPr>
            <p:ph type="body" idx="1"/>
          </p:nvPr>
        </p:nvSpPr>
        <p:spPr>
          <a:xfrm>
            <a:off x="3344575" y="1323600"/>
            <a:ext cx="3859200" cy="8199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Clr>
                <a:schemeClr val="accent2"/>
              </a:buClr>
              <a:buSzPts val="2600"/>
              <a:buChar char="⊷"/>
              <a:defRPr sz="2600" i="1">
                <a:solidFill>
                  <a:schemeClr val="accent2"/>
                </a:solidFill>
              </a:defRPr>
            </a:lvl1pPr>
            <a:lvl2pPr marL="914400" lvl="1" indent="-393700" rtl="0">
              <a:spcBef>
                <a:spcPts val="0"/>
              </a:spcBef>
              <a:spcAft>
                <a:spcPts val="0"/>
              </a:spcAft>
              <a:buClr>
                <a:schemeClr val="accent2"/>
              </a:buClr>
              <a:buSzPts val="2600"/>
              <a:buChar char="⊶"/>
              <a:defRPr sz="2600" i="1">
                <a:solidFill>
                  <a:schemeClr val="accent2"/>
                </a:solidFill>
              </a:defRPr>
            </a:lvl2pPr>
            <a:lvl3pPr marL="1371600" lvl="2" indent="-393700" rtl="0">
              <a:spcBef>
                <a:spcPts val="0"/>
              </a:spcBef>
              <a:spcAft>
                <a:spcPts val="0"/>
              </a:spcAft>
              <a:buClr>
                <a:schemeClr val="accent2"/>
              </a:buClr>
              <a:buSzPts val="2600"/>
              <a:buChar char="⊸"/>
              <a:defRPr sz="2600" i="1">
                <a:solidFill>
                  <a:schemeClr val="accent2"/>
                </a:solidFill>
              </a:defRPr>
            </a:lvl3pPr>
            <a:lvl4pPr marL="1828800" lvl="3" indent="-393700" rtl="0">
              <a:spcBef>
                <a:spcPts val="0"/>
              </a:spcBef>
              <a:spcAft>
                <a:spcPts val="0"/>
              </a:spcAft>
              <a:buClr>
                <a:schemeClr val="accent2"/>
              </a:buClr>
              <a:buSzPts val="2600"/>
              <a:buChar char="●"/>
              <a:defRPr sz="2600" i="1">
                <a:solidFill>
                  <a:schemeClr val="accent2"/>
                </a:solidFill>
              </a:defRPr>
            </a:lvl4pPr>
            <a:lvl5pPr marL="2286000" lvl="4" indent="-393700" rtl="0">
              <a:spcBef>
                <a:spcPts val="0"/>
              </a:spcBef>
              <a:spcAft>
                <a:spcPts val="0"/>
              </a:spcAft>
              <a:buClr>
                <a:schemeClr val="accent2"/>
              </a:buClr>
              <a:buSzPts val="2600"/>
              <a:buChar char="○"/>
              <a:defRPr sz="2600" i="1">
                <a:solidFill>
                  <a:schemeClr val="accent2"/>
                </a:solidFill>
              </a:defRPr>
            </a:lvl5pPr>
            <a:lvl6pPr marL="2743200" lvl="5" indent="-393700" rtl="0">
              <a:spcBef>
                <a:spcPts val="0"/>
              </a:spcBef>
              <a:spcAft>
                <a:spcPts val="0"/>
              </a:spcAft>
              <a:buClr>
                <a:schemeClr val="accent2"/>
              </a:buClr>
              <a:buSzPts val="2600"/>
              <a:buChar char="■"/>
              <a:defRPr sz="2600" i="1">
                <a:solidFill>
                  <a:schemeClr val="accent2"/>
                </a:solidFill>
              </a:defRPr>
            </a:lvl6pPr>
            <a:lvl7pPr marL="3200400" lvl="6" indent="-393700" rtl="0">
              <a:spcBef>
                <a:spcPts val="0"/>
              </a:spcBef>
              <a:spcAft>
                <a:spcPts val="0"/>
              </a:spcAft>
              <a:buClr>
                <a:schemeClr val="accent2"/>
              </a:buClr>
              <a:buSzPts val="2600"/>
              <a:buChar char="●"/>
              <a:defRPr sz="2600" i="1">
                <a:solidFill>
                  <a:schemeClr val="accent2"/>
                </a:solidFill>
              </a:defRPr>
            </a:lvl7pPr>
            <a:lvl8pPr marL="3657600" lvl="7" indent="-393700" rtl="0">
              <a:spcBef>
                <a:spcPts val="0"/>
              </a:spcBef>
              <a:spcAft>
                <a:spcPts val="0"/>
              </a:spcAft>
              <a:buClr>
                <a:schemeClr val="accent2"/>
              </a:buClr>
              <a:buSzPts val="2600"/>
              <a:buChar char="○"/>
              <a:defRPr sz="2600" i="1">
                <a:solidFill>
                  <a:schemeClr val="accent2"/>
                </a:solidFill>
              </a:defRPr>
            </a:lvl8pPr>
            <a:lvl9pPr marL="4114800" lvl="8" indent="-393700">
              <a:spcBef>
                <a:spcPts val="0"/>
              </a:spcBef>
              <a:spcAft>
                <a:spcPts val="0"/>
              </a:spcAft>
              <a:buClr>
                <a:schemeClr val="accent2"/>
              </a:buClr>
              <a:buSzPts val="2600"/>
              <a:buChar char="■"/>
              <a:defRPr sz="2600" i="1">
                <a:solidFill>
                  <a:schemeClr val="accent2"/>
                </a:solidFill>
              </a:defRPr>
            </a:lvl9pPr>
          </a:lstStyle>
          <a:p>
            <a:endParaRPr/>
          </a:p>
        </p:txBody>
      </p:sp>
      <p:sp>
        <p:nvSpPr>
          <p:cNvPr id="34" name="Google Shape;34;p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7249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5"/>
        <p:cNvGrpSpPr/>
        <p:nvPr/>
      </p:nvGrpSpPr>
      <p:grpSpPr>
        <a:xfrm>
          <a:off x="0" y="0"/>
          <a:ext cx="0" cy="0"/>
          <a:chOff x="0" y="0"/>
          <a:chExt cx="0" cy="0"/>
        </a:xfrm>
      </p:grpSpPr>
      <p:sp>
        <p:nvSpPr>
          <p:cNvPr id="40" name="Google Shape;40;p5"/>
          <p:cNvSpPr txBox="1">
            <a:spLocks noGrp="1"/>
          </p:cNvSpPr>
          <p:nvPr>
            <p:ph type="title"/>
          </p:nvPr>
        </p:nvSpPr>
        <p:spPr>
          <a:xfrm>
            <a:off x="4320075" y="893225"/>
            <a:ext cx="4366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5"/>
          <p:cNvSpPr txBox="1">
            <a:spLocks noGrp="1"/>
          </p:cNvSpPr>
          <p:nvPr>
            <p:ph type="body" idx="1"/>
          </p:nvPr>
        </p:nvSpPr>
        <p:spPr>
          <a:xfrm>
            <a:off x="4320075" y="1694175"/>
            <a:ext cx="4366800" cy="3055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2" name="Google Shape;42;p5"/>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50512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62"/>
        <p:cNvGrpSpPr/>
        <p:nvPr/>
      </p:nvGrpSpPr>
      <p:grpSpPr>
        <a:xfrm>
          <a:off x="0" y="0"/>
          <a:ext cx="0" cy="0"/>
          <a:chOff x="0" y="0"/>
          <a:chExt cx="0" cy="0"/>
        </a:xfrm>
      </p:grpSpPr>
      <p:sp>
        <p:nvSpPr>
          <p:cNvPr id="69" name="Google Shape;69;p8"/>
          <p:cNvSpPr txBox="1">
            <a:spLocks noGrp="1"/>
          </p:cNvSpPr>
          <p:nvPr>
            <p:ph type="title"/>
          </p:nvPr>
        </p:nvSpPr>
        <p:spPr>
          <a:xfrm>
            <a:off x="3822000" y="893225"/>
            <a:ext cx="4864800" cy="690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0" name="Google Shape;70;p8"/>
          <p:cNvSpPr txBox="1">
            <a:spLocks noGrp="1"/>
          </p:cNvSpPr>
          <p:nvPr>
            <p:ph type="body" idx="1"/>
          </p:nvPr>
        </p:nvSpPr>
        <p:spPr>
          <a:xfrm>
            <a:off x="3822000" y="1777175"/>
            <a:ext cx="1547400" cy="299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1" name="Google Shape;71;p8"/>
          <p:cNvSpPr txBox="1">
            <a:spLocks noGrp="1"/>
          </p:cNvSpPr>
          <p:nvPr>
            <p:ph type="body" idx="2"/>
          </p:nvPr>
        </p:nvSpPr>
        <p:spPr>
          <a:xfrm>
            <a:off x="5448638" y="1777175"/>
            <a:ext cx="1547400" cy="299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2" name="Google Shape;72;p8"/>
          <p:cNvSpPr txBox="1">
            <a:spLocks noGrp="1"/>
          </p:cNvSpPr>
          <p:nvPr>
            <p:ph type="body" idx="3"/>
          </p:nvPr>
        </p:nvSpPr>
        <p:spPr>
          <a:xfrm>
            <a:off x="7075276" y="1777175"/>
            <a:ext cx="1547400" cy="299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3" name="Google Shape;73;p8"/>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67643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43"/>
        <p:cNvGrpSpPr/>
        <p:nvPr/>
      </p:nvGrpSpPr>
      <p:grpSpPr>
        <a:xfrm>
          <a:off x="0" y="0"/>
          <a:ext cx="0" cy="0"/>
          <a:chOff x="0" y="0"/>
          <a:chExt cx="0" cy="0"/>
        </a:xfrm>
      </p:grpSpPr>
      <p:sp>
        <p:nvSpPr>
          <p:cNvPr id="48" name="Google Shape;48;p6"/>
          <p:cNvSpPr txBox="1">
            <a:spLocks noGrp="1"/>
          </p:cNvSpPr>
          <p:nvPr>
            <p:ph type="title"/>
          </p:nvPr>
        </p:nvSpPr>
        <p:spPr>
          <a:xfrm>
            <a:off x="5242000" y="1198025"/>
            <a:ext cx="3444900" cy="690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9" name="Google Shape;49;p6"/>
          <p:cNvSpPr txBox="1">
            <a:spLocks noGrp="1"/>
          </p:cNvSpPr>
          <p:nvPr>
            <p:ph type="body" idx="1"/>
          </p:nvPr>
        </p:nvSpPr>
        <p:spPr>
          <a:xfrm>
            <a:off x="5242000" y="1998975"/>
            <a:ext cx="3444900" cy="2100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0" name="Google Shape;50;p6"/>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674599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accent2"/>
        </a:solidFill>
        <a:effectLst/>
      </p:bgPr>
    </p:bg>
    <p:spTree>
      <p:nvGrpSpPr>
        <p:cNvPr id="1" name="Shape 98"/>
        <p:cNvGrpSpPr/>
        <p:nvPr/>
      </p:nvGrpSpPr>
      <p:grpSpPr>
        <a:xfrm>
          <a:off x="0" y="0"/>
          <a:ext cx="0" cy="0"/>
          <a:chOff x="0" y="0"/>
          <a:chExt cx="0" cy="0"/>
        </a:xfrm>
      </p:grpSpPr>
      <p:sp>
        <p:nvSpPr>
          <p:cNvPr id="99" name="Google Shape;99;p13"/>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523433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8" name="Google Shape;88;p10"/>
          <p:cNvSpPr txBox="1">
            <a:spLocks noGrp="1"/>
          </p:cNvSpPr>
          <p:nvPr>
            <p:ph type="body" idx="1"/>
          </p:nvPr>
        </p:nvSpPr>
        <p:spPr>
          <a:xfrm>
            <a:off x="3221925" y="4330100"/>
            <a:ext cx="5464800" cy="519600"/>
          </a:xfrm>
          <a:prstGeom prst="rect">
            <a:avLst/>
          </a:prstGeom>
        </p:spPr>
        <p:txBody>
          <a:bodyPr spcFirstLastPara="1" wrap="square" lIns="91425" tIns="91425" rIns="91425" bIns="91425" anchor="t" anchorCtr="0">
            <a:noAutofit/>
          </a:bodyPr>
          <a:lstStyle>
            <a:lvl1pPr marL="457200" lvl="0" indent="-228600" algn="r">
              <a:spcBef>
                <a:spcPts val="360"/>
              </a:spcBef>
              <a:spcAft>
                <a:spcPts val="0"/>
              </a:spcAft>
              <a:buClr>
                <a:schemeClr val="dk1"/>
              </a:buClr>
              <a:buSzPts val="1800"/>
              <a:buNone/>
              <a:defRPr sz="1800"/>
            </a:lvl1pPr>
          </a:lstStyle>
          <a:p>
            <a:endParaRPr/>
          </a:p>
        </p:txBody>
      </p:sp>
      <p:sp>
        <p:nvSpPr>
          <p:cNvPr id="89" name="Google Shape;89;p10"/>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1798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9688393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61229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75132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067987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394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915471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543003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8">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12/18/2023</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l"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3279554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Lst>
  <p:transition>
    <p:fade thruBlk="1"/>
  </p:transition>
  <p:hf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4.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ctrTitle"/>
          </p:nvPr>
        </p:nvSpPr>
        <p:spPr>
          <a:xfrm>
            <a:off x="4908777" y="1426706"/>
            <a:ext cx="4235223" cy="27366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PLANT SPECIES IDENTIFICATION FROM LEAF IMAGES </a:t>
            </a:r>
            <a:endParaRPr dirty="0"/>
          </a:p>
        </p:txBody>
      </p:sp>
      <p:pic>
        <p:nvPicPr>
          <p:cNvPr id="109" name="Google Shape;109;p14"/>
          <p:cNvPicPr preferRelativeResize="0"/>
          <p:nvPr/>
        </p:nvPicPr>
        <p:blipFill rotWithShape="1">
          <a:blip r:embed="rId3">
            <a:alphaModFix/>
          </a:blip>
          <a:srcRect l="932" r="942"/>
          <a:stretch/>
        </p:blipFill>
        <p:spPr>
          <a:xfrm>
            <a:off x="114225" y="342054"/>
            <a:ext cx="4608989" cy="4696974"/>
          </a:xfrm>
          <a:custGeom>
            <a:avLst/>
            <a:gdLst/>
            <a:ahLst/>
            <a:cxnLst/>
            <a:rect l="l" t="t" r="r" b="b"/>
            <a:pathLst>
              <a:path w="21061" h="21600" extrusionOk="0">
                <a:moveTo>
                  <a:pt x="21016" y="0"/>
                </a:moveTo>
                <a:cubicBezTo>
                  <a:pt x="21016" y="0"/>
                  <a:pt x="13076" y="1665"/>
                  <a:pt x="10033" y="5720"/>
                </a:cubicBezTo>
                <a:cubicBezTo>
                  <a:pt x="6991" y="9775"/>
                  <a:pt x="9992" y="14676"/>
                  <a:pt x="9992" y="14676"/>
                </a:cubicBezTo>
                <a:cubicBezTo>
                  <a:pt x="9992" y="14676"/>
                  <a:pt x="15513" y="16226"/>
                  <a:pt x="18557" y="12175"/>
                </a:cubicBezTo>
                <a:cubicBezTo>
                  <a:pt x="21600" y="8123"/>
                  <a:pt x="21016" y="0"/>
                  <a:pt x="21016" y="0"/>
                </a:cubicBezTo>
                <a:close/>
                <a:moveTo>
                  <a:pt x="4385" y="10816"/>
                </a:moveTo>
                <a:cubicBezTo>
                  <a:pt x="2245" y="10758"/>
                  <a:pt x="0" y="11508"/>
                  <a:pt x="0" y="11508"/>
                </a:cubicBezTo>
                <a:cubicBezTo>
                  <a:pt x="0" y="11508"/>
                  <a:pt x="1843" y="15299"/>
                  <a:pt x="4257" y="16319"/>
                </a:cubicBezTo>
                <a:cubicBezTo>
                  <a:pt x="6207" y="17143"/>
                  <a:pt x="7933" y="15908"/>
                  <a:pt x="8524" y="15404"/>
                </a:cubicBezTo>
                <a:lnTo>
                  <a:pt x="2629" y="12634"/>
                </a:lnTo>
                <a:lnTo>
                  <a:pt x="8734" y="14939"/>
                </a:lnTo>
                <a:cubicBezTo>
                  <a:pt x="8686" y="14185"/>
                  <a:pt x="8378" y="12037"/>
                  <a:pt x="6403" y="11203"/>
                </a:cubicBezTo>
                <a:cubicBezTo>
                  <a:pt x="5799" y="10948"/>
                  <a:pt x="5098" y="10835"/>
                  <a:pt x="4385" y="10816"/>
                </a:cubicBezTo>
                <a:close/>
                <a:moveTo>
                  <a:pt x="9515" y="15936"/>
                </a:moveTo>
                <a:cubicBezTo>
                  <a:pt x="9515" y="15936"/>
                  <a:pt x="6279" y="17665"/>
                  <a:pt x="6644" y="20887"/>
                </a:cubicBezTo>
                <a:cubicBezTo>
                  <a:pt x="6672" y="21128"/>
                  <a:pt x="6721" y="21365"/>
                  <a:pt x="6783" y="21600"/>
                </a:cubicBezTo>
                <a:lnTo>
                  <a:pt x="13391" y="21600"/>
                </a:lnTo>
                <a:cubicBezTo>
                  <a:pt x="13467" y="21105"/>
                  <a:pt x="13478" y="20600"/>
                  <a:pt x="13427" y="20101"/>
                </a:cubicBezTo>
                <a:cubicBezTo>
                  <a:pt x="13059" y="16877"/>
                  <a:pt x="9515" y="15936"/>
                  <a:pt x="9515" y="15936"/>
                </a:cubicBezTo>
                <a:close/>
              </a:path>
            </a:pathLst>
          </a:custGeom>
          <a:noFill/>
          <a:ln>
            <a:noFill/>
          </a:ln>
        </p:spPr>
      </p:pic>
      <p:pic>
        <p:nvPicPr>
          <p:cNvPr id="1026" name="Picture 2">
            <a:extLst>
              <a:ext uri="{FF2B5EF4-FFF2-40B4-BE49-F238E27FC236}">
                <a16:creationId xmlns:a16="http://schemas.microsoft.com/office/drawing/2014/main" id="{72001571-59F2-F4D3-2E42-B516A3B0E3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1462" y="85412"/>
            <a:ext cx="1418879" cy="6841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alasalingam Academy of Research and Education- KARE">
            <a:extLst>
              <a:ext uri="{FF2B5EF4-FFF2-40B4-BE49-F238E27FC236}">
                <a16:creationId xmlns:a16="http://schemas.microsoft.com/office/drawing/2014/main" id="{A86A2B39-2D90-D612-510E-1B737F58A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1" y="-26356"/>
            <a:ext cx="927369" cy="7958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3" name="Google Shape;303;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9" name="TextBox 8">
            <a:extLst>
              <a:ext uri="{FF2B5EF4-FFF2-40B4-BE49-F238E27FC236}">
                <a16:creationId xmlns:a16="http://schemas.microsoft.com/office/drawing/2014/main" id="{4A8377A4-7682-B618-71FB-CFA5CA3D2D30}"/>
              </a:ext>
            </a:extLst>
          </p:cNvPr>
          <p:cNvSpPr txBox="1"/>
          <p:nvPr/>
        </p:nvSpPr>
        <p:spPr>
          <a:xfrm>
            <a:off x="2282758" y="162807"/>
            <a:ext cx="4578484" cy="584775"/>
          </a:xfrm>
          <a:prstGeom prst="rect">
            <a:avLst/>
          </a:prstGeom>
          <a:noFill/>
        </p:spPr>
        <p:txBody>
          <a:bodyPr wrap="square">
            <a:spAutoFit/>
          </a:bodyPr>
          <a:lstStyle/>
          <a:p>
            <a:r>
              <a:rPr lang="en-US" sz="3200" dirty="0"/>
              <a:t>Overcoming Challenges </a:t>
            </a:r>
          </a:p>
        </p:txBody>
      </p:sp>
      <p:sp>
        <p:nvSpPr>
          <p:cNvPr id="11" name="TextBox 10">
            <a:extLst>
              <a:ext uri="{FF2B5EF4-FFF2-40B4-BE49-F238E27FC236}">
                <a16:creationId xmlns:a16="http://schemas.microsoft.com/office/drawing/2014/main" id="{80C624F9-D3C2-E0E4-E319-2049BAA8DC4D}"/>
              </a:ext>
            </a:extLst>
          </p:cNvPr>
          <p:cNvSpPr txBox="1"/>
          <p:nvPr/>
        </p:nvSpPr>
        <p:spPr>
          <a:xfrm>
            <a:off x="784699" y="1209659"/>
            <a:ext cx="3080425" cy="3416320"/>
          </a:xfrm>
          <a:prstGeom prst="rect">
            <a:avLst/>
          </a:prstGeom>
          <a:noFill/>
        </p:spPr>
        <p:txBody>
          <a:bodyPr wrap="square">
            <a:spAutoFit/>
          </a:bodyPr>
          <a:lstStyle/>
          <a:p>
            <a:r>
              <a:rPr lang="en-US" dirty="0"/>
              <a:t>Leaf classification is considered a fine-grained image recognition problem and hard to solve due to the subtle differences between species in the same class. Sometimes, such fine differences can be even challenging to human experts. Adding on, this requires large training data per class, but it is not feasible due to the numerous species.</a:t>
            </a:r>
          </a:p>
        </p:txBody>
      </p:sp>
      <p:pic>
        <p:nvPicPr>
          <p:cNvPr id="12" name="Picture 11">
            <a:extLst>
              <a:ext uri="{FF2B5EF4-FFF2-40B4-BE49-F238E27FC236}">
                <a16:creationId xmlns:a16="http://schemas.microsoft.com/office/drawing/2014/main" id="{FAF53BF0-A998-8D42-4C34-01CDA3BBC23F}"/>
              </a:ext>
            </a:extLst>
          </p:cNvPr>
          <p:cNvPicPr>
            <a:picLocks noChangeAspect="1"/>
          </p:cNvPicPr>
          <p:nvPr/>
        </p:nvPicPr>
        <p:blipFill>
          <a:blip r:embed="rId3"/>
          <a:stretch>
            <a:fillRect/>
          </a:stretch>
        </p:blipFill>
        <p:spPr>
          <a:xfrm>
            <a:off x="4269171" y="1209659"/>
            <a:ext cx="4090130" cy="3057540"/>
          </a:xfrm>
          <a:prstGeom prst="rect">
            <a:avLst/>
          </a:prstGeom>
        </p:spPr>
      </p:pic>
      <p:sp>
        <p:nvSpPr>
          <p:cNvPr id="14" name="TextBox 13">
            <a:extLst>
              <a:ext uri="{FF2B5EF4-FFF2-40B4-BE49-F238E27FC236}">
                <a16:creationId xmlns:a16="http://schemas.microsoft.com/office/drawing/2014/main" id="{4CF9C938-7DC0-38FF-E1D7-9AE6E94B6A9B}"/>
              </a:ext>
            </a:extLst>
          </p:cNvPr>
          <p:cNvSpPr txBox="1"/>
          <p:nvPr/>
        </p:nvSpPr>
        <p:spPr>
          <a:xfrm>
            <a:off x="5233481" y="4441313"/>
            <a:ext cx="2393003" cy="369332"/>
          </a:xfrm>
          <a:prstGeom prst="rect">
            <a:avLst/>
          </a:prstGeom>
          <a:noFill/>
        </p:spPr>
        <p:txBody>
          <a:bodyPr wrap="square">
            <a:spAutoFit/>
          </a:bodyPr>
          <a:lstStyle/>
          <a:p>
            <a:r>
              <a:rPr lang="en-US" dirty="0"/>
              <a:t>Swedish Leaf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3" name="TextBox 2">
            <a:extLst>
              <a:ext uri="{FF2B5EF4-FFF2-40B4-BE49-F238E27FC236}">
                <a16:creationId xmlns:a16="http://schemas.microsoft.com/office/drawing/2014/main" id="{50B46EAC-B21C-6C66-B25B-90ACEC33C749}"/>
              </a:ext>
            </a:extLst>
          </p:cNvPr>
          <p:cNvSpPr txBox="1"/>
          <p:nvPr/>
        </p:nvSpPr>
        <p:spPr>
          <a:xfrm>
            <a:off x="2782112" y="142831"/>
            <a:ext cx="4578484" cy="369332"/>
          </a:xfrm>
          <a:prstGeom prst="rect">
            <a:avLst/>
          </a:prstGeom>
          <a:noFill/>
        </p:spPr>
        <p:txBody>
          <a:bodyPr wrap="square">
            <a:spAutoFit/>
          </a:bodyPr>
          <a:lstStyle/>
          <a:p>
            <a:r>
              <a:rPr lang="en-US" dirty="0">
                <a:solidFill>
                  <a:srgbClr val="002060"/>
                </a:solidFill>
              </a:rPr>
              <a:t>        	Output Screenshots </a:t>
            </a:r>
          </a:p>
        </p:txBody>
      </p:sp>
      <p:pic>
        <p:nvPicPr>
          <p:cNvPr id="6" name="Picture 5">
            <a:extLst>
              <a:ext uri="{FF2B5EF4-FFF2-40B4-BE49-F238E27FC236}">
                <a16:creationId xmlns:a16="http://schemas.microsoft.com/office/drawing/2014/main" id="{234A4996-A7ED-8E7D-5B05-ECB73E6FE97C}"/>
              </a:ext>
            </a:extLst>
          </p:cNvPr>
          <p:cNvPicPr>
            <a:picLocks noChangeAspect="1"/>
          </p:cNvPicPr>
          <p:nvPr/>
        </p:nvPicPr>
        <p:blipFill>
          <a:blip r:embed="rId4"/>
          <a:stretch>
            <a:fillRect/>
          </a:stretch>
        </p:blipFill>
        <p:spPr>
          <a:xfrm>
            <a:off x="703349" y="815345"/>
            <a:ext cx="3868652" cy="3512810"/>
          </a:xfrm>
          <a:prstGeom prst="rect">
            <a:avLst/>
          </a:prstGeom>
        </p:spPr>
      </p:pic>
      <p:pic>
        <p:nvPicPr>
          <p:cNvPr id="8" name="Picture 7">
            <a:extLst>
              <a:ext uri="{FF2B5EF4-FFF2-40B4-BE49-F238E27FC236}">
                <a16:creationId xmlns:a16="http://schemas.microsoft.com/office/drawing/2014/main" id="{553E8C77-51F8-7A66-285D-166FFFB58C97}"/>
              </a:ext>
            </a:extLst>
          </p:cNvPr>
          <p:cNvPicPr>
            <a:picLocks noChangeAspect="1"/>
          </p:cNvPicPr>
          <p:nvPr/>
        </p:nvPicPr>
        <p:blipFill>
          <a:blip r:embed="rId5"/>
          <a:stretch>
            <a:fillRect/>
          </a:stretch>
        </p:blipFill>
        <p:spPr>
          <a:xfrm>
            <a:off x="4773039" y="815345"/>
            <a:ext cx="4092102" cy="3512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4235408" y="292091"/>
            <a:ext cx="4366800" cy="69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dirty="0"/>
              <a:t>EXISTING METHODOLOGY</a:t>
            </a:r>
            <a:endParaRPr lang="en-US" sz="2800" dirty="0"/>
          </a:p>
        </p:txBody>
      </p:sp>
      <p:sp>
        <p:nvSpPr>
          <p:cNvPr id="3" name="Text Placeholder 2">
            <a:extLst>
              <a:ext uri="{FF2B5EF4-FFF2-40B4-BE49-F238E27FC236}">
                <a16:creationId xmlns:a16="http://schemas.microsoft.com/office/drawing/2014/main" id="{6C2B561C-0D22-E1D3-6143-2C1A86AFF8D6}"/>
              </a:ext>
            </a:extLst>
          </p:cNvPr>
          <p:cNvSpPr>
            <a:spLocks noGrp="1"/>
          </p:cNvSpPr>
          <p:nvPr>
            <p:ph type="body" idx="1"/>
          </p:nvPr>
        </p:nvSpPr>
        <p:spPr>
          <a:xfrm>
            <a:off x="4300607" y="1247050"/>
            <a:ext cx="4366800" cy="3055800"/>
          </a:xfrm>
        </p:spPr>
        <p:txBody>
          <a:bodyPr/>
          <a:lstStyle/>
          <a:p>
            <a:pPr marL="76200" indent="0">
              <a:buNone/>
            </a:pPr>
            <a:r>
              <a:rPr lang="en-US" sz="1800" dirty="0"/>
              <a:t>Traditional approaches to plant species identification from leaf images rely on manual feature extraction and classification techniques, using handcrafted features like shape, texture, and color descriptors. These methods face limitations in accuracy, robustness, and scalability, motivating the exploration of deep learning-based approaches. And this model predicted only classified leaf image.</a:t>
            </a:r>
          </a:p>
          <a:p>
            <a:pPr marL="76200" indent="0">
              <a:buNone/>
            </a:pPr>
            <a:endParaRPr lang="en-US" dirty="0"/>
          </a:p>
        </p:txBody>
      </p:sp>
      <p:sp>
        <p:nvSpPr>
          <p:cNvPr id="150" name="Google Shape;150;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pic>
        <p:nvPicPr>
          <p:cNvPr id="151" name="Google Shape;151;p19"/>
          <p:cNvPicPr preferRelativeResize="0"/>
          <p:nvPr/>
        </p:nvPicPr>
        <p:blipFill rotWithShape="1">
          <a:blip r:embed="rId3">
            <a:alphaModFix/>
          </a:blip>
          <a:srcRect t="21478" r="12854" b="8625"/>
          <a:stretch/>
        </p:blipFill>
        <p:spPr>
          <a:xfrm rot="-226003">
            <a:off x="973209" y="713120"/>
            <a:ext cx="2413373" cy="3418817"/>
          </a:xfrm>
          <a:custGeom>
            <a:avLst/>
            <a:gdLst/>
            <a:ahLst/>
            <a:cxnLst/>
            <a:rect l="l" t="t" r="r" b="b"/>
            <a:pathLst>
              <a:path w="18313" h="19923" extrusionOk="0">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1B148"/>
        </a:solidFill>
        <a:effectLst/>
      </p:bgPr>
    </p:bg>
    <p:spTree>
      <p:nvGrpSpPr>
        <p:cNvPr id="1" name="Shape 155"/>
        <p:cNvGrpSpPr/>
        <p:nvPr/>
      </p:nvGrpSpPr>
      <p:grpSpPr>
        <a:xfrm>
          <a:off x="0" y="0"/>
          <a:ext cx="0" cy="0"/>
          <a:chOff x="0" y="0"/>
          <a:chExt cx="0" cy="0"/>
        </a:xfrm>
      </p:grpSpPr>
      <p:sp>
        <p:nvSpPr>
          <p:cNvPr id="158" name="Google Shape;158;p20"/>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156" name="Google Shape;156;p20"/>
          <p:cNvSpPr txBox="1">
            <a:spLocks noGrp="1"/>
          </p:cNvSpPr>
          <p:nvPr>
            <p:ph type="ctrTitle" idx="4294967295"/>
          </p:nvPr>
        </p:nvSpPr>
        <p:spPr>
          <a:xfrm>
            <a:off x="4109863" y="239269"/>
            <a:ext cx="4019550" cy="8158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PROPOSED METHODOLOGY</a:t>
            </a:r>
            <a:endParaRPr sz="2800" b="1" dirty="0"/>
          </a:p>
        </p:txBody>
      </p:sp>
      <p:sp>
        <p:nvSpPr>
          <p:cNvPr id="157" name="Google Shape;157;p20"/>
          <p:cNvSpPr txBox="1">
            <a:spLocks noGrp="1"/>
          </p:cNvSpPr>
          <p:nvPr>
            <p:ph type="subTitle" idx="4294967295"/>
          </p:nvPr>
        </p:nvSpPr>
        <p:spPr>
          <a:xfrm>
            <a:off x="3444851" y="1108572"/>
            <a:ext cx="5037137" cy="3813175"/>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800" dirty="0">
                <a:solidFill>
                  <a:srgbClr val="FFFFFF"/>
                </a:solidFill>
              </a:rPr>
              <a:t>The proposed methodology utilizing deep learning techniques provides a promising solution for accurate and efficient plant species identification from leaf images. By leveraging the power of CNNs to automatically extract and learn discriminative features, this approach can significantly improve the performance of automated plant identification systems and contribute to various applications in biodiversity conservation, ecological research, and agricultural management.</a:t>
            </a:r>
          </a:p>
          <a:p>
            <a:pPr marL="0" lvl="0" indent="0" algn="l" rtl="0">
              <a:spcBef>
                <a:spcPts val="600"/>
              </a:spcBef>
              <a:spcAft>
                <a:spcPts val="0"/>
              </a:spcAft>
              <a:buNone/>
            </a:pPr>
            <a:endParaRPr sz="1800" dirty="0">
              <a:solidFill>
                <a:srgbClr val="FFFFFF"/>
              </a:solidFill>
            </a:endParaRPr>
          </a:p>
        </p:txBody>
      </p:sp>
      <p:grpSp>
        <p:nvGrpSpPr>
          <p:cNvPr id="159" name="Google Shape;159;p20"/>
          <p:cNvGrpSpPr/>
          <p:nvPr/>
        </p:nvGrpSpPr>
        <p:grpSpPr>
          <a:xfrm>
            <a:off x="463496" y="418193"/>
            <a:ext cx="1417581" cy="1380759"/>
            <a:chOff x="5926225" y="921350"/>
            <a:chExt cx="517800" cy="504350"/>
          </a:xfrm>
        </p:grpSpPr>
        <p:sp>
          <p:nvSpPr>
            <p:cNvPr id="160" name="Google Shape;160;p2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0"/>
          <p:cNvSpPr/>
          <p:nvPr/>
        </p:nvSpPr>
        <p:spPr>
          <a:xfrm>
            <a:off x="2027271" y="929419"/>
            <a:ext cx="1417580" cy="80076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0"/>
          <p:cNvGrpSpPr/>
          <p:nvPr/>
        </p:nvGrpSpPr>
        <p:grpSpPr>
          <a:xfrm>
            <a:off x="1749024" y="3207547"/>
            <a:ext cx="1128571" cy="1471014"/>
            <a:chOff x="2624850" y="4296000"/>
            <a:chExt cx="380400" cy="495825"/>
          </a:xfrm>
        </p:grpSpPr>
        <p:sp>
          <p:nvSpPr>
            <p:cNvPr id="164" name="Google Shape;164;p2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0"/>
          <p:cNvSpPr/>
          <p:nvPr/>
        </p:nvSpPr>
        <p:spPr>
          <a:xfrm>
            <a:off x="1119751" y="2269155"/>
            <a:ext cx="1775404" cy="981322"/>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3404615" y="595000"/>
            <a:ext cx="696695" cy="393592"/>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4" name="Google Shape;194;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pic>
        <p:nvPicPr>
          <p:cNvPr id="195" name="Google Shape;195;p23"/>
          <p:cNvPicPr preferRelativeResize="0"/>
          <p:nvPr/>
        </p:nvPicPr>
        <p:blipFill rotWithShape="1">
          <a:blip r:embed="rId3">
            <a:alphaModFix/>
          </a:blip>
          <a:srcRect l="14244" r="30607"/>
          <a:stretch/>
        </p:blipFill>
        <p:spPr>
          <a:xfrm>
            <a:off x="205015" y="576253"/>
            <a:ext cx="4608989" cy="4696974"/>
          </a:xfrm>
          <a:custGeom>
            <a:avLst/>
            <a:gdLst/>
            <a:ahLst/>
            <a:cxnLst/>
            <a:rect l="l" t="t" r="r" b="b"/>
            <a:pathLst>
              <a:path w="21061" h="21600" extrusionOk="0">
                <a:moveTo>
                  <a:pt x="21016" y="0"/>
                </a:moveTo>
                <a:cubicBezTo>
                  <a:pt x="21016" y="0"/>
                  <a:pt x="13076" y="1665"/>
                  <a:pt x="10033" y="5720"/>
                </a:cubicBezTo>
                <a:cubicBezTo>
                  <a:pt x="6991" y="9775"/>
                  <a:pt x="9992" y="14676"/>
                  <a:pt x="9992" y="14676"/>
                </a:cubicBezTo>
                <a:cubicBezTo>
                  <a:pt x="9992" y="14676"/>
                  <a:pt x="15513" y="16226"/>
                  <a:pt x="18557" y="12175"/>
                </a:cubicBezTo>
                <a:cubicBezTo>
                  <a:pt x="21600" y="8123"/>
                  <a:pt x="21016" y="0"/>
                  <a:pt x="21016" y="0"/>
                </a:cubicBezTo>
                <a:close/>
                <a:moveTo>
                  <a:pt x="4385" y="10816"/>
                </a:moveTo>
                <a:cubicBezTo>
                  <a:pt x="2245" y="10758"/>
                  <a:pt x="0" y="11508"/>
                  <a:pt x="0" y="11508"/>
                </a:cubicBezTo>
                <a:cubicBezTo>
                  <a:pt x="0" y="11508"/>
                  <a:pt x="1843" y="15299"/>
                  <a:pt x="4257" y="16319"/>
                </a:cubicBezTo>
                <a:cubicBezTo>
                  <a:pt x="6207" y="17143"/>
                  <a:pt x="7933" y="15908"/>
                  <a:pt x="8524" y="15404"/>
                </a:cubicBezTo>
                <a:lnTo>
                  <a:pt x="2629" y="12634"/>
                </a:lnTo>
                <a:lnTo>
                  <a:pt x="8734" y="14939"/>
                </a:lnTo>
                <a:cubicBezTo>
                  <a:pt x="8686" y="14185"/>
                  <a:pt x="8378" y="12037"/>
                  <a:pt x="6403" y="11203"/>
                </a:cubicBezTo>
                <a:cubicBezTo>
                  <a:pt x="5799" y="10948"/>
                  <a:pt x="5098" y="10835"/>
                  <a:pt x="4385" y="10816"/>
                </a:cubicBezTo>
                <a:close/>
                <a:moveTo>
                  <a:pt x="9515" y="15936"/>
                </a:moveTo>
                <a:cubicBezTo>
                  <a:pt x="9515" y="15936"/>
                  <a:pt x="6279" y="17665"/>
                  <a:pt x="6644" y="20887"/>
                </a:cubicBezTo>
                <a:cubicBezTo>
                  <a:pt x="6672" y="21128"/>
                  <a:pt x="6721" y="21365"/>
                  <a:pt x="6783" y="21600"/>
                </a:cubicBezTo>
                <a:lnTo>
                  <a:pt x="13391" y="21600"/>
                </a:lnTo>
                <a:cubicBezTo>
                  <a:pt x="13467" y="21105"/>
                  <a:pt x="13478" y="20600"/>
                  <a:pt x="13427" y="20101"/>
                </a:cubicBezTo>
                <a:cubicBezTo>
                  <a:pt x="13059" y="16877"/>
                  <a:pt x="9515" y="15936"/>
                  <a:pt x="9515" y="15936"/>
                </a:cubicBezTo>
                <a:close/>
              </a:path>
            </a:pathLst>
          </a:custGeom>
          <a:noFill/>
          <a:ln>
            <a:noFill/>
          </a:ln>
        </p:spPr>
      </p:pic>
      <p:pic>
        <p:nvPicPr>
          <p:cNvPr id="2" name="Picture 1">
            <a:extLst>
              <a:ext uri="{FF2B5EF4-FFF2-40B4-BE49-F238E27FC236}">
                <a16:creationId xmlns:a16="http://schemas.microsoft.com/office/drawing/2014/main" id="{12AC5454-C822-6C70-2DF0-61F6588EB388}"/>
              </a:ext>
            </a:extLst>
          </p:cNvPr>
          <p:cNvPicPr>
            <a:picLocks noChangeAspect="1"/>
          </p:cNvPicPr>
          <p:nvPr/>
        </p:nvPicPr>
        <p:blipFill>
          <a:blip r:embed="rId4"/>
          <a:stretch>
            <a:fillRect/>
          </a:stretch>
        </p:blipFill>
        <p:spPr>
          <a:xfrm>
            <a:off x="2172139" y="2699653"/>
            <a:ext cx="6617951" cy="2280102"/>
          </a:xfrm>
          <a:prstGeom prst="rect">
            <a:avLst/>
          </a:prstGeom>
        </p:spPr>
      </p:pic>
      <p:graphicFrame>
        <p:nvGraphicFramePr>
          <p:cNvPr id="3" name="Table 2">
            <a:extLst>
              <a:ext uri="{FF2B5EF4-FFF2-40B4-BE49-F238E27FC236}">
                <a16:creationId xmlns:a16="http://schemas.microsoft.com/office/drawing/2014/main" id="{EB700655-4A2F-E3F3-ED02-0E4CDC2E5CA2}"/>
              </a:ext>
            </a:extLst>
          </p:cNvPr>
          <p:cNvGraphicFramePr>
            <a:graphicFrameLocks noGrp="1"/>
          </p:cNvGraphicFramePr>
          <p:nvPr>
            <p:extLst>
              <p:ext uri="{D42A27DB-BD31-4B8C-83A1-F6EECF244321}">
                <p14:modId xmlns:p14="http://schemas.microsoft.com/office/powerpoint/2010/main" val="1398574743"/>
              </p:ext>
            </p:extLst>
          </p:nvPr>
        </p:nvGraphicFramePr>
        <p:xfrm>
          <a:off x="2299704" y="372685"/>
          <a:ext cx="6536025" cy="2123400"/>
        </p:xfrm>
        <a:graphic>
          <a:graphicData uri="http://schemas.openxmlformats.org/drawingml/2006/table">
            <a:tbl>
              <a:tblPr>
                <a:noFill/>
              </a:tblPr>
              <a:tblGrid>
                <a:gridCol w="1771450">
                  <a:extLst>
                    <a:ext uri="{9D8B030D-6E8A-4147-A177-3AD203B41FA5}">
                      <a16:colId xmlns:a16="http://schemas.microsoft.com/office/drawing/2014/main" val="3036105060"/>
                    </a:ext>
                  </a:extLst>
                </a:gridCol>
                <a:gridCol w="2453550">
                  <a:extLst>
                    <a:ext uri="{9D8B030D-6E8A-4147-A177-3AD203B41FA5}">
                      <a16:colId xmlns:a16="http://schemas.microsoft.com/office/drawing/2014/main" val="2694671196"/>
                    </a:ext>
                  </a:extLst>
                </a:gridCol>
                <a:gridCol w="2311025">
                  <a:extLst>
                    <a:ext uri="{9D8B030D-6E8A-4147-A177-3AD203B41FA5}">
                      <a16:colId xmlns:a16="http://schemas.microsoft.com/office/drawing/2014/main" val="2479490966"/>
                    </a:ext>
                  </a:extLst>
                </a:gridCol>
              </a:tblGrid>
              <a:tr h="334225">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lvl="0" indent="0" algn="ctr" rtl="0">
                        <a:spcBef>
                          <a:spcPts val="0"/>
                        </a:spcBef>
                        <a:spcAft>
                          <a:spcPts val="0"/>
                        </a:spcAft>
                        <a:buNone/>
                      </a:pPr>
                      <a:r>
                        <a:rPr lang="en" sz="1100" b="1">
                          <a:solidFill>
                            <a:schemeClr val="bg1"/>
                          </a:solidFill>
                          <a:latin typeface="Proxima Nova"/>
                          <a:ea typeface="Proxima Nova"/>
                          <a:cs typeface="Proxima Nova"/>
                          <a:sym typeface="Proxima Nova"/>
                        </a:rPr>
                        <a:t>Classifier</a:t>
                      </a:r>
                      <a:endParaRPr sz="1100" b="1">
                        <a:solidFill>
                          <a:schemeClr val="bg1"/>
                        </a:solidFill>
                        <a:latin typeface="Proxima Nova"/>
                        <a:ea typeface="Proxima Nova"/>
                        <a:cs typeface="Proxima Nova"/>
                        <a:sym typeface="Proxima Nova"/>
                      </a:endParaRPr>
                    </a:p>
                  </a:txBody>
                  <a:tcPr marL="63500" marR="63500" marT="63500" marB="635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B6D7A8"/>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lvl="0" indent="0" algn="ctr" rtl="0">
                        <a:spcBef>
                          <a:spcPts val="0"/>
                        </a:spcBef>
                        <a:spcAft>
                          <a:spcPts val="0"/>
                        </a:spcAft>
                        <a:buNone/>
                      </a:pPr>
                      <a:r>
                        <a:rPr lang="en" sz="1100" b="1" dirty="0">
                          <a:solidFill>
                            <a:schemeClr val="bg1"/>
                          </a:solidFill>
                          <a:latin typeface="Proxima Nova"/>
                          <a:ea typeface="Proxima Nova"/>
                          <a:cs typeface="Proxima Nova"/>
                          <a:sym typeface="Proxima Nova"/>
                        </a:rPr>
                        <a:t>Advantages</a:t>
                      </a:r>
                      <a:endParaRPr sz="1100" b="1" dirty="0">
                        <a:solidFill>
                          <a:schemeClr val="bg1"/>
                        </a:solidFill>
                        <a:latin typeface="Proxima Nova"/>
                        <a:ea typeface="Proxima Nova"/>
                        <a:cs typeface="Proxima Nova"/>
                        <a:sym typeface="Proxima Nova"/>
                      </a:endParaRPr>
                    </a:p>
                  </a:txBody>
                  <a:tcPr marL="63500" marR="63500" marT="63500" marB="635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B6D7A8"/>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lvl="0" indent="0" algn="ctr" rtl="0">
                        <a:spcBef>
                          <a:spcPts val="0"/>
                        </a:spcBef>
                        <a:spcAft>
                          <a:spcPts val="0"/>
                        </a:spcAft>
                        <a:buNone/>
                      </a:pPr>
                      <a:r>
                        <a:rPr lang="en" sz="1100" b="1">
                          <a:solidFill>
                            <a:schemeClr val="bg1"/>
                          </a:solidFill>
                          <a:latin typeface="Proxima Nova"/>
                          <a:ea typeface="Proxima Nova"/>
                          <a:cs typeface="Proxima Nova"/>
                          <a:sym typeface="Proxima Nova"/>
                        </a:rPr>
                        <a:t>Disadvantages</a:t>
                      </a:r>
                      <a:endParaRPr sz="1100" b="1">
                        <a:solidFill>
                          <a:schemeClr val="bg1"/>
                        </a:solidFill>
                        <a:latin typeface="Proxima Nova"/>
                        <a:ea typeface="Proxima Nova"/>
                        <a:cs typeface="Proxima Nova"/>
                        <a:sym typeface="Proxima Nova"/>
                      </a:endParaRPr>
                    </a:p>
                  </a:txBody>
                  <a:tcPr marL="63500" marR="63500" marT="63500" marB="635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B6D7A8"/>
                    </a:solidFill>
                  </a:tcPr>
                </a:tc>
                <a:extLst>
                  <a:ext uri="{0D108BD9-81ED-4DB2-BD59-A6C34878D82A}">
                    <a16:rowId xmlns:a16="http://schemas.microsoft.com/office/drawing/2014/main" val="2088634598"/>
                  </a:ext>
                </a:extLst>
              </a:tr>
              <a:tr h="1079675">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lvl="0" indent="0" algn="ctr" rtl="0">
                        <a:spcBef>
                          <a:spcPts val="0"/>
                        </a:spcBef>
                        <a:spcAft>
                          <a:spcPts val="0"/>
                        </a:spcAft>
                        <a:buNone/>
                      </a:pPr>
                      <a:r>
                        <a:rPr lang="en" sz="1100" b="1" dirty="0">
                          <a:solidFill>
                            <a:schemeClr val="bg1"/>
                          </a:solidFill>
                          <a:latin typeface="Proxima Nova"/>
                          <a:ea typeface="Proxima Nova"/>
                          <a:cs typeface="Proxima Nova"/>
                          <a:sym typeface="Proxima Nova"/>
                        </a:rPr>
                        <a:t>Artificial Neural Network (ANN)</a:t>
                      </a:r>
                      <a:endParaRPr sz="1100" b="1" dirty="0">
                        <a:solidFill>
                          <a:schemeClr val="bg1"/>
                        </a:solidFill>
                        <a:latin typeface="Proxima Nova"/>
                        <a:ea typeface="Proxima Nova"/>
                        <a:cs typeface="Proxima Nova"/>
                        <a:sym typeface="Proxima Nova"/>
                      </a:endParaRPr>
                    </a:p>
                  </a:txBody>
                  <a:tcPr marL="63500" marR="63500" marT="63500" marB="635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D9EAD3"/>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89999" lvl="0" indent="0" algn="l" rtl="0">
                        <a:spcBef>
                          <a:spcPts val="0"/>
                        </a:spcBef>
                        <a:spcAft>
                          <a:spcPts val="0"/>
                        </a:spcAft>
                        <a:buNone/>
                      </a:pPr>
                      <a:r>
                        <a:rPr lang="en" sz="1100" dirty="0">
                          <a:solidFill>
                            <a:schemeClr val="bg1"/>
                          </a:solidFill>
                          <a:latin typeface="Proxima Nova"/>
                          <a:ea typeface="Proxima Nova"/>
                          <a:cs typeface="Proxima Nova"/>
                          <a:sym typeface="Proxima Nova"/>
                        </a:rPr>
                        <a:t>1. Capable of distinguishing complex nonlinear relationships between independent and dependent variables.</a:t>
                      </a:r>
                      <a:endParaRPr sz="1100" dirty="0">
                        <a:solidFill>
                          <a:schemeClr val="bg1"/>
                        </a:solidFill>
                        <a:latin typeface="Proxima Nova"/>
                        <a:ea typeface="Proxima Nova"/>
                        <a:cs typeface="Proxima Nova"/>
                        <a:sym typeface="Proxima Nova"/>
                      </a:endParaRPr>
                    </a:p>
                    <a:p>
                      <a:pPr marL="89999" lvl="0" indent="0" algn="l" rtl="0">
                        <a:spcBef>
                          <a:spcPts val="0"/>
                        </a:spcBef>
                        <a:spcAft>
                          <a:spcPts val="0"/>
                        </a:spcAft>
                        <a:buNone/>
                      </a:pPr>
                      <a:r>
                        <a:rPr lang="en" sz="1100" dirty="0">
                          <a:solidFill>
                            <a:schemeClr val="bg1"/>
                          </a:solidFill>
                          <a:latin typeface="Proxima Nova"/>
                          <a:ea typeface="Proxima Nova"/>
                          <a:cs typeface="Proxima Nova"/>
                          <a:sym typeface="Proxima Nova"/>
                        </a:rPr>
                        <a:t>2. Simplistic statistical training.</a:t>
                      </a:r>
                      <a:endParaRPr sz="1100" dirty="0">
                        <a:solidFill>
                          <a:schemeClr val="bg1"/>
                        </a:solidFill>
                        <a:latin typeface="Proxima Nova"/>
                        <a:ea typeface="Proxima Nova"/>
                        <a:cs typeface="Proxima Nova"/>
                        <a:sym typeface="Proxima Nova"/>
                      </a:endParaRPr>
                    </a:p>
                  </a:txBody>
                  <a:tcPr marL="63500" marR="63500" marT="63500" marB="635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lvl="0" indent="0" algn="l" rtl="0">
                        <a:spcBef>
                          <a:spcPts val="0"/>
                        </a:spcBef>
                        <a:spcAft>
                          <a:spcPts val="0"/>
                        </a:spcAft>
                        <a:buNone/>
                      </a:pPr>
                      <a:r>
                        <a:rPr lang="en" sz="1100">
                          <a:solidFill>
                            <a:schemeClr val="bg1"/>
                          </a:solidFill>
                          <a:latin typeface="Proxima Nova"/>
                          <a:ea typeface="Proxima Nova"/>
                          <a:cs typeface="Proxima Nova"/>
                          <a:sym typeface="Proxima Nova"/>
                        </a:rPr>
                        <a:t>1. Great tendency of data overfitting.</a:t>
                      </a:r>
                      <a:endParaRPr sz="1100">
                        <a:solidFill>
                          <a:schemeClr val="bg1"/>
                        </a:solidFill>
                        <a:latin typeface="Proxima Nova"/>
                        <a:ea typeface="Proxima Nova"/>
                        <a:cs typeface="Proxima Nova"/>
                        <a:sym typeface="Proxima Nova"/>
                      </a:endParaRPr>
                    </a:p>
                    <a:p>
                      <a:pPr marL="0" lvl="0" indent="0" algn="l" rtl="0">
                        <a:spcBef>
                          <a:spcPts val="0"/>
                        </a:spcBef>
                        <a:spcAft>
                          <a:spcPts val="0"/>
                        </a:spcAft>
                        <a:buNone/>
                      </a:pPr>
                      <a:r>
                        <a:rPr lang="en" sz="1100">
                          <a:solidFill>
                            <a:schemeClr val="bg1"/>
                          </a:solidFill>
                          <a:latin typeface="Proxima Nova"/>
                          <a:ea typeface="Proxima Nova"/>
                          <a:cs typeface="Proxima Nova"/>
                          <a:sym typeface="Proxima Nova"/>
                        </a:rPr>
                        <a:t>2. Bigger computational load.</a:t>
                      </a:r>
                      <a:endParaRPr sz="1100">
                        <a:solidFill>
                          <a:schemeClr val="bg1"/>
                        </a:solidFill>
                        <a:latin typeface="Proxima Nova"/>
                        <a:ea typeface="Proxima Nova"/>
                        <a:cs typeface="Proxima Nova"/>
                        <a:sym typeface="Proxima Nova"/>
                      </a:endParaRPr>
                    </a:p>
                  </a:txBody>
                  <a:tcPr marL="63500" marR="63500" marT="63500" marB="635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47710743"/>
                  </a:ext>
                </a:extLst>
              </a:tr>
              <a:tr h="709500">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lvl="0" indent="0" algn="ctr" rtl="0">
                        <a:spcBef>
                          <a:spcPts val="0"/>
                        </a:spcBef>
                        <a:spcAft>
                          <a:spcPts val="0"/>
                        </a:spcAft>
                        <a:buNone/>
                      </a:pPr>
                      <a:r>
                        <a:rPr lang="en" sz="1100" b="1">
                          <a:solidFill>
                            <a:schemeClr val="bg1"/>
                          </a:solidFill>
                          <a:latin typeface="Proxima Nova"/>
                          <a:ea typeface="Proxima Nova"/>
                          <a:cs typeface="Proxima Nova"/>
                          <a:sym typeface="Proxima Nova"/>
                        </a:rPr>
                        <a:t>Convolutional Neural Network (CNN)</a:t>
                      </a:r>
                      <a:endParaRPr sz="1100" b="1">
                        <a:solidFill>
                          <a:schemeClr val="bg1"/>
                        </a:solidFill>
                        <a:latin typeface="Proxima Nova"/>
                        <a:ea typeface="Proxima Nova"/>
                        <a:cs typeface="Proxima Nova"/>
                        <a:sym typeface="Proxima Nova"/>
                      </a:endParaRPr>
                    </a:p>
                  </a:txBody>
                  <a:tcPr marL="63500" marR="63500" marT="63500" marB="635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D9EAD3"/>
                    </a:solid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89999" lvl="0" indent="0" algn="l" rtl="0">
                        <a:spcBef>
                          <a:spcPts val="0"/>
                        </a:spcBef>
                        <a:spcAft>
                          <a:spcPts val="0"/>
                        </a:spcAft>
                        <a:buNone/>
                      </a:pPr>
                      <a:r>
                        <a:rPr lang="en" sz="1100">
                          <a:solidFill>
                            <a:schemeClr val="bg1"/>
                          </a:solidFill>
                          <a:latin typeface="Proxima Nova"/>
                          <a:ea typeface="Proxima Nova"/>
                          <a:cs typeface="Proxima Nova"/>
                          <a:sym typeface="Proxima Nova"/>
                        </a:rPr>
                        <a:t>1. Multiple features can be extracted simultaneously. </a:t>
                      </a:r>
                      <a:endParaRPr sz="1100">
                        <a:solidFill>
                          <a:schemeClr val="bg1"/>
                        </a:solidFill>
                        <a:latin typeface="Proxima Nova"/>
                        <a:ea typeface="Proxima Nova"/>
                        <a:cs typeface="Proxima Nova"/>
                        <a:sym typeface="Proxima Nova"/>
                      </a:endParaRPr>
                    </a:p>
                    <a:p>
                      <a:pPr marL="89999" lvl="0" indent="0" algn="l" rtl="0">
                        <a:spcBef>
                          <a:spcPts val="0"/>
                        </a:spcBef>
                        <a:spcAft>
                          <a:spcPts val="0"/>
                        </a:spcAft>
                        <a:buNone/>
                      </a:pPr>
                      <a:r>
                        <a:rPr lang="en" sz="1100">
                          <a:solidFill>
                            <a:schemeClr val="bg1"/>
                          </a:solidFill>
                          <a:latin typeface="Proxima Nova"/>
                          <a:ea typeface="Proxima Nova"/>
                          <a:cs typeface="Proxima Nova"/>
                          <a:sym typeface="Proxima Nova"/>
                        </a:rPr>
                        <a:t>2. Robust to noise. </a:t>
                      </a:r>
                      <a:endParaRPr sz="1100">
                        <a:solidFill>
                          <a:schemeClr val="bg1"/>
                        </a:solidFill>
                        <a:latin typeface="Proxima Nova"/>
                        <a:ea typeface="Proxima Nova"/>
                        <a:cs typeface="Proxima Nova"/>
                        <a:sym typeface="Proxima Nova"/>
                      </a:endParaRPr>
                    </a:p>
                  </a:txBody>
                  <a:tcPr marL="63500" marR="63500" marT="63500" marB="635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lvl="0" indent="0" algn="l" rtl="0">
                        <a:spcBef>
                          <a:spcPts val="0"/>
                        </a:spcBef>
                        <a:spcAft>
                          <a:spcPts val="0"/>
                        </a:spcAft>
                        <a:buNone/>
                      </a:pPr>
                      <a:r>
                        <a:rPr lang="en" sz="1100" dirty="0">
                          <a:solidFill>
                            <a:schemeClr val="bg1"/>
                          </a:solidFill>
                          <a:latin typeface="Proxima Nova"/>
                          <a:ea typeface="Proxima Nova"/>
                          <a:cs typeface="Proxima Nova"/>
                          <a:sym typeface="Proxima Nova"/>
                        </a:rPr>
                        <a:t>1. High computation level.</a:t>
                      </a:r>
                      <a:endParaRPr sz="1100" dirty="0">
                        <a:solidFill>
                          <a:schemeClr val="bg1"/>
                        </a:solidFill>
                        <a:latin typeface="Proxima Nova"/>
                        <a:ea typeface="Proxima Nova"/>
                        <a:cs typeface="Proxima Nova"/>
                        <a:sym typeface="Proxima Nova"/>
                      </a:endParaRPr>
                    </a:p>
                    <a:p>
                      <a:pPr marL="0" lvl="0" indent="0" algn="l" rtl="0">
                        <a:spcBef>
                          <a:spcPts val="0"/>
                        </a:spcBef>
                        <a:spcAft>
                          <a:spcPts val="0"/>
                        </a:spcAft>
                        <a:buNone/>
                      </a:pPr>
                      <a:r>
                        <a:rPr lang="en" sz="1100" dirty="0">
                          <a:solidFill>
                            <a:schemeClr val="bg1"/>
                          </a:solidFill>
                          <a:latin typeface="Proxima Nova"/>
                          <a:ea typeface="Proxima Nova"/>
                          <a:cs typeface="Proxima Nova"/>
                          <a:sym typeface="Proxima Nova"/>
                        </a:rPr>
                        <a:t>2. Incapable of generalization. </a:t>
                      </a:r>
                      <a:endParaRPr sz="1100" dirty="0">
                        <a:solidFill>
                          <a:schemeClr val="bg1"/>
                        </a:solidFill>
                        <a:latin typeface="Proxima Nova"/>
                        <a:ea typeface="Proxima Nova"/>
                        <a:cs typeface="Proxima Nova"/>
                        <a:sym typeface="Proxima Nova"/>
                      </a:endParaRPr>
                    </a:p>
                  </a:txBody>
                  <a:tcPr marL="63500" marR="63500" marT="63500" marB="6350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70064531"/>
                  </a:ext>
                </a:extLst>
              </a:tr>
            </a:tbl>
          </a:graphicData>
        </a:graphic>
      </p:graphicFrame>
      <p:pic>
        <p:nvPicPr>
          <p:cNvPr id="4" name="Picture 3">
            <a:extLst>
              <a:ext uri="{FF2B5EF4-FFF2-40B4-BE49-F238E27FC236}">
                <a16:creationId xmlns:a16="http://schemas.microsoft.com/office/drawing/2014/main" id="{7A4C1002-46D9-8243-B518-0BA9472EE73A}"/>
              </a:ext>
            </a:extLst>
          </p:cNvPr>
          <p:cNvPicPr>
            <a:picLocks noChangeAspect="1"/>
          </p:cNvPicPr>
          <p:nvPr/>
        </p:nvPicPr>
        <p:blipFill>
          <a:blip r:embed="rId5"/>
          <a:stretch>
            <a:fillRect/>
          </a:stretch>
        </p:blipFill>
        <p:spPr>
          <a:xfrm>
            <a:off x="6286277" y="2571750"/>
            <a:ext cx="2469094" cy="457240"/>
          </a:xfrm>
          <a:prstGeom prst="rect">
            <a:avLst/>
          </a:prstGeom>
        </p:spPr>
      </p:pic>
      <p:sp>
        <p:nvSpPr>
          <p:cNvPr id="6" name="TextBox 5">
            <a:extLst>
              <a:ext uri="{FF2B5EF4-FFF2-40B4-BE49-F238E27FC236}">
                <a16:creationId xmlns:a16="http://schemas.microsoft.com/office/drawing/2014/main" id="{1B89B70F-1964-4426-0354-A8A6435A3DD0}"/>
              </a:ext>
            </a:extLst>
          </p:cNvPr>
          <p:cNvSpPr txBox="1"/>
          <p:nvPr/>
        </p:nvSpPr>
        <p:spPr>
          <a:xfrm>
            <a:off x="2632954" y="29293"/>
            <a:ext cx="4578484" cy="369332"/>
          </a:xfrm>
          <a:prstGeom prst="rect">
            <a:avLst/>
          </a:prstGeom>
          <a:noFill/>
        </p:spPr>
        <p:txBody>
          <a:bodyPr wrap="square">
            <a:spAutoFit/>
          </a:bodyPr>
          <a:lstStyle/>
          <a:p>
            <a:r>
              <a:rPr lang="en-US" dirty="0"/>
              <a:t>Approach and Training Methods </a:t>
            </a:r>
          </a:p>
        </p:txBody>
      </p:sp>
      <p:sp>
        <p:nvSpPr>
          <p:cNvPr id="8" name="TextBox 7">
            <a:extLst>
              <a:ext uri="{FF2B5EF4-FFF2-40B4-BE49-F238E27FC236}">
                <a16:creationId xmlns:a16="http://schemas.microsoft.com/office/drawing/2014/main" id="{E3C44054-01CB-8D4C-3EB2-CA5F99BAF492}"/>
              </a:ext>
            </a:extLst>
          </p:cNvPr>
          <p:cNvSpPr txBox="1"/>
          <p:nvPr/>
        </p:nvSpPr>
        <p:spPr>
          <a:xfrm>
            <a:off x="155272" y="424404"/>
            <a:ext cx="2094689" cy="2862322"/>
          </a:xfrm>
          <a:prstGeom prst="rect">
            <a:avLst/>
          </a:prstGeom>
          <a:noFill/>
        </p:spPr>
        <p:txBody>
          <a:bodyPr wrap="square">
            <a:spAutoFit/>
          </a:bodyPr>
          <a:lstStyle/>
          <a:p>
            <a:r>
              <a:rPr lang="en-US" dirty="0"/>
              <a:t>There is no single feature extraction technique that can be considered as the best method since different problems require different approaches and different mechanisms.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829328" y="150353"/>
            <a:ext cx="3244084" cy="5426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Analyzing results:</a:t>
            </a:r>
            <a:endParaRPr dirty="0"/>
          </a:p>
        </p:txBody>
      </p:sp>
      <p:sp>
        <p:nvSpPr>
          <p:cNvPr id="3" name="TextBox 2">
            <a:extLst>
              <a:ext uri="{FF2B5EF4-FFF2-40B4-BE49-F238E27FC236}">
                <a16:creationId xmlns:a16="http://schemas.microsoft.com/office/drawing/2014/main" id="{C6B992F9-B170-3BF8-E3A2-77BFC03713E4}"/>
              </a:ext>
            </a:extLst>
          </p:cNvPr>
          <p:cNvSpPr txBox="1"/>
          <p:nvPr/>
        </p:nvSpPr>
        <p:spPr>
          <a:xfrm>
            <a:off x="500851" y="969664"/>
            <a:ext cx="4118041" cy="3416320"/>
          </a:xfrm>
          <a:prstGeom prst="rect">
            <a:avLst/>
          </a:prstGeom>
          <a:noFill/>
        </p:spPr>
        <p:txBody>
          <a:bodyPr wrap="square">
            <a:spAutoFit/>
          </a:bodyPr>
          <a:lstStyle/>
          <a:p>
            <a:pPr marL="285750" indent="-285750">
              <a:buFont typeface="Arial" panose="020B0604020202020204" pitchFamily="34" charset="0"/>
              <a:buChar char="•"/>
            </a:pPr>
            <a:r>
              <a:rPr lang="en-US" dirty="0"/>
              <a:t>20% of our images from the dataset are saved for validation.</a:t>
            </a:r>
          </a:p>
          <a:p>
            <a:pPr marL="285750" indent="-285750">
              <a:buFont typeface="Arial" panose="020B0604020202020204" pitchFamily="34" charset="0"/>
              <a:buChar char="•"/>
            </a:pPr>
            <a:r>
              <a:rPr lang="en-US" dirty="0"/>
              <a:t>Our model brings us a validation accuracy of 96.8% towards the end of training of all the epochs.</a:t>
            </a:r>
          </a:p>
          <a:p>
            <a:pPr marL="285750" indent="-285750">
              <a:buFont typeface="Arial" panose="020B0604020202020204" pitchFamily="34" charset="0"/>
              <a:buChar char="•"/>
            </a:pPr>
            <a:r>
              <a:rPr lang="en-US" dirty="0"/>
              <a:t>On observation, the graphs are not completely monotonic and this can be mainly related to the overfitting of data. </a:t>
            </a:r>
          </a:p>
          <a:p>
            <a:pPr marL="285750" indent="-285750">
              <a:buFont typeface="Arial" panose="020B0604020202020204" pitchFamily="34" charset="0"/>
              <a:buChar char="•"/>
            </a:pPr>
            <a:r>
              <a:rPr lang="en-US" dirty="0"/>
              <a:t>However, both graphs do recover and we can see the validation loss approaches an all-time low.     </a:t>
            </a:r>
          </a:p>
        </p:txBody>
      </p:sp>
      <p:pic>
        <p:nvPicPr>
          <p:cNvPr id="4" name="Picture 3">
            <a:extLst>
              <a:ext uri="{FF2B5EF4-FFF2-40B4-BE49-F238E27FC236}">
                <a16:creationId xmlns:a16="http://schemas.microsoft.com/office/drawing/2014/main" id="{8B53E354-DD98-D429-0951-0C263858D840}"/>
              </a:ext>
            </a:extLst>
          </p:cNvPr>
          <p:cNvPicPr>
            <a:picLocks noChangeAspect="1"/>
          </p:cNvPicPr>
          <p:nvPr/>
        </p:nvPicPr>
        <p:blipFill>
          <a:blip r:embed="rId3"/>
          <a:stretch>
            <a:fillRect/>
          </a:stretch>
        </p:blipFill>
        <p:spPr>
          <a:xfrm>
            <a:off x="4618892" y="969664"/>
            <a:ext cx="3844174" cy="1686736"/>
          </a:xfrm>
          <a:prstGeom prst="rect">
            <a:avLst/>
          </a:prstGeom>
        </p:spPr>
      </p:pic>
      <p:pic>
        <p:nvPicPr>
          <p:cNvPr id="6" name="Picture 5">
            <a:extLst>
              <a:ext uri="{FF2B5EF4-FFF2-40B4-BE49-F238E27FC236}">
                <a16:creationId xmlns:a16="http://schemas.microsoft.com/office/drawing/2014/main" id="{D2EB6185-08E3-893D-DDAB-AE3649529D54}"/>
              </a:ext>
            </a:extLst>
          </p:cNvPr>
          <p:cNvPicPr>
            <a:picLocks noChangeAspect="1"/>
          </p:cNvPicPr>
          <p:nvPr/>
        </p:nvPicPr>
        <p:blipFill>
          <a:blip r:embed="rId4"/>
          <a:stretch>
            <a:fillRect/>
          </a:stretch>
        </p:blipFill>
        <p:spPr>
          <a:xfrm>
            <a:off x="4618893" y="2779617"/>
            <a:ext cx="3844173" cy="18312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21"/>
          <p:cNvSpPr txBox="1">
            <a:spLocks noGrp="1"/>
          </p:cNvSpPr>
          <p:nvPr>
            <p:ph type="title"/>
          </p:nvPr>
        </p:nvSpPr>
        <p:spPr>
          <a:xfrm>
            <a:off x="2887907" y="298988"/>
            <a:ext cx="4864800" cy="69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CONCLUSION </a:t>
            </a:r>
            <a:endParaRPr dirty="0"/>
          </a:p>
        </p:txBody>
      </p:sp>
      <p:sp>
        <p:nvSpPr>
          <p:cNvPr id="175" name="Google Shape;175;p21"/>
          <p:cNvSpPr txBox="1">
            <a:spLocks noGrp="1"/>
          </p:cNvSpPr>
          <p:nvPr>
            <p:ph type="body" idx="1"/>
          </p:nvPr>
        </p:nvSpPr>
        <p:spPr>
          <a:xfrm>
            <a:off x="2774127" y="1084500"/>
            <a:ext cx="5477933" cy="376001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t>In conclusion, employing Deep Learning (DL) for plant species identification from leaf images represents a cutting-edge and effective approach. Leveraging Convolutional Neural Networks (CNNs) on well-curated datasets enables the model to discern intricate patterns and features specific to various plant species. However, success hinges on quality data, preprocessing, and model selection. Continuous refinement and staying updated are crucial for sustained accuracy. This method has transformative potential for agriculture, ecology, and conservation efforts.</a:t>
            </a:r>
          </a:p>
          <a:p>
            <a:pPr marL="0" lvl="0" indent="0" algn="l" rtl="0">
              <a:spcBef>
                <a:spcPts val="600"/>
              </a:spcBef>
              <a:spcAft>
                <a:spcPts val="0"/>
              </a:spcAft>
              <a:buNone/>
            </a:pPr>
            <a:endParaRPr dirty="0"/>
          </a:p>
        </p:txBody>
      </p:sp>
      <p:sp>
        <p:nvSpPr>
          <p:cNvPr id="176" name="Google Shape;176;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pic>
        <p:nvPicPr>
          <p:cNvPr id="177" name="Google Shape;177;p21"/>
          <p:cNvPicPr preferRelativeResize="0"/>
          <p:nvPr/>
        </p:nvPicPr>
        <p:blipFill rotWithShape="1">
          <a:blip r:embed="rId3">
            <a:alphaModFix/>
          </a:blip>
          <a:srcRect l="4523" t="348" r="44644" b="22264"/>
          <a:stretch/>
        </p:blipFill>
        <p:spPr>
          <a:xfrm rot="136920">
            <a:off x="609149" y="1239954"/>
            <a:ext cx="1749477" cy="2663589"/>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5" name="Title 4">
            <a:extLst>
              <a:ext uri="{FF2B5EF4-FFF2-40B4-BE49-F238E27FC236}">
                <a16:creationId xmlns:a16="http://schemas.microsoft.com/office/drawing/2014/main" id="{6ED8CD0F-EF6D-DF4A-6BFE-9ACC94B80E3B}"/>
              </a:ext>
            </a:extLst>
          </p:cNvPr>
          <p:cNvSpPr>
            <a:spLocks noGrp="1"/>
          </p:cNvSpPr>
          <p:nvPr>
            <p:ph type="title"/>
          </p:nvPr>
        </p:nvSpPr>
        <p:spPr>
          <a:xfrm>
            <a:off x="3436683" y="88697"/>
            <a:ext cx="4864800" cy="618202"/>
          </a:xfrm>
        </p:spPr>
        <p:txBody>
          <a:bodyPr/>
          <a:lstStyle/>
          <a:p>
            <a:r>
              <a:rPr lang="en-US" dirty="0"/>
              <a:t>   REFERENCES </a:t>
            </a:r>
          </a:p>
        </p:txBody>
      </p:sp>
      <p:sp>
        <p:nvSpPr>
          <p:cNvPr id="185" name="Google Shape;185;p22"/>
          <p:cNvSpPr txBox="1">
            <a:spLocks noGrp="1"/>
          </p:cNvSpPr>
          <p:nvPr>
            <p:ph type="body" idx="1"/>
          </p:nvPr>
        </p:nvSpPr>
        <p:spPr>
          <a:xfrm>
            <a:off x="2647296" y="706899"/>
            <a:ext cx="5977218" cy="415818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t>1.Altieri, M.A. Agroecology: The Science of Sustainable Agriculture; CRC Press: Boca Raton, FL, USA, 2018.</a:t>
            </a:r>
          </a:p>
          <a:p>
            <a:pPr marL="0" lvl="0" indent="0" algn="l" rtl="0">
              <a:spcBef>
                <a:spcPts val="600"/>
              </a:spcBef>
              <a:spcAft>
                <a:spcPts val="0"/>
              </a:spcAft>
              <a:buNone/>
            </a:pPr>
            <a:r>
              <a:rPr lang="en-US" sz="1200" dirty="0"/>
              <a:t>2. </a:t>
            </a:r>
            <a:r>
              <a:rPr lang="en-US" sz="1200" dirty="0" err="1"/>
              <a:t>Gebbers</a:t>
            </a:r>
            <a:r>
              <a:rPr lang="en-US" sz="1200" dirty="0"/>
              <a:t>, R.; </a:t>
            </a:r>
            <a:r>
              <a:rPr lang="en-US" sz="1200" dirty="0" err="1"/>
              <a:t>Adamchuk</a:t>
            </a:r>
            <a:r>
              <a:rPr lang="en-US" sz="1200" dirty="0"/>
              <a:t>, V.I. Precision agriculture and food security. Science 2010, 327, 828–831. [</a:t>
            </a:r>
            <a:r>
              <a:rPr lang="en-US" sz="1200" dirty="0" err="1"/>
              <a:t>CrossRef</a:t>
            </a:r>
            <a:r>
              <a:rPr lang="en-US" sz="1200" dirty="0"/>
              <a:t>] [PubMed]                                                                                                                              3. Carvalho, F.P. Agriculture, pesticides, food security and food safety. Environ. Sci. Policy 2006, 9, 685–692. [</a:t>
            </a:r>
            <a:r>
              <a:rPr lang="en-US" sz="1200" dirty="0" err="1"/>
              <a:t>CrossRef</a:t>
            </a:r>
            <a:r>
              <a:rPr lang="en-US" sz="1200" dirty="0"/>
              <a:t>]                                                                                                                                                      4. Mohanty, S.P.; Hughes, D.P.; </a:t>
            </a:r>
            <a:r>
              <a:rPr lang="en-US" sz="1200" dirty="0" err="1"/>
              <a:t>Salathé</a:t>
            </a:r>
            <a:r>
              <a:rPr lang="en-US" sz="1200" dirty="0"/>
              <a:t>, M. Using deep learning for image-based plant disease detection. Front. Plant Sci. 2016, 7, 1419. [</a:t>
            </a:r>
            <a:r>
              <a:rPr lang="en-US" sz="1200" dirty="0" err="1"/>
              <a:t>CrossRef</a:t>
            </a:r>
            <a:r>
              <a:rPr lang="en-US" sz="1200" dirty="0"/>
              <a:t>] [PubMed]                                                                                                                                                                                                5. Miller, S.A.; Beed, F.D.; Harmon, C.L. Plant disease diagnostic capabilities and networks. Annu. Rev. </a:t>
            </a:r>
            <a:r>
              <a:rPr lang="en-US" sz="1200" dirty="0" err="1"/>
              <a:t>Phytopathol</a:t>
            </a:r>
            <a:r>
              <a:rPr lang="en-US" sz="1200" dirty="0"/>
              <a:t>. 2009, 47, 15–38. [</a:t>
            </a:r>
            <a:r>
              <a:rPr lang="en-US" sz="1200" dirty="0" err="1"/>
              <a:t>CrossRef</a:t>
            </a:r>
            <a:r>
              <a:rPr lang="en-US" sz="1200" dirty="0"/>
              <a:t>]                                                                                                                   6. LeCun, Y.; Bengio, Y.; Hinton, G. Deep learning. Nature 2015, 521, 436–444. [</a:t>
            </a:r>
            <a:r>
              <a:rPr lang="en-US" sz="1200" dirty="0" err="1"/>
              <a:t>CrossRef</a:t>
            </a:r>
            <a:r>
              <a:rPr lang="en-US" sz="1200" dirty="0"/>
              <a:t>]   </a:t>
            </a:r>
          </a:p>
          <a:p>
            <a:pPr marL="0" lvl="0" indent="0" algn="l" rtl="0">
              <a:spcBef>
                <a:spcPts val="600"/>
              </a:spcBef>
              <a:spcAft>
                <a:spcPts val="0"/>
              </a:spcAft>
              <a:buNone/>
            </a:pPr>
            <a:r>
              <a:rPr lang="en-US" sz="1200" dirty="0"/>
              <a:t>7. </a:t>
            </a:r>
            <a:r>
              <a:rPr lang="en-US" sz="1200" dirty="0" err="1"/>
              <a:t>Najafabadi</a:t>
            </a:r>
            <a:r>
              <a:rPr lang="en-US" sz="1200" dirty="0"/>
              <a:t>, M.M.; </a:t>
            </a:r>
            <a:r>
              <a:rPr lang="en-US" sz="1200" dirty="0" err="1"/>
              <a:t>Villanustre</a:t>
            </a:r>
            <a:r>
              <a:rPr lang="en-US" sz="1200" dirty="0"/>
              <a:t>, F.; </a:t>
            </a:r>
            <a:r>
              <a:rPr lang="en-US" sz="1200" dirty="0" err="1"/>
              <a:t>Khoshgoftaar</a:t>
            </a:r>
            <a:r>
              <a:rPr lang="en-US" sz="1200" dirty="0"/>
              <a:t>, T.M.; </a:t>
            </a:r>
            <a:r>
              <a:rPr lang="en-US" sz="1200" dirty="0" err="1"/>
              <a:t>Seliya</a:t>
            </a:r>
            <a:r>
              <a:rPr lang="en-US" sz="1200" dirty="0"/>
              <a:t>, N.; Wald, R.; </a:t>
            </a:r>
            <a:r>
              <a:rPr lang="en-US" sz="1200" dirty="0" err="1"/>
              <a:t>Muharemagic</a:t>
            </a:r>
            <a:r>
              <a:rPr lang="en-US" sz="1200" dirty="0"/>
              <a:t>, E. Deep learning applications and challenges in big data analytics. J. Big Data 2015, 2, 1–21. [</a:t>
            </a:r>
            <a:r>
              <a:rPr lang="en-US" sz="1200" dirty="0" err="1"/>
              <a:t>CrossRef</a:t>
            </a:r>
            <a:r>
              <a:rPr lang="en-US" sz="1200" dirty="0"/>
              <a:t>]                                                                                                                                                  8. </a:t>
            </a:r>
            <a:r>
              <a:rPr lang="en-US" sz="1200" dirty="0" err="1"/>
              <a:t>Szegedy</a:t>
            </a:r>
            <a:r>
              <a:rPr lang="en-US" sz="1200" dirty="0"/>
              <a:t>, C.; Liu, W.; Jia, Y.; </a:t>
            </a:r>
            <a:r>
              <a:rPr lang="en-US" sz="1200" dirty="0" err="1"/>
              <a:t>Sermanet</a:t>
            </a:r>
            <a:r>
              <a:rPr lang="en-US" sz="1200" dirty="0"/>
              <a:t>, P.; Reed, S.; </a:t>
            </a:r>
            <a:r>
              <a:rPr lang="en-US" sz="1200" dirty="0" err="1"/>
              <a:t>Anguelov</a:t>
            </a:r>
            <a:r>
              <a:rPr lang="en-US" sz="1200" dirty="0"/>
              <a:t>, D.; Erhan, D.; </a:t>
            </a:r>
            <a:r>
              <a:rPr lang="en-US" sz="1200" dirty="0" err="1"/>
              <a:t>Vanhoucke</a:t>
            </a:r>
            <a:r>
              <a:rPr lang="en-US" sz="1200" dirty="0"/>
              <a:t>, V.; </a:t>
            </a:r>
            <a:r>
              <a:rPr lang="en-US" sz="1200" dirty="0" err="1"/>
              <a:t>Rabinovich</a:t>
            </a:r>
            <a:r>
              <a:rPr lang="en-US" sz="1200" dirty="0"/>
              <a:t>, A. Going deeper with convolutions. In Proceedings of the IEEE Conference on Computer Vision and Pattern Recognition, Boston, MA, USA, 7–12 June 2015; pp. </a:t>
            </a:r>
          </a:p>
        </p:txBody>
      </p:sp>
      <p:sp>
        <p:nvSpPr>
          <p:cNvPr id="186" name="Google Shape;186;p2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pic>
        <p:nvPicPr>
          <p:cNvPr id="187" name="Google Shape;187;p22"/>
          <p:cNvPicPr preferRelativeResize="0"/>
          <p:nvPr/>
        </p:nvPicPr>
        <p:blipFill rotWithShape="1">
          <a:blip r:embed="rId3">
            <a:alphaModFix/>
          </a:blip>
          <a:srcRect l="28120" r="28120"/>
          <a:stretch/>
        </p:blipFill>
        <p:spPr>
          <a:xfrm rot="136920">
            <a:off x="576705" y="431475"/>
            <a:ext cx="1749477" cy="2908844"/>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50" name="Google Shape;250;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pic>
        <p:nvPicPr>
          <p:cNvPr id="2" name="Picture 1">
            <a:extLst>
              <a:ext uri="{FF2B5EF4-FFF2-40B4-BE49-F238E27FC236}">
                <a16:creationId xmlns:a16="http://schemas.microsoft.com/office/drawing/2014/main" id="{AF2E9A59-BE6A-BD58-768B-D70195CA7DE2}"/>
              </a:ext>
            </a:extLst>
          </p:cNvPr>
          <p:cNvPicPr>
            <a:picLocks noChangeAspect="1"/>
          </p:cNvPicPr>
          <p:nvPr/>
        </p:nvPicPr>
        <p:blipFill>
          <a:blip r:embed="rId3"/>
          <a:stretch>
            <a:fillRect/>
          </a:stretch>
        </p:blipFill>
        <p:spPr>
          <a:xfrm>
            <a:off x="0" y="0"/>
            <a:ext cx="9144000" cy="51434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5"/>
          <p:cNvSpPr txBox="1">
            <a:spLocks noGrp="1"/>
          </p:cNvSpPr>
          <p:nvPr>
            <p:ph type="body" idx="1"/>
          </p:nvPr>
        </p:nvSpPr>
        <p:spPr>
          <a:xfrm>
            <a:off x="6478651" y="4045331"/>
            <a:ext cx="4015714" cy="2005274"/>
          </a:xfrm>
          <a:prstGeom prst="rect">
            <a:avLst/>
          </a:prstGeom>
        </p:spPr>
        <p:txBody>
          <a:bodyPr spcFirstLastPara="1" wrap="square" lIns="91425" tIns="91425" rIns="91425" bIns="91425" anchor="t" anchorCtr="0">
            <a:noAutofit/>
          </a:bodyPr>
          <a:lstStyle/>
          <a:p>
            <a:pPr marL="114300" indent="0">
              <a:buNone/>
            </a:pPr>
            <a:r>
              <a:rPr lang="en-IN" dirty="0"/>
              <a:t>MADHAV KUMAR</a:t>
            </a:r>
          </a:p>
          <a:p>
            <a:pPr marL="0" lvl="0" indent="0" algn="l" rtl="0">
              <a:spcBef>
                <a:spcPts val="600"/>
              </a:spcBef>
              <a:spcAft>
                <a:spcPts val="0"/>
              </a:spcAft>
              <a:buClr>
                <a:schemeClr val="dk1"/>
              </a:buClr>
              <a:buSzPts val="1100"/>
              <a:buFont typeface="Arial"/>
              <a:buNone/>
            </a:pPr>
            <a:endParaRPr dirty="0">
              <a:solidFill>
                <a:srgbClr val="484F56"/>
              </a:solidFill>
            </a:endParaRPr>
          </a:p>
        </p:txBody>
      </p:sp>
      <p:sp>
        <p:nvSpPr>
          <p:cNvPr id="118" name="Google Shape;118;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pic>
        <p:nvPicPr>
          <p:cNvPr id="119" name="Google Shape;119;p15"/>
          <p:cNvPicPr preferRelativeResize="0"/>
          <p:nvPr/>
        </p:nvPicPr>
        <p:blipFill rotWithShape="1">
          <a:blip r:embed="rId3">
            <a:alphaModFix/>
          </a:blip>
          <a:srcRect l="6329" r="44411"/>
          <a:stretch/>
        </p:blipFill>
        <p:spPr>
          <a:xfrm>
            <a:off x="624909" y="516507"/>
            <a:ext cx="1749091" cy="2663023"/>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pic>
        <p:nvPicPr>
          <p:cNvPr id="4" name="Picture 3">
            <a:extLst>
              <a:ext uri="{FF2B5EF4-FFF2-40B4-BE49-F238E27FC236}">
                <a16:creationId xmlns:a16="http://schemas.microsoft.com/office/drawing/2014/main" id="{ABD6532F-8874-4D62-59B4-E15EFA9837AB}"/>
              </a:ext>
            </a:extLst>
          </p:cNvPr>
          <p:cNvPicPr>
            <a:picLocks noChangeAspect="1"/>
          </p:cNvPicPr>
          <p:nvPr/>
        </p:nvPicPr>
        <p:blipFill>
          <a:blip r:embed="rId4"/>
          <a:stretch>
            <a:fillRect/>
          </a:stretch>
        </p:blipFill>
        <p:spPr>
          <a:xfrm>
            <a:off x="3822000" y="197810"/>
            <a:ext cx="5124450" cy="885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ctrTitle"/>
          </p:nvPr>
        </p:nvSpPr>
        <p:spPr>
          <a:xfrm>
            <a:off x="4486607" y="378668"/>
            <a:ext cx="3052305"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OBJECTIVE </a:t>
            </a:r>
            <a:endParaRPr dirty="0"/>
          </a:p>
        </p:txBody>
      </p:sp>
      <p:sp>
        <p:nvSpPr>
          <p:cNvPr id="125" name="Google Shape;125;p16"/>
          <p:cNvSpPr txBox="1">
            <a:spLocks noGrp="1"/>
          </p:cNvSpPr>
          <p:nvPr>
            <p:ph type="subTitle" idx="1"/>
          </p:nvPr>
        </p:nvSpPr>
        <p:spPr>
          <a:xfrm>
            <a:off x="4486607" y="1524288"/>
            <a:ext cx="3739823" cy="2566645"/>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IN" dirty="0"/>
              <a:t>INTRODUCTION</a:t>
            </a:r>
          </a:p>
          <a:p>
            <a:pPr marL="285750" indent="-285750">
              <a:buFont typeface="Wingdings" panose="05000000000000000000" pitchFamily="2" charset="2"/>
              <a:buChar char="v"/>
            </a:pPr>
            <a:r>
              <a:rPr lang="en-IN" dirty="0"/>
              <a:t> LITERATURE SURVEY</a:t>
            </a:r>
          </a:p>
          <a:p>
            <a:r>
              <a:rPr lang="en-IN" dirty="0"/>
              <a:t>ISSUES IN THE EXISTING SYSTEM</a:t>
            </a:r>
          </a:p>
          <a:p>
            <a:r>
              <a:rPr lang="en-IN" dirty="0"/>
              <a:t>PROPOSED SYSTEM</a:t>
            </a:r>
          </a:p>
          <a:p>
            <a:r>
              <a:rPr lang="en-IN" dirty="0"/>
              <a:t>IMPLEMENTATION AND RESULT</a:t>
            </a:r>
          </a:p>
          <a:p>
            <a:r>
              <a:rPr lang="en-IN" dirty="0"/>
              <a:t>CONCLUSION</a:t>
            </a:r>
          </a:p>
          <a:p>
            <a:r>
              <a:rPr lang="en-US" dirty="0"/>
              <a:t>REFERENCE </a:t>
            </a:r>
            <a:endParaRPr lang="en-IN" dirty="0"/>
          </a:p>
          <a:p>
            <a:pPr marL="0" lvl="0" indent="0" algn="l" rtl="0">
              <a:spcBef>
                <a:spcPts val="0"/>
              </a:spcBef>
              <a:spcAft>
                <a:spcPts val="0"/>
              </a:spcAft>
              <a:buNone/>
            </a:pPr>
            <a:endParaRPr dirty="0"/>
          </a:p>
        </p:txBody>
      </p:sp>
      <p:pic>
        <p:nvPicPr>
          <p:cNvPr id="126" name="Google Shape;126;p16"/>
          <p:cNvPicPr preferRelativeResize="0"/>
          <p:nvPr/>
        </p:nvPicPr>
        <p:blipFill rotWithShape="1">
          <a:blip r:embed="rId3">
            <a:alphaModFix/>
          </a:blip>
          <a:srcRect l="8436" r="8444"/>
          <a:stretch/>
        </p:blipFill>
        <p:spPr>
          <a:xfrm>
            <a:off x="674452" y="365697"/>
            <a:ext cx="2881438" cy="3557792"/>
          </a:xfrm>
          <a:custGeom>
            <a:avLst/>
            <a:gdLst/>
            <a:ahLst/>
            <a:cxnLst/>
            <a:rect l="l" t="t" r="r" b="b"/>
            <a:pathLst>
              <a:path w="18313" h="19923" extrusionOk="0">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17"/>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134" name="Google Shape;134;p17"/>
          <p:cNvSpPr/>
          <p:nvPr/>
        </p:nvSpPr>
        <p:spPr>
          <a:xfrm rot="1553879">
            <a:off x="6337783" y="3926235"/>
            <a:ext cx="1651751" cy="1002497"/>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7428817">
            <a:off x="7606849" y="3029768"/>
            <a:ext cx="640974" cy="998333"/>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17"/>
          <p:cNvPicPr preferRelativeResize="0"/>
          <p:nvPr/>
        </p:nvPicPr>
        <p:blipFill rotWithShape="1">
          <a:blip r:embed="rId3">
            <a:alphaModFix/>
          </a:blip>
          <a:srcRect l="41662" r="2957"/>
          <a:stretch/>
        </p:blipFill>
        <p:spPr>
          <a:xfrm>
            <a:off x="5768499" y="503275"/>
            <a:ext cx="2571054" cy="3093145"/>
          </a:xfrm>
          <a:custGeom>
            <a:avLst/>
            <a:gdLst/>
            <a:ahLst/>
            <a:cxnLst/>
            <a:rect l="l" t="t" r="r" b="b"/>
            <a:pathLst>
              <a:path w="18313" h="19923" extrusionOk="0">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
        <p:nvSpPr>
          <p:cNvPr id="3" name="TextBox 2">
            <a:extLst>
              <a:ext uri="{FF2B5EF4-FFF2-40B4-BE49-F238E27FC236}">
                <a16:creationId xmlns:a16="http://schemas.microsoft.com/office/drawing/2014/main" id="{644C9AEE-0DD9-5593-6BAD-4ACDEFDA616E}"/>
              </a:ext>
            </a:extLst>
          </p:cNvPr>
          <p:cNvSpPr txBox="1"/>
          <p:nvPr/>
        </p:nvSpPr>
        <p:spPr>
          <a:xfrm>
            <a:off x="144962" y="885202"/>
            <a:ext cx="5623538" cy="4185761"/>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Plant species identification from leaf images using deep learning (DL) applications has emerged as a transformative tool in botany and computer vision. Deep learning techniques, particularly convolutional neural networks (CNNs), have demonstrated remarkable capabilities in discerning intricate patterns and features within images. These powerful models are trained on extensive datasets of leaf images, enabling them to learn the distinguishing characteristics of different plant species.</a:t>
            </a: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This innovative method holds great potential for automating and streamlining the process of plant identification, empowering researchers, botanists, and environmentalists to rapidly and accurately classify plants based on their leaf morphology. This technology not only expedites biodiversity studies and conservation efforts but also finds applications in agriculture, horticulture, and forestry. As DL models continue to advance, the accuracy and efficiency of plant species identification from leaf images are poised to revolutionize our understanding and management of plant ecosystems.</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E1D2B83E-289B-9977-78CD-C0B75AF28C18}"/>
              </a:ext>
            </a:extLst>
          </p:cNvPr>
          <p:cNvSpPr txBox="1"/>
          <p:nvPr/>
        </p:nvSpPr>
        <p:spPr>
          <a:xfrm>
            <a:off x="804447" y="313065"/>
            <a:ext cx="4572000" cy="523220"/>
          </a:xfrm>
          <a:prstGeom prst="rect">
            <a:avLst/>
          </a:prstGeom>
          <a:noFill/>
        </p:spPr>
        <p:txBody>
          <a:bodyPr wrap="square">
            <a:spAutoFit/>
          </a:bodyPr>
          <a:lstStyle/>
          <a:p>
            <a:r>
              <a:rPr lang="en-US" sz="2800" dirty="0"/>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pic>
        <p:nvPicPr>
          <p:cNvPr id="143" name="Google Shape;143;p18"/>
          <p:cNvPicPr preferRelativeResize="0"/>
          <p:nvPr/>
        </p:nvPicPr>
        <p:blipFill rotWithShape="1">
          <a:blip r:embed="rId3">
            <a:alphaModFix/>
          </a:blip>
          <a:srcRect l="11022" t="10435" r="11022" b="10443"/>
          <a:stretch/>
        </p:blipFill>
        <p:spPr>
          <a:xfrm>
            <a:off x="1155808" y="601750"/>
            <a:ext cx="1642139" cy="2500206"/>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graphicFrame>
        <p:nvGraphicFramePr>
          <p:cNvPr id="3" name="Table 2">
            <a:extLst>
              <a:ext uri="{FF2B5EF4-FFF2-40B4-BE49-F238E27FC236}">
                <a16:creationId xmlns:a16="http://schemas.microsoft.com/office/drawing/2014/main" id="{DD4CED51-45B7-43D5-0069-BE81F734ECD1}"/>
              </a:ext>
            </a:extLst>
          </p:cNvPr>
          <p:cNvGraphicFramePr>
            <a:graphicFrameLocks noGrp="1"/>
          </p:cNvGraphicFramePr>
          <p:nvPr>
            <p:extLst>
              <p:ext uri="{D42A27DB-BD31-4B8C-83A1-F6EECF244321}">
                <p14:modId xmlns:p14="http://schemas.microsoft.com/office/powerpoint/2010/main" val="2369760051"/>
              </p:ext>
            </p:extLst>
          </p:nvPr>
        </p:nvGraphicFramePr>
        <p:xfrm>
          <a:off x="2797947" y="845865"/>
          <a:ext cx="6159796" cy="3994369"/>
        </p:xfrm>
        <a:graphic>
          <a:graphicData uri="http://schemas.openxmlformats.org/drawingml/2006/table">
            <a:tbl>
              <a:tblPr firstRow="1" bandRow="1">
                <a:tableStyleId>{5C22544A-7EE6-4342-B048-85BDC9FD1C3A}</a:tableStyleId>
              </a:tblPr>
              <a:tblGrid>
                <a:gridCol w="1541194">
                  <a:extLst>
                    <a:ext uri="{9D8B030D-6E8A-4147-A177-3AD203B41FA5}">
                      <a16:colId xmlns:a16="http://schemas.microsoft.com/office/drawing/2014/main" val="3547534827"/>
                    </a:ext>
                  </a:extLst>
                </a:gridCol>
                <a:gridCol w="1046027">
                  <a:extLst>
                    <a:ext uri="{9D8B030D-6E8A-4147-A177-3AD203B41FA5}">
                      <a16:colId xmlns:a16="http://schemas.microsoft.com/office/drawing/2014/main" val="941853478"/>
                    </a:ext>
                  </a:extLst>
                </a:gridCol>
                <a:gridCol w="1246842">
                  <a:extLst>
                    <a:ext uri="{9D8B030D-6E8A-4147-A177-3AD203B41FA5}">
                      <a16:colId xmlns:a16="http://schemas.microsoft.com/office/drawing/2014/main" val="1337603376"/>
                    </a:ext>
                  </a:extLst>
                </a:gridCol>
                <a:gridCol w="2325733">
                  <a:extLst>
                    <a:ext uri="{9D8B030D-6E8A-4147-A177-3AD203B41FA5}">
                      <a16:colId xmlns:a16="http://schemas.microsoft.com/office/drawing/2014/main" val="3280767364"/>
                    </a:ext>
                  </a:extLst>
                </a:gridCol>
              </a:tblGrid>
              <a:tr h="570624">
                <a:tc>
                  <a:txBody>
                    <a:bodyPr/>
                    <a:lstStyle/>
                    <a:p>
                      <a:r>
                        <a:rPr lang="en-IN" sz="1500" dirty="0"/>
                        <a:t>TITTLE</a:t>
                      </a:r>
                    </a:p>
                  </a:txBody>
                  <a:tcPr/>
                </a:tc>
                <a:tc>
                  <a:txBody>
                    <a:bodyPr/>
                    <a:lstStyle/>
                    <a:p>
                      <a:r>
                        <a:rPr lang="en-IN" sz="1500" dirty="0"/>
                        <a:t>AUTHOR</a:t>
                      </a:r>
                    </a:p>
                  </a:txBody>
                  <a:tcPr/>
                </a:tc>
                <a:tc>
                  <a:txBody>
                    <a:bodyPr/>
                    <a:lstStyle/>
                    <a:p>
                      <a:r>
                        <a:rPr lang="en-IN" sz="1500" dirty="0"/>
                        <a:t>PUBLISHED YEAR</a:t>
                      </a:r>
                    </a:p>
                  </a:txBody>
                  <a:tcPr/>
                </a:tc>
                <a:tc>
                  <a:txBody>
                    <a:bodyPr/>
                    <a:lstStyle/>
                    <a:p>
                      <a:r>
                        <a:rPr lang="en-IN" sz="1500" dirty="0"/>
                        <a:t>METHODOLOGY</a:t>
                      </a:r>
                    </a:p>
                  </a:txBody>
                  <a:tcPr/>
                </a:tc>
                <a:extLst>
                  <a:ext uri="{0D108BD9-81ED-4DB2-BD59-A6C34878D82A}">
                    <a16:rowId xmlns:a16="http://schemas.microsoft.com/office/drawing/2014/main" val="1552118433"/>
                  </a:ext>
                </a:extLst>
              </a:tr>
              <a:tr h="3423745">
                <a:tc>
                  <a:txBody>
                    <a:bodyPr/>
                    <a:lstStyle/>
                    <a:p>
                      <a:r>
                        <a:rPr lang="en-US" sz="1500" dirty="0"/>
                        <a:t>Plant Species Identification from Leaf Images Using Deep Learning Models </a:t>
                      </a:r>
                    </a:p>
                    <a:p>
                      <a:r>
                        <a:rPr lang="en-US" sz="1500" dirty="0"/>
                        <a:t>(CNN-LSTM Architecture)</a:t>
                      </a:r>
                      <a:endParaRPr lang="en-IN" sz="1500" dirty="0"/>
                    </a:p>
                  </a:txBody>
                  <a:tcPr/>
                </a:tc>
                <a:tc>
                  <a:txBody>
                    <a:bodyPr/>
                    <a:lstStyle/>
                    <a:p>
                      <a:r>
                        <a:rPr lang="en-IN" sz="1500" dirty="0"/>
                        <a:t>J. </a:t>
                      </a:r>
                      <a:r>
                        <a:rPr lang="en-IN" sz="1500" dirty="0" err="1"/>
                        <a:t>Banzi</a:t>
                      </a:r>
                      <a:r>
                        <a:rPr lang="en-IN" sz="1500" dirty="0"/>
                        <a:t>,</a:t>
                      </a:r>
                    </a:p>
                    <a:p>
                      <a:r>
                        <a:rPr lang="en-IN" sz="1500" dirty="0"/>
                        <a:t> T. </a:t>
                      </a:r>
                      <a:r>
                        <a:rPr lang="en-IN" sz="1500" dirty="0" err="1"/>
                        <a:t>Abayo</a:t>
                      </a:r>
                      <a:endParaRPr lang="en-IN" sz="1500" dirty="0"/>
                    </a:p>
                  </a:txBody>
                  <a:tcPr/>
                </a:tc>
                <a:tc>
                  <a:txBody>
                    <a:bodyPr/>
                    <a:lstStyle/>
                    <a:p>
                      <a:r>
                        <a:rPr lang="en-US" sz="1500" dirty="0"/>
                        <a:t>It is published in the year 2021.</a:t>
                      </a:r>
                    </a:p>
                  </a:txBody>
                  <a:tcPr/>
                </a:tc>
                <a:tc>
                  <a:txBody>
                    <a:bodyPr/>
                    <a:lstStyle/>
                    <a:p>
                      <a:r>
                        <a:rPr lang="en-US" sz="1500" dirty="0"/>
                        <a:t>LSTM layer in CNN </a:t>
                      </a:r>
                    </a:p>
                    <a:p>
                      <a:r>
                        <a:rPr lang="en-US" sz="1500" dirty="0"/>
                        <a:t>to classify plant species, The main </a:t>
                      </a:r>
                    </a:p>
                    <a:p>
                      <a:r>
                        <a:rPr lang="en-US" sz="1500" dirty="0"/>
                        <a:t>contribution of this work is the integration </a:t>
                      </a:r>
                    </a:p>
                    <a:p>
                      <a:r>
                        <a:rPr lang="en-US" sz="1500" dirty="0"/>
                        <a:t>of LSTM on top of the CNN network for </a:t>
                      </a:r>
                    </a:p>
                    <a:p>
                      <a:r>
                        <a:rPr lang="en-US" sz="1500" dirty="0"/>
                        <a:t>effective feature learning. It helps to </a:t>
                      </a:r>
                    </a:p>
                    <a:p>
                      <a:r>
                        <a:rPr lang="en-US" sz="1500" dirty="0"/>
                        <a:t>selectively weight the features at different </a:t>
                      </a:r>
                    </a:p>
                    <a:p>
                      <a:r>
                        <a:rPr lang="en-US" sz="1500" dirty="0"/>
                        <a:t>layers at the inception of a single layer.</a:t>
                      </a:r>
                      <a:endParaRPr lang="en-IN" sz="1500" dirty="0"/>
                    </a:p>
                    <a:p>
                      <a:endParaRPr lang="en-IN" sz="1500" dirty="0"/>
                    </a:p>
                  </a:txBody>
                  <a:tcPr/>
                </a:tc>
                <a:extLst>
                  <a:ext uri="{0D108BD9-81ED-4DB2-BD59-A6C34878D82A}">
                    <a16:rowId xmlns:a16="http://schemas.microsoft.com/office/drawing/2014/main" val="745058856"/>
                  </a:ext>
                </a:extLst>
              </a:tr>
            </a:tbl>
          </a:graphicData>
        </a:graphic>
      </p:graphicFrame>
      <p:sp>
        <p:nvSpPr>
          <p:cNvPr id="10" name="TextBox 9">
            <a:extLst>
              <a:ext uri="{FF2B5EF4-FFF2-40B4-BE49-F238E27FC236}">
                <a16:creationId xmlns:a16="http://schemas.microsoft.com/office/drawing/2014/main" id="{3D27875E-6245-EC2A-B471-3BF9EA70287A}"/>
              </a:ext>
            </a:extLst>
          </p:cNvPr>
          <p:cNvSpPr txBox="1"/>
          <p:nvPr/>
        </p:nvSpPr>
        <p:spPr>
          <a:xfrm>
            <a:off x="3183467" y="303265"/>
            <a:ext cx="4572000" cy="400110"/>
          </a:xfrm>
          <a:prstGeom prst="rect">
            <a:avLst/>
          </a:prstGeom>
          <a:noFill/>
        </p:spPr>
        <p:txBody>
          <a:bodyPr wrap="square">
            <a:spAutoFit/>
          </a:bodyPr>
          <a:lstStyle/>
          <a:p>
            <a:r>
              <a:rPr lang="en-US" sz="2000" dirty="0">
                <a:solidFill>
                  <a:schemeClr val="accent2">
                    <a:lumMod val="75000"/>
                  </a:schemeClr>
                </a:solidFill>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8" name="Google Shape;228;p26"/>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pic>
        <p:nvPicPr>
          <p:cNvPr id="229" name="Google Shape;229;p26"/>
          <p:cNvPicPr preferRelativeResize="0"/>
          <p:nvPr/>
        </p:nvPicPr>
        <p:blipFill rotWithShape="1">
          <a:blip r:embed="rId3">
            <a:alphaModFix/>
          </a:blip>
          <a:srcRect l="6194" r="6185"/>
          <a:stretch/>
        </p:blipFill>
        <p:spPr>
          <a:xfrm rot="136920">
            <a:off x="297863" y="866076"/>
            <a:ext cx="1749477" cy="2663589"/>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graphicFrame>
        <p:nvGraphicFramePr>
          <p:cNvPr id="2" name="Table 1">
            <a:extLst>
              <a:ext uri="{FF2B5EF4-FFF2-40B4-BE49-F238E27FC236}">
                <a16:creationId xmlns:a16="http://schemas.microsoft.com/office/drawing/2014/main" id="{D960499D-7895-C1B0-C754-D79BF4A3DD5E}"/>
              </a:ext>
            </a:extLst>
          </p:cNvPr>
          <p:cNvGraphicFramePr>
            <a:graphicFrameLocks noGrp="1"/>
          </p:cNvGraphicFramePr>
          <p:nvPr>
            <p:extLst>
              <p:ext uri="{D42A27DB-BD31-4B8C-83A1-F6EECF244321}">
                <p14:modId xmlns:p14="http://schemas.microsoft.com/office/powerpoint/2010/main" val="3296666114"/>
              </p:ext>
            </p:extLst>
          </p:nvPr>
        </p:nvGraphicFramePr>
        <p:xfrm>
          <a:off x="2247241" y="700797"/>
          <a:ext cx="6443708" cy="3741906"/>
        </p:xfrm>
        <a:graphic>
          <a:graphicData uri="http://schemas.openxmlformats.org/drawingml/2006/table">
            <a:tbl>
              <a:tblPr firstRow="1" bandRow="1"/>
              <a:tblGrid>
                <a:gridCol w="1466666">
                  <a:extLst>
                    <a:ext uri="{9D8B030D-6E8A-4147-A177-3AD203B41FA5}">
                      <a16:colId xmlns:a16="http://schemas.microsoft.com/office/drawing/2014/main" val="2120678984"/>
                    </a:ext>
                  </a:extLst>
                </a:gridCol>
                <a:gridCol w="1018628">
                  <a:extLst>
                    <a:ext uri="{9D8B030D-6E8A-4147-A177-3AD203B41FA5}">
                      <a16:colId xmlns:a16="http://schemas.microsoft.com/office/drawing/2014/main" val="2128208766"/>
                    </a:ext>
                  </a:extLst>
                </a:gridCol>
                <a:gridCol w="1562910">
                  <a:extLst>
                    <a:ext uri="{9D8B030D-6E8A-4147-A177-3AD203B41FA5}">
                      <a16:colId xmlns:a16="http://schemas.microsoft.com/office/drawing/2014/main" val="3598663756"/>
                    </a:ext>
                  </a:extLst>
                </a:gridCol>
                <a:gridCol w="2395504">
                  <a:extLst>
                    <a:ext uri="{9D8B030D-6E8A-4147-A177-3AD203B41FA5}">
                      <a16:colId xmlns:a16="http://schemas.microsoft.com/office/drawing/2014/main" val="326191251"/>
                    </a:ext>
                  </a:extLst>
                </a:gridCol>
              </a:tblGrid>
              <a:tr h="584433">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r>
                        <a:rPr lang="en-IN" sz="1500" dirty="0"/>
                        <a:t>    TITLE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ACD4C"/>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r>
                        <a:rPr lang="en-IN" sz="1500" dirty="0"/>
                        <a:t>AUTHOR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ACD4C"/>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r>
                        <a:rPr lang="en-IN" sz="1500" dirty="0"/>
                        <a:t>PUBLISHED YEAR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ACD4C"/>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Tw Cen MT" panose="020B0602020104020603"/>
                          <a:sym typeface="Arial"/>
                        </a:defRPr>
                      </a:lvl9pPr>
                    </a:lstStyle>
                    <a:p>
                      <a:r>
                        <a:rPr lang="en-IN" sz="1500" dirty="0"/>
                        <a:t>            METHODOLOGY</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ACD4C"/>
                    </a:solidFill>
                  </a:tcPr>
                </a:tc>
                <a:extLst>
                  <a:ext uri="{0D108BD9-81ED-4DB2-BD59-A6C34878D82A}">
                    <a16:rowId xmlns:a16="http://schemas.microsoft.com/office/drawing/2014/main" val="4247077322"/>
                  </a:ext>
                </a:extLst>
              </a:tr>
              <a:tr h="315747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500" dirty="0"/>
                        <a:t>Plant Species Identification based on Plant Leaf Using Computer </a:t>
                      </a:r>
                    </a:p>
                    <a:p>
                      <a:r>
                        <a:rPr lang="en-US" sz="1500" dirty="0"/>
                        <a:t>Vision and Machine Learning Techniques.</a:t>
                      </a:r>
                      <a:endParaRPr lang="en-IN" sz="15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ACD4C">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IN" sz="1500" dirty="0" err="1"/>
                        <a:t>Surleen</a:t>
                      </a:r>
                      <a:r>
                        <a:rPr lang="en-IN" sz="1500" dirty="0"/>
                        <a:t> Kaur1</a:t>
                      </a:r>
                    </a:p>
                    <a:p>
                      <a:r>
                        <a:rPr lang="en-IN" sz="1500" dirty="0"/>
                        <a:t>, </a:t>
                      </a:r>
                      <a:r>
                        <a:rPr lang="en-IN" sz="1500" dirty="0" err="1"/>
                        <a:t>Prabhpreet</a:t>
                      </a:r>
                      <a:r>
                        <a:rPr lang="en-IN" sz="1500" dirty="0"/>
                        <a:t> Kaur2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ACD4C">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500" dirty="0"/>
                        <a:t>It is published in the year 2019.</a:t>
                      </a:r>
                      <a:endParaRPr lang="en-IN" sz="15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ACD4C">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Tw Cen MT" panose="020B0602020104020603"/>
                          <a:sym typeface="Arial"/>
                        </a:defRPr>
                      </a:lvl9pPr>
                    </a:lstStyle>
                    <a:p>
                      <a:r>
                        <a:rPr lang="en-US" sz="1500" dirty="0"/>
                        <a:t>The system was tested on Swedish </a:t>
                      </a:r>
                    </a:p>
                    <a:p>
                      <a:r>
                        <a:rPr lang="en-US" sz="1500" dirty="0"/>
                        <a:t>dataset and attained an average accuracy of 93.26%. The</a:t>
                      </a:r>
                    </a:p>
                    <a:p>
                      <a:r>
                        <a:rPr lang="en-US" sz="1500" dirty="0"/>
                        <a:t>model could automatically classify 15 different plant </a:t>
                      </a:r>
                    </a:p>
                    <a:p>
                      <a:r>
                        <a:rPr lang="en-US" sz="1500" dirty="0"/>
                        <a:t>Species by using SVM classifier.</a:t>
                      </a:r>
                      <a:endParaRPr lang="en-IN" sz="15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ACD4C">
                        <a:tint val="40000"/>
                      </a:srgbClr>
                    </a:solidFill>
                  </a:tcPr>
                </a:tc>
                <a:extLst>
                  <a:ext uri="{0D108BD9-81ED-4DB2-BD59-A6C34878D82A}">
                    <a16:rowId xmlns:a16="http://schemas.microsoft.com/office/drawing/2014/main" val="182798805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pic>
        <p:nvPicPr>
          <p:cNvPr id="570" name="Google Shape;570;p45"/>
          <p:cNvPicPr preferRelativeResize="0"/>
          <p:nvPr/>
        </p:nvPicPr>
        <p:blipFill rotWithShape="1">
          <a:blip r:embed="rId3">
            <a:alphaModFix/>
          </a:blip>
          <a:srcRect l="25369" r="25369"/>
          <a:stretch/>
        </p:blipFill>
        <p:spPr>
          <a:xfrm rot="20974897">
            <a:off x="7075730" y="1239955"/>
            <a:ext cx="1749477" cy="2663589"/>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graphicFrame>
        <p:nvGraphicFramePr>
          <p:cNvPr id="4" name="Table 3">
            <a:extLst>
              <a:ext uri="{FF2B5EF4-FFF2-40B4-BE49-F238E27FC236}">
                <a16:creationId xmlns:a16="http://schemas.microsoft.com/office/drawing/2014/main" id="{AED7F9A3-6D50-DB0C-86AE-86C2057612AA}"/>
              </a:ext>
            </a:extLst>
          </p:cNvPr>
          <p:cNvGraphicFramePr>
            <a:graphicFrameLocks noGrp="1"/>
          </p:cNvGraphicFramePr>
          <p:nvPr>
            <p:extLst>
              <p:ext uri="{D42A27DB-BD31-4B8C-83A1-F6EECF244321}">
                <p14:modId xmlns:p14="http://schemas.microsoft.com/office/powerpoint/2010/main" val="3414880474"/>
              </p:ext>
            </p:extLst>
          </p:nvPr>
        </p:nvGraphicFramePr>
        <p:xfrm>
          <a:off x="623162" y="713362"/>
          <a:ext cx="5869020" cy="3579536"/>
        </p:xfrm>
        <a:graphic>
          <a:graphicData uri="http://schemas.openxmlformats.org/drawingml/2006/table">
            <a:tbl>
              <a:tblPr firstRow="1" bandRow="1">
                <a:tableStyleId>{5C22544A-7EE6-4342-B048-85BDC9FD1C3A}</a:tableStyleId>
              </a:tblPr>
              <a:tblGrid>
                <a:gridCol w="1156219">
                  <a:extLst>
                    <a:ext uri="{9D8B030D-6E8A-4147-A177-3AD203B41FA5}">
                      <a16:colId xmlns:a16="http://schemas.microsoft.com/office/drawing/2014/main" val="212647157"/>
                    </a:ext>
                  </a:extLst>
                </a:gridCol>
                <a:gridCol w="1281365">
                  <a:extLst>
                    <a:ext uri="{9D8B030D-6E8A-4147-A177-3AD203B41FA5}">
                      <a16:colId xmlns:a16="http://schemas.microsoft.com/office/drawing/2014/main" val="3923221690"/>
                    </a:ext>
                  </a:extLst>
                </a:gridCol>
                <a:gridCol w="1312467">
                  <a:extLst>
                    <a:ext uri="{9D8B030D-6E8A-4147-A177-3AD203B41FA5}">
                      <a16:colId xmlns:a16="http://schemas.microsoft.com/office/drawing/2014/main" val="2906305304"/>
                    </a:ext>
                  </a:extLst>
                </a:gridCol>
                <a:gridCol w="2118969">
                  <a:extLst>
                    <a:ext uri="{9D8B030D-6E8A-4147-A177-3AD203B41FA5}">
                      <a16:colId xmlns:a16="http://schemas.microsoft.com/office/drawing/2014/main" val="2624018077"/>
                    </a:ext>
                  </a:extLst>
                </a:gridCol>
              </a:tblGrid>
              <a:tr h="701941">
                <a:tc>
                  <a:txBody>
                    <a:bodyPr/>
                    <a:lstStyle/>
                    <a:p>
                      <a:r>
                        <a:rPr lang="en-IN" sz="1500" dirty="0"/>
                        <a:t>TITLE</a:t>
                      </a:r>
                    </a:p>
                  </a:txBody>
                  <a:tcPr/>
                </a:tc>
                <a:tc>
                  <a:txBody>
                    <a:bodyPr/>
                    <a:lstStyle/>
                    <a:p>
                      <a:r>
                        <a:rPr lang="en-IN" sz="1500" dirty="0"/>
                        <a:t>AUTHOR</a:t>
                      </a:r>
                    </a:p>
                  </a:txBody>
                  <a:tcPr/>
                </a:tc>
                <a:tc>
                  <a:txBody>
                    <a:bodyPr/>
                    <a:lstStyle/>
                    <a:p>
                      <a:r>
                        <a:rPr lang="en-IN" sz="1500" dirty="0"/>
                        <a:t>PUBLISHED  YEAR</a:t>
                      </a:r>
                    </a:p>
                  </a:txBody>
                  <a:tcPr/>
                </a:tc>
                <a:tc>
                  <a:txBody>
                    <a:bodyPr/>
                    <a:lstStyle/>
                    <a:p>
                      <a:r>
                        <a:rPr lang="en-IN" sz="1500" dirty="0"/>
                        <a:t>METHODOLOGY</a:t>
                      </a:r>
                    </a:p>
                  </a:txBody>
                  <a:tcPr/>
                </a:tc>
                <a:extLst>
                  <a:ext uri="{0D108BD9-81ED-4DB2-BD59-A6C34878D82A}">
                    <a16:rowId xmlns:a16="http://schemas.microsoft.com/office/drawing/2014/main" val="281709861"/>
                  </a:ext>
                </a:extLst>
              </a:tr>
              <a:tr h="2877595">
                <a:tc>
                  <a:txBody>
                    <a:bodyPr/>
                    <a:lstStyle/>
                    <a:p>
                      <a:r>
                        <a:rPr lang="en-US" sz="1500" dirty="0"/>
                        <a:t>Plant Species Identification Using Leaf Image Retrieval.</a:t>
                      </a:r>
                      <a:endParaRPr lang="en-IN" sz="1500" dirty="0"/>
                    </a:p>
                  </a:txBody>
                  <a:tcPr/>
                </a:tc>
                <a:tc>
                  <a:txBody>
                    <a:bodyPr/>
                    <a:lstStyle/>
                    <a:p>
                      <a:r>
                        <a:rPr lang="en-US" sz="1500" dirty="0" err="1"/>
                        <a:t>arlos</a:t>
                      </a:r>
                      <a:r>
                        <a:rPr lang="en-US" sz="1500" dirty="0"/>
                        <a:t> Caballero</a:t>
                      </a:r>
                    </a:p>
                    <a:p>
                      <a:r>
                        <a:rPr lang="en-US" sz="1500" dirty="0"/>
                        <a:t>, m. Carmen Aranda</a:t>
                      </a:r>
                    </a:p>
                  </a:txBody>
                  <a:tcPr/>
                </a:tc>
                <a:tc>
                  <a:txBody>
                    <a:bodyPr/>
                    <a:lstStyle/>
                    <a:p>
                      <a:r>
                        <a:rPr lang="en-US" sz="1500" dirty="0"/>
                        <a:t>It is published in the year 2010.</a:t>
                      </a:r>
                      <a:endParaRPr lang="en-IN" sz="1500" dirty="0"/>
                    </a:p>
                  </a:txBody>
                  <a:tcPr/>
                </a:tc>
                <a:tc>
                  <a:txBody>
                    <a:bodyPr/>
                    <a:lstStyle/>
                    <a:p>
                      <a:r>
                        <a:rPr lang="en-US" sz="1500" dirty="0"/>
                        <a:t>it has been developed a CBIR system applied to botany. This has been achieved by using two types of descriptors:</a:t>
                      </a:r>
                    </a:p>
                    <a:p>
                      <a:r>
                        <a:rPr lang="en-US" sz="1500" dirty="0"/>
                        <a:t>geometrical and contour. The use of geometrical descriptors In this case an</a:t>
                      </a:r>
                    </a:p>
                    <a:p>
                      <a:r>
                        <a:rPr lang="en-US" sz="1500" dirty="0"/>
                        <a:t>important attribute was the new factor added to the characteristic points: lifetime. </a:t>
                      </a:r>
                    </a:p>
                  </a:txBody>
                  <a:tcPr/>
                </a:tc>
                <a:extLst>
                  <a:ext uri="{0D108BD9-81ED-4DB2-BD59-A6C34878D82A}">
                    <a16:rowId xmlns:a16="http://schemas.microsoft.com/office/drawing/2014/main" val="141446707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94" name="Google Shape;294;p30"/>
          <p:cNvPicPr preferRelativeResize="0"/>
          <p:nvPr/>
        </p:nvPicPr>
        <p:blipFill rotWithShape="1">
          <a:blip r:embed="rId3">
            <a:alphaModFix/>
          </a:blip>
          <a:srcRect l="28120" r="28120"/>
          <a:stretch/>
        </p:blipFill>
        <p:spPr>
          <a:xfrm rot="136920">
            <a:off x="505387" y="1164390"/>
            <a:ext cx="1749477" cy="2663589"/>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graphicFrame>
        <p:nvGraphicFramePr>
          <p:cNvPr id="4" name="Table 3">
            <a:extLst>
              <a:ext uri="{FF2B5EF4-FFF2-40B4-BE49-F238E27FC236}">
                <a16:creationId xmlns:a16="http://schemas.microsoft.com/office/drawing/2014/main" id="{3D2A43C8-E314-A991-2CFA-6D36FB734568}"/>
              </a:ext>
            </a:extLst>
          </p:cNvPr>
          <p:cNvGraphicFramePr>
            <a:graphicFrameLocks noGrp="1"/>
          </p:cNvGraphicFramePr>
          <p:nvPr>
            <p:extLst>
              <p:ext uri="{D42A27DB-BD31-4B8C-83A1-F6EECF244321}">
                <p14:modId xmlns:p14="http://schemas.microsoft.com/office/powerpoint/2010/main" val="375107217"/>
              </p:ext>
            </p:extLst>
          </p:nvPr>
        </p:nvGraphicFramePr>
        <p:xfrm>
          <a:off x="2233987" y="544829"/>
          <a:ext cx="6553666" cy="4297680"/>
        </p:xfrm>
        <a:graphic>
          <a:graphicData uri="http://schemas.openxmlformats.org/drawingml/2006/table">
            <a:tbl>
              <a:tblPr firstRow="1" bandRow="1">
                <a:tableStyleId>{5C22544A-7EE6-4342-B048-85BDC9FD1C3A}</a:tableStyleId>
              </a:tblPr>
              <a:tblGrid>
                <a:gridCol w="1490400">
                  <a:extLst>
                    <a:ext uri="{9D8B030D-6E8A-4147-A177-3AD203B41FA5}">
                      <a16:colId xmlns:a16="http://schemas.microsoft.com/office/drawing/2014/main" val="2349925588"/>
                    </a:ext>
                  </a:extLst>
                </a:gridCol>
                <a:gridCol w="1859845">
                  <a:extLst>
                    <a:ext uri="{9D8B030D-6E8A-4147-A177-3AD203B41FA5}">
                      <a16:colId xmlns:a16="http://schemas.microsoft.com/office/drawing/2014/main" val="311928606"/>
                    </a:ext>
                  </a:extLst>
                </a:gridCol>
                <a:gridCol w="1327631">
                  <a:extLst>
                    <a:ext uri="{9D8B030D-6E8A-4147-A177-3AD203B41FA5}">
                      <a16:colId xmlns:a16="http://schemas.microsoft.com/office/drawing/2014/main" val="1439505374"/>
                    </a:ext>
                  </a:extLst>
                </a:gridCol>
                <a:gridCol w="1875790">
                  <a:extLst>
                    <a:ext uri="{9D8B030D-6E8A-4147-A177-3AD203B41FA5}">
                      <a16:colId xmlns:a16="http://schemas.microsoft.com/office/drawing/2014/main" val="2527162307"/>
                    </a:ext>
                  </a:extLst>
                </a:gridCol>
              </a:tblGrid>
              <a:tr h="372345">
                <a:tc>
                  <a:txBody>
                    <a:bodyPr/>
                    <a:lstStyle/>
                    <a:p>
                      <a:r>
                        <a:rPr lang="en-IN" sz="1500" dirty="0"/>
                        <a:t>TITLE</a:t>
                      </a:r>
                    </a:p>
                  </a:txBody>
                  <a:tcPr/>
                </a:tc>
                <a:tc>
                  <a:txBody>
                    <a:bodyPr/>
                    <a:lstStyle/>
                    <a:p>
                      <a:r>
                        <a:rPr lang="en-IN" sz="1500" dirty="0"/>
                        <a:t>AUTHOR</a:t>
                      </a:r>
                    </a:p>
                  </a:txBody>
                  <a:tcPr/>
                </a:tc>
                <a:tc>
                  <a:txBody>
                    <a:bodyPr/>
                    <a:lstStyle/>
                    <a:p>
                      <a:r>
                        <a:rPr lang="en-IN" sz="1500" dirty="0"/>
                        <a:t>PUBLISHED YEAR</a:t>
                      </a:r>
                    </a:p>
                  </a:txBody>
                  <a:tcPr/>
                </a:tc>
                <a:tc>
                  <a:txBody>
                    <a:bodyPr/>
                    <a:lstStyle/>
                    <a:p>
                      <a:r>
                        <a:rPr lang="en-IN" sz="1500" dirty="0"/>
                        <a:t>METHODOLOGY</a:t>
                      </a:r>
                    </a:p>
                  </a:txBody>
                  <a:tcPr/>
                </a:tc>
                <a:extLst>
                  <a:ext uri="{0D108BD9-81ED-4DB2-BD59-A6C34878D82A}">
                    <a16:rowId xmlns:a16="http://schemas.microsoft.com/office/drawing/2014/main" val="2402058609"/>
                  </a:ext>
                </a:extLst>
              </a:tr>
              <a:tr h="3009366">
                <a:tc>
                  <a:txBody>
                    <a:bodyPr/>
                    <a:lstStyle/>
                    <a:p>
                      <a:r>
                        <a:rPr lang="en-IN" sz="1500" dirty="0" err="1"/>
                        <a:t>Leafsnap</a:t>
                      </a:r>
                      <a:r>
                        <a:rPr lang="en-IN" sz="1500" dirty="0"/>
                        <a:t>: A Computer Vision System</a:t>
                      </a:r>
                    </a:p>
                    <a:p>
                      <a:r>
                        <a:rPr lang="en-IN" sz="1500" dirty="0"/>
                        <a:t>for Automatic Plant Species Identification</a:t>
                      </a:r>
                    </a:p>
                    <a:p>
                      <a:endParaRPr lang="en-IN" sz="1500" dirty="0"/>
                    </a:p>
                  </a:txBody>
                  <a:tcPr/>
                </a:tc>
                <a:tc>
                  <a:txBody>
                    <a:bodyPr/>
                    <a:lstStyle/>
                    <a:p>
                      <a:r>
                        <a:rPr lang="en-IN" sz="1500" dirty="0"/>
                        <a:t>Neeraj Kumar1, Peter N. Belhumeur2, Arijit Biswas3, David W. Jacobs3,</a:t>
                      </a:r>
                    </a:p>
                    <a:p>
                      <a:r>
                        <a:rPr lang="en-IN" sz="1500" dirty="0"/>
                        <a:t>W. John Kress4, Ida C. Lopez4, and </a:t>
                      </a:r>
                      <a:r>
                        <a:rPr lang="en-IN" sz="1500" dirty="0" err="1"/>
                        <a:t>Jo˜ao</a:t>
                      </a:r>
                      <a:r>
                        <a:rPr lang="en-IN" sz="1500" dirty="0"/>
                        <a:t> V.B. Soares3</a:t>
                      </a:r>
                    </a:p>
                    <a:p>
                      <a:endParaRPr lang="en-IN" sz="1500" dirty="0"/>
                    </a:p>
                  </a:txBody>
                  <a:tcPr/>
                </a:tc>
                <a:tc>
                  <a:txBody>
                    <a:bodyPr/>
                    <a:lstStyle/>
                    <a:p>
                      <a:r>
                        <a:rPr lang="en-US" sz="1500" dirty="0"/>
                        <a:t>It is published in the year 2017.</a:t>
                      </a:r>
                      <a:endParaRPr lang="en-IN" sz="1500" dirty="0"/>
                    </a:p>
                  </a:txBody>
                  <a:tcPr/>
                </a:tc>
                <a:tc>
                  <a:txBody>
                    <a:bodyPr/>
                    <a:lstStyle/>
                    <a:p>
                      <a:r>
                        <a:rPr lang="en-US" sz="1500" dirty="0"/>
                        <a:t>We describe the first mobile app for identifying plant species</a:t>
                      </a:r>
                    </a:p>
                    <a:p>
                      <a:r>
                        <a:rPr lang="en-US" sz="1500" dirty="0"/>
                        <a:t>using automatic visual recognition. The system – called </a:t>
                      </a:r>
                      <a:r>
                        <a:rPr lang="en-US" sz="1500" dirty="0" err="1"/>
                        <a:t>Leafsnap</a:t>
                      </a:r>
                      <a:r>
                        <a:rPr lang="en-US" sz="1500" dirty="0"/>
                        <a:t> – </a:t>
                      </a:r>
                      <a:r>
                        <a:rPr lang="en-US" sz="1500" dirty="0" err="1"/>
                        <a:t>iden</a:t>
                      </a:r>
                      <a:r>
                        <a:rPr lang="en-US" sz="1500" dirty="0"/>
                        <a:t>-</a:t>
                      </a:r>
                    </a:p>
                    <a:p>
                      <a:r>
                        <a:rPr lang="en-US" sz="1500" dirty="0" err="1"/>
                        <a:t>tifies</a:t>
                      </a:r>
                      <a:r>
                        <a:rPr lang="en-US" sz="1500" dirty="0"/>
                        <a:t> tree species from photographs of their leaves. Identifying the species from a dataset of the 184 trees in the Northeastern United States.</a:t>
                      </a:r>
                      <a:endParaRPr lang="en-IN" sz="1500" dirty="0"/>
                    </a:p>
                  </a:txBody>
                  <a:tcPr/>
                </a:tc>
                <a:extLst>
                  <a:ext uri="{0D108BD9-81ED-4DB2-BD59-A6C34878D82A}">
                    <a16:rowId xmlns:a16="http://schemas.microsoft.com/office/drawing/2014/main" val="1017381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61" name="Google Shape;261;p2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rgbClr val="51B148"/>
                </a:solidFill>
              </a:rPr>
              <a:t>9</a:t>
            </a:fld>
            <a:endParaRPr>
              <a:solidFill>
                <a:srgbClr val="51B148"/>
              </a:solidFill>
            </a:endParaRPr>
          </a:p>
        </p:txBody>
      </p:sp>
      <p:pic>
        <p:nvPicPr>
          <p:cNvPr id="262" name="Google Shape;262;p29"/>
          <p:cNvPicPr preferRelativeResize="0"/>
          <p:nvPr/>
        </p:nvPicPr>
        <p:blipFill rotWithShape="1">
          <a:blip r:embed="rId3">
            <a:alphaModFix/>
          </a:blip>
          <a:srcRect l="44553" t="17280" r="1113"/>
          <a:stretch/>
        </p:blipFill>
        <p:spPr>
          <a:xfrm rot="-182">
            <a:off x="350625" y="1500136"/>
            <a:ext cx="1642531" cy="2500740"/>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graphicFrame>
        <p:nvGraphicFramePr>
          <p:cNvPr id="2" name="Table 1">
            <a:extLst>
              <a:ext uri="{FF2B5EF4-FFF2-40B4-BE49-F238E27FC236}">
                <a16:creationId xmlns:a16="http://schemas.microsoft.com/office/drawing/2014/main" id="{222E0290-E173-7B53-1661-897DCC82D525}"/>
              </a:ext>
            </a:extLst>
          </p:cNvPr>
          <p:cNvGraphicFramePr>
            <a:graphicFrameLocks noGrp="1"/>
          </p:cNvGraphicFramePr>
          <p:nvPr>
            <p:extLst>
              <p:ext uri="{D42A27DB-BD31-4B8C-83A1-F6EECF244321}">
                <p14:modId xmlns:p14="http://schemas.microsoft.com/office/powerpoint/2010/main" val="3542172406"/>
              </p:ext>
            </p:extLst>
          </p:nvPr>
        </p:nvGraphicFramePr>
        <p:xfrm>
          <a:off x="1945492" y="428174"/>
          <a:ext cx="6575576" cy="4479986"/>
        </p:xfrm>
        <a:graphic>
          <a:graphicData uri="http://schemas.openxmlformats.org/drawingml/2006/table">
            <a:tbl>
              <a:tblPr firstRow="1" bandRow="1">
                <a:tableStyleId>{5C22544A-7EE6-4342-B048-85BDC9FD1C3A}</a:tableStyleId>
              </a:tblPr>
              <a:tblGrid>
                <a:gridCol w="1339073">
                  <a:extLst>
                    <a:ext uri="{9D8B030D-6E8A-4147-A177-3AD203B41FA5}">
                      <a16:colId xmlns:a16="http://schemas.microsoft.com/office/drawing/2014/main" val="3045623861"/>
                    </a:ext>
                  </a:extLst>
                </a:gridCol>
                <a:gridCol w="1140850">
                  <a:extLst>
                    <a:ext uri="{9D8B030D-6E8A-4147-A177-3AD203B41FA5}">
                      <a16:colId xmlns:a16="http://schemas.microsoft.com/office/drawing/2014/main" val="493251738"/>
                    </a:ext>
                  </a:extLst>
                </a:gridCol>
                <a:gridCol w="1673815">
                  <a:extLst>
                    <a:ext uri="{9D8B030D-6E8A-4147-A177-3AD203B41FA5}">
                      <a16:colId xmlns:a16="http://schemas.microsoft.com/office/drawing/2014/main" val="2465170478"/>
                    </a:ext>
                  </a:extLst>
                </a:gridCol>
                <a:gridCol w="2421838">
                  <a:extLst>
                    <a:ext uri="{9D8B030D-6E8A-4147-A177-3AD203B41FA5}">
                      <a16:colId xmlns:a16="http://schemas.microsoft.com/office/drawing/2014/main" val="4093001006"/>
                    </a:ext>
                  </a:extLst>
                </a:gridCol>
              </a:tblGrid>
              <a:tr h="380447">
                <a:tc>
                  <a:txBody>
                    <a:bodyPr/>
                    <a:lstStyle/>
                    <a:p>
                      <a:r>
                        <a:rPr lang="en-IN" sz="1500" dirty="0"/>
                        <a:t>TITLE</a:t>
                      </a:r>
                    </a:p>
                  </a:txBody>
                  <a:tcPr/>
                </a:tc>
                <a:tc>
                  <a:txBody>
                    <a:bodyPr/>
                    <a:lstStyle/>
                    <a:p>
                      <a:r>
                        <a:rPr lang="en-IN" sz="1500" dirty="0"/>
                        <a:t>AUTHOR</a:t>
                      </a:r>
                    </a:p>
                  </a:txBody>
                  <a:tcPr/>
                </a:tc>
                <a:tc>
                  <a:txBody>
                    <a:bodyPr/>
                    <a:lstStyle/>
                    <a:p>
                      <a:r>
                        <a:rPr lang="en-IN" sz="1500" dirty="0"/>
                        <a:t>PUBLISHED YEAR</a:t>
                      </a:r>
                    </a:p>
                  </a:txBody>
                  <a:tcPr/>
                </a:tc>
                <a:tc>
                  <a:txBody>
                    <a:bodyPr/>
                    <a:lstStyle/>
                    <a:p>
                      <a:r>
                        <a:rPr lang="en-IN" sz="1500" dirty="0"/>
                        <a:t>METHODOLOGY</a:t>
                      </a:r>
                    </a:p>
                  </a:txBody>
                  <a:tcPr/>
                </a:tc>
                <a:extLst>
                  <a:ext uri="{0D108BD9-81ED-4DB2-BD59-A6C34878D82A}">
                    <a16:rowId xmlns:a16="http://schemas.microsoft.com/office/drawing/2014/main" val="600077991"/>
                  </a:ext>
                </a:extLst>
              </a:tr>
              <a:tr h="4099539">
                <a:tc>
                  <a:txBody>
                    <a:bodyPr/>
                    <a:lstStyle/>
                    <a:p>
                      <a:r>
                        <a:rPr lang="en-US" sz="1500" dirty="0"/>
                        <a:t>Plant Species Identification from Occluded Leaf Images.</a:t>
                      </a:r>
                      <a:endParaRPr lang="en-IN" sz="1500" dirty="0"/>
                    </a:p>
                  </a:txBody>
                  <a:tcPr/>
                </a:tc>
                <a:tc>
                  <a:txBody>
                    <a:bodyPr/>
                    <a:lstStyle/>
                    <a:p>
                      <a:r>
                        <a:rPr lang="en-IN" sz="1500" dirty="0"/>
                        <a:t> Ayan Chaudhury, John L. Barron</a:t>
                      </a:r>
                    </a:p>
                  </a:txBody>
                  <a:tcPr/>
                </a:tc>
                <a:tc>
                  <a:txBody>
                    <a:bodyPr/>
                    <a:lstStyle/>
                    <a:p>
                      <a:r>
                        <a:rPr lang="en-US" sz="1500" dirty="0"/>
                        <a:t>It is published in the year 2018.</a:t>
                      </a:r>
                      <a:endParaRPr lang="en-IN" sz="1500" dirty="0"/>
                    </a:p>
                  </a:txBody>
                  <a:tcPr/>
                </a:tc>
                <a:tc>
                  <a:txBody>
                    <a:bodyPr/>
                    <a:lstStyle/>
                    <a:p>
                      <a:r>
                        <a:rPr lang="en-US" sz="1500" dirty="0"/>
                        <a:t>We present an approach to identify the plant species from the contour information from occluded leaf image using a database of full plant leaves.  Matching an occluded contour with all the full contours in a database is an NP-hard problem, so our algorithm is necessarily suboptimal. We show that our algorithm can, even for leaves with a high amounts of occlusion still identify the best full leaf match from the databases.</a:t>
                      </a:r>
                      <a:endParaRPr lang="en-IN" sz="1500" dirty="0"/>
                    </a:p>
                  </a:txBody>
                  <a:tcPr/>
                </a:tc>
                <a:extLst>
                  <a:ext uri="{0D108BD9-81ED-4DB2-BD59-A6C34878D82A}">
                    <a16:rowId xmlns:a16="http://schemas.microsoft.com/office/drawing/2014/main" val="556882206"/>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2576</TotalTime>
  <Words>1428</Words>
  <Application>Microsoft Office PowerPoint</Application>
  <PresentationFormat>On-screen Show (16:9)</PresentationFormat>
  <Paragraphs>121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Proxima Nova</vt:lpstr>
      <vt:lpstr>Arial</vt:lpstr>
      <vt:lpstr>Wingdings</vt:lpstr>
      <vt:lpstr>Tw Cen MT</vt:lpstr>
      <vt:lpstr>Circuit</vt:lpstr>
      <vt:lpstr>PLANT SPECIES IDENTIFICATION FROM LEAF IMAGES </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METHODOLOGY</vt:lpstr>
      <vt:lpstr>PROPOSED METHODOLOGY</vt:lpstr>
      <vt:lpstr>PowerPoint Presentation</vt:lpstr>
      <vt:lpstr>Analyzing results:</vt:lpstr>
      <vt:lpstr>        CONCLUSION </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SPECIES IDENTIFICATION FROM LEAF IMAGES </dc:title>
  <cp:lastModifiedBy>MADHAV KUMAR</cp:lastModifiedBy>
  <cp:revision>8</cp:revision>
  <dcterms:modified xsi:type="dcterms:W3CDTF">2023-12-18T03:13:35Z</dcterms:modified>
</cp:coreProperties>
</file>