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Fredoka One" panose="02000000000000000000" pitchFamily="2" charset="0"/>
      <p:regular r:id="rId24"/>
    </p:embeddedFont>
    <p:embeddedFont>
      <p:font typeface="Nunito" pitchFamily="2" charset="0"/>
      <p:regular r:id="rId25"/>
    </p:embeddedFont>
    <p:embeddedFont>
      <p:font typeface="Nunito Bold"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42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5.sv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116949" y="1896628"/>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2399945" y="6010601"/>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1668631" y="2971819"/>
            <a:ext cx="14950738" cy="1524002"/>
          </a:xfrm>
          <a:prstGeom prst="rect">
            <a:avLst/>
          </a:prstGeom>
        </p:spPr>
        <p:txBody>
          <a:bodyPr lIns="0" tIns="0" rIns="0" bIns="0" rtlCol="0" anchor="t">
            <a:spAutoFit/>
          </a:bodyPr>
          <a:lstStyle/>
          <a:p>
            <a:pPr algn="ctr">
              <a:lnSpc>
                <a:spcPts val="12599"/>
              </a:lnSpc>
            </a:pPr>
            <a:r>
              <a:rPr lang="en-US" sz="8999">
                <a:solidFill>
                  <a:srgbClr val="000000"/>
                </a:solidFill>
                <a:latin typeface="Fredoka One Bold"/>
              </a:rPr>
              <a:t>MICRO PROJECT REPORT </a:t>
            </a:r>
          </a:p>
        </p:txBody>
      </p:sp>
      <p:sp>
        <p:nvSpPr>
          <p:cNvPr id="11" name="TextBox 11"/>
          <p:cNvSpPr txBox="1"/>
          <p:nvPr/>
        </p:nvSpPr>
        <p:spPr>
          <a:xfrm>
            <a:off x="4190453" y="4762704"/>
            <a:ext cx="9907094" cy="679374"/>
          </a:xfrm>
          <a:prstGeom prst="rect">
            <a:avLst/>
          </a:prstGeom>
        </p:spPr>
        <p:txBody>
          <a:bodyPr lIns="0" tIns="0" rIns="0" bIns="0" rtlCol="0" anchor="t">
            <a:spAutoFit/>
          </a:bodyPr>
          <a:lstStyle/>
          <a:p>
            <a:pPr algn="ctr">
              <a:lnSpc>
                <a:spcPts val="5604"/>
              </a:lnSpc>
            </a:pPr>
            <a:r>
              <a:rPr lang="en-US" sz="4002">
                <a:solidFill>
                  <a:srgbClr val="000000"/>
                </a:solidFill>
                <a:latin typeface="Nunito Bold"/>
              </a:rPr>
              <a:t>TRAFFIC SIGNS RECOGNITION</a:t>
            </a:r>
          </a:p>
        </p:txBody>
      </p:sp>
      <p:sp>
        <p:nvSpPr>
          <p:cNvPr id="12" name="Freeform 12"/>
          <p:cNvSpPr/>
          <p:nvPr/>
        </p:nvSpPr>
        <p:spPr>
          <a:xfrm>
            <a:off x="1721691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514350" y="8777991"/>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Kumar | CSE - 3rd Year - S4 |  September 2023 | Kalasalingam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427048" y="3978076"/>
            <a:ext cx="3490544" cy="4208359"/>
            <a:chOff x="0" y="0"/>
            <a:chExt cx="919320" cy="1108374"/>
          </a:xfrm>
        </p:grpSpPr>
        <p:sp>
          <p:nvSpPr>
            <p:cNvPr id="6" name="Freeform 6"/>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48279" y="687305"/>
            <a:ext cx="9191441" cy="1730229"/>
            <a:chOff x="0" y="0"/>
            <a:chExt cx="2420791" cy="455698"/>
          </a:xfrm>
        </p:grpSpPr>
        <p:sp>
          <p:nvSpPr>
            <p:cNvPr id="9" name="Freeform 9"/>
            <p:cNvSpPr/>
            <p:nvPr/>
          </p:nvSpPr>
          <p:spPr>
            <a:xfrm>
              <a:off x="0" y="0"/>
              <a:ext cx="2420791" cy="455698"/>
            </a:xfrm>
            <a:custGeom>
              <a:avLst/>
              <a:gdLst/>
              <a:ahLst/>
              <a:cxnLst/>
              <a:rect l="l" t="t" r="r" b="b"/>
              <a:pathLst>
                <a:path w="2420791" h="455698">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TextBox 15"/>
          <p:cNvSpPr txBox="1"/>
          <p:nvPr/>
        </p:nvSpPr>
        <p:spPr>
          <a:xfrm>
            <a:off x="1171065"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PHASE 4</a:t>
            </a:r>
          </a:p>
        </p:txBody>
      </p:sp>
      <p:sp>
        <p:nvSpPr>
          <p:cNvPr id="16" name="AutoShape 16"/>
          <p:cNvSpPr/>
          <p:nvPr/>
        </p:nvSpPr>
        <p:spPr>
          <a:xfrm>
            <a:off x="2932173" y="3260046"/>
            <a:ext cx="12423654" cy="0"/>
          </a:xfrm>
          <a:prstGeom prst="line">
            <a:avLst/>
          </a:prstGeom>
          <a:ln w="133350" cap="flat">
            <a:solidFill>
              <a:srgbClr val="DDDEDE"/>
            </a:solidFill>
            <a:prstDash val="solid"/>
            <a:headEnd type="none" w="sm" len="sm"/>
            <a:tailEnd type="none" w="sm" len="sm"/>
          </a:ln>
        </p:spPr>
        <p:txBody>
          <a:bodyPr/>
          <a:lstStyle/>
          <a:p>
            <a:endParaRPr lang="en-US"/>
          </a:p>
        </p:txBody>
      </p:sp>
      <p:sp>
        <p:nvSpPr>
          <p:cNvPr id="17" name="Freeform 17"/>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8" name="Group 18"/>
          <p:cNvGrpSpPr/>
          <p:nvPr/>
        </p:nvGrpSpPr>
        <p:grpSpPr>
          <a:xfrm>
            <a:off x="2932173" y="3326721"/>
            <a:ext cx="480294" cy="655427"/>
            <a:chOff x="0" y="0"/>
            <a:chExt cx="126497" cy="172623"/>
          </a:xfrm>
        </p:grpSpPr>
        <p:sp>
          <p:nvSpPr>
            <p:cNvPr id="19" name="Freeform 19"/>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en-US"/>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a:off x="8903853" y="3326721"/>
            <a:ext cx="480294" cy="655427"/>
            <a:chOff x="0" y="0"/>
            <a:chExt cx="126497" cy="172623"/>
          </a:xfrm>
        </p:grpSpPr>
        <p:sp>
          <p:nvSpPr>
            <p:cNvPr id="22" name="Freeform 22"/>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en-US"/>
            </a:p>
          </p:txBody>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a:off x="14875533" y="3326721"/>
            <a:ext cx="480294" cy="655427"/>
            <a:chOff x="0" y="0"/>
            <a:chExt cx="126497" cy="172623"/>
          </a:xfrm>
        </p:grpSpPr>
        <p:sp>
          <p:nvSpPr>
            <p:cNvPr id="25" name="Freeform 25"/>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en-US"/>
            </a:p>
          </p:txBody>
        </p:sp>
        <p:sp>
          <p:nvSpPr>
            <p:cNvPr id="26" name="TextBox 2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a:off x="7398728" y="3982147"/>
            <a:ext cx="3490544" cy="4208359"/>
            <a:chOff x="0" y="0"/>
            <a:chExt cx="919320" cy="1108374"/>
          </a:xfrm>
        </p:grpSpPr>
        <p:sp>
          <p:nvSpPr>
            <p:cNvPr id="28" name="Freeform 28"/>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en-US"/>
            </a:p>
          </p:txBody>
        </p:sp>
        <p:sp>
          <p:nvSpPr>
            <p:cNvPr id="29" name="TextBox 29"/>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30" name="Group 30"/>
          <p:cNvGrpSpPr/>
          <p:nvPr/>
        </p:nvGrpSpPr>
        <p:grpSpPr>
          <a:xfrm>
            <a:off x="13370408" y="3986219"/>
            <a:ext cx="3490544" cy="4208359"/>
            <a:chOff x="0" y="0"/>
            <a:chExt cx="919320" cy="1108374"/>
          </a:xfrm>
        </p:grpSpPr>
        <p:sp>
          <p:nvSpPr>
            <p:cNvPr id="31" name="Freeform 31"/>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en-US"/>
            </a:p>
          </p:txBody>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3" name="TextBox 33"/>
          <p:cNvSpPr txBox="1"/>
          <p:nvPr/>
        </p:nvSpPr>
        <p:spPr>
          <a:xfrm>
            <a:off x="1590466" y="5450431"/>
            <a:ext cx="3163708" cy="1825625"/>
          </a:xfrm>
          <a:prstGeom prst="rect">
            <a:avLst/>
          </a:prstGeom>
        </p:spPr>
        <p:txBody>
          <a:bodyPr lIns="0" tIns="0" rIns="0" bIns="0" rtlCol="0" anchor="t">
            <a:spAutoFit/>
          </a:bodyPr>
          <a:lstStyle/>
          <a:p>
            <a:pPr algn="ctr">
              <a:lnSpc>
                <a:spcPts val="4899"/>
              </a:lnSpc>
            </a:pPr>
            <a:r>
              <a:rPr lang="en-US" sz="3499">
                <a:solidFill>
                  <a:srgbClr val="000000"/>
                </a:solidFill>
                <a:latin typeface="Nunito Bold"/>
              </a:rPr>
              <a:t>Data selection and model selection</a:t>
            </a:r>
          </a:p>
        </p:txBody>
      </p:sp>
      <p:sp>
        <p:nvSpPr>
          <p:cNvPr id="34" name="TextBox 34"/>
          <p:cNvSpPr txBox="1"/>
          <p:nvPr/>
        </p:nvSpPr>
        <p:spPr>
          <a:xfrm>
            <a:off x="7142745"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PHASE 5</a:t>
            </a:r>
          </a:p>
        </p:txBody>
      </p:sp>
      <p:sp>
        <p:nvSpPr>
          <p:cNvPr id="35" name="TextBox 35"/>
          <p:cNvSpPr txBox="1"/>
          <p:nvPr/>
        </p:nvSpPr>
        <p:spPr>
          <a:xfrm>
            <a:off x="13116930"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PHASE 6</a:t>
            </a:r>
          </a:p>
        </p:txBody>
      </p:sp>
      <p:sp>
        <p:nvSpPr>
          <p:cNvPr id="36" name="TextBox 36"/>
          <p:cNvSpPr txBox="1"/>
          <p:nvPr/>
        </p:nvSpPr>
        <p:spPr>
          <a:xfrm>
            <a:off x="7562146" y="5377397"/>
            <a:ext cx="3163708" cy="2444750"/>
          </a:xfrm>
          <a:prstGeom prst="rect">
            <a:avLst/>
          </a:prstGeom>
        </p:spPr>
        <p:txBody>
          <a:bodyPr lIns="0" tIns="0" rIns="0" bIns="0" rtlCol="0" anchor="t">
            <a:spAutoFit/>
          </a:bodyPr>
          <a:lstStyle/>
          <a:p>
            <a:pPr algn="ctr">
              <a:lnSpc>
                <a:spcPts val="4899"/>
              </a:lnSpc>
            </a:pPr>
            <a:r>
              <a:rPr lang="en-US" sz="3499">
                <a:solidFill>
                  <a:srgbClr val="000000"/>
                </a:solidFill>
                <a:latin typeface="Nunito Bold"/>
              </a:rPr>
              <a:t>Model </a:t>
            </a:r>
          </a:p>
          <a:p>
            <a:pPr algn="ctr">
              <a:lnSpc>
                <a:spcPts val="4899"/>
              </a:lnSpc>
            </a:pPr>
            <a:r>
              <a:rPr lang="en-US" sz="3499">
                <a:solidFill>
                  <a:srgbClr val="000000"/>
                </a:solidFill>
                <a:latin typeface="Nunito Bold"/>
              </a:rPr>
              <a:t>evaluation and validation</a:t>
            </a:r>
          </a:p>
          <a:p>
            <a:pPr algn="ctr">
              <a:lnSpc>
                <a:spcPts val="4899"/>
              </a:lnSpc>
            </a:pPr>
            <a:endParaRPr lang="en-US" sz="3499">
              <a:solidFill>
                <a:srgbClr val="000000"/>
              </a:solidFill>
              <a:latin typeface="Nunito Bold"/>
            </a:endParaRPr>
          </a:p>
        </p:txBody>
      </p:sp>
      <p:sp>
        <p:nvSpPr>
          <p:cNvPr id="37" name="TextBox 37"/>
          <p:cNvSpPr txBox="1"/>
          <p:nvPr/>
        </p:nvSpPr>
        <p:spPr>
          <a:xfrm>
            <a:off x="13533826" y="5377397"/>
            <a:ext cx="3163708" cy="2444750"/>
          </a:xfrm>
          <a:prstGeom prst="rect">
            <a:avLst/>
          </a:prstGeom>
        </p:spPr>
        <p:txBody>
          <a:bodyPr lIns="0" tIns="0" rIns="0" bIns="0" rtlCol="0" anchor="t">
            <a:spAutoFit/>
          </a:bodyPr>
          <a:lstStyle/>
          <a:p>
            <a:pPr algn="ctr">
              <a:lnSpc>
                <a:spcPts val="4899"/>
              </a:lnSpc>
            </a:pPr>
            <a:r>
              <a:rPr lang="en-US" sz="3499">
                <a:solidFill>
                  <a:srgbClr val="000000"/>
                </a:solidFill>
                <a:latin typeface="Nunito Bold"/>
              </a:rPr>
              <a:t>Model </a:t>
            </a:r>
          </a:p>
          <a:p>
            <a:pPr algn="ctr">
              <a:lnSpc>
                <a:spcPts val="4899"/>
              </a:lnSpc>
            </a:pPr>
            <a:r>
              <a:rPr lang="en-US" sz="3499">
                <a:solidFill>
                  <a:srgbClr val="000000"/>
                </a:solidFill>
                <a:latin typeface="Nunito Bold"/>
              </a:rPr>
              <a:t>Performance calculation</a:t>
            </a:r>
          </a:p>
          <a:p>
            <a:pPr algn="ctr">
              <a:lnSpc>
                <a:spcPts val="4899"/>
              </a:lnSpc>
            </a:pPr>
            <a:endParaRPr lang="en-US" sz="3499">
              <a:solidFill>
                <a:srgbClr val="000000"/>
              </a:solidFill>
              <a:latin typeface="Nunito Bold"/>
            </a:endParaRPr>
          </a:p>
        </p:txBody>
      </p:sp>
      <p:sp>
        <p:nvSpPr>
          <p:cNvPr id="38" name="TextBox 38"/>
          <p:cNvSpPr txBox="1"/>
          <p:nvPr/>
        </p:nvSpPr>
        <p:spPr>
          <a:xfrm>
            <a:off x="4548279" y="1132049"/>
            <a:ext cx="9200557" cy="755016"/>
          </a:xfrm>
          <a:prstGeom prst="rect">
            <a:avLst/>
          </a:prstGeom>
        </p:spPr>
        <p:txBody>
          <a:bodyPr lIns="0" tIns="0" rIns="0" bIns="0" rtlCol="0" anchor="t">
            <a:spAutoFit/>
          </a:bodyPr>
          <a:lstStyle/>
          <a:p>
            <a:pPr algn="ctr">
              <a:lnSpc>
                <a:spcPts val="6159"/>
              </a:lnSpc>
            </a:pPr>
            <a:r>
              <a:rPr lang="en-US" sz="4399">
                <a:solidFill>
                  <a:srgbClr val="000000"/>
                </a:solidFill>
                <a:latin typeface="Fredoka One Bold"/>
              </a:rPr>
              <a:t>TIME LINE OF WORK PROPOSAL</a:t>
            </a:r>
          </a:p>
        </p:txBody>
      </p:sp>
      <p:sp>
        <p:nvSpPr>
          <p:cNvPr id="39" name="TextBox 39"/>
          <p:cNvSpPr txBox="1"/>
          <p:nvPr/>
        </p:nvSpPr>
        <p:spPr>
          <a:xfrm>
            <a:off x="1587070" y="4885281"/>
            <a:ext cx="3163708" cy="438785"/>
          </a:xfrm>
          <a:prstGeom prst="rect">
            <a:avLst/>
          </a:prstGeom>
        </p:spPr>
        <p:txBody>
          <a:bodyPr lIns="0" tIns="0" rIns="0" bIns="0" rtlCol="0" anchor="t">
            <a:spAutoFit/>
          </a:bodyPr>
          <a:lstStyle/>
          <a:p>
            <a:pPr algn="ctr">
              <a:lnSpc>
                <a:spcPts val="3640"/>
              </a:lnSpc>
            </a:pPr>
            <a:r>
              <a:rPr lang="en-US" sz="2600">
                <a:solidFill>
                  <a:srgbClr val="000000"/>
                </a:solidFill>
                <a:latin typeface="Nunito"/>
              </a:rPr>
              <a:t>Aug 26 – Aug 31</a:t>
            </a:r>
          </a:p>
        </p:txBody>
      </p:sp>
      <p:sp>
        <p:nvSpPr>
          <p:cNvPr id="40" name="TextBox 40"/>
          <p:cNvSpPr txBox="1"/>
          <p:nvPr/>
        </p:nvSpPr>
        <p:spPr>
          <a:xfrm>
            <a:off x="7562146" y="4885281"/>
            <a:ext cx="3163708" cy="895985"/>
          </a:xfrm>
          <a:prstGeom prst="rect">
            <a:avLst/>
          </a:prstGeom>
        </p:spPr>
        <p:txBody>
          <a:bodyPr lIns="0" tIns="0" rIns="0" bIns="0" rtlCol="0" anchor="t">
            <a:spAutoFit/>
          </a:bodyPr>
          <a:lstStyle/>
          <a:p>
            <a:pPr algn="ctr">
              <a:lnSpc>
                <a:spcPts val="3640"/>
              </a:lnSpc>
            </a:pPr>
            <a:r>
              <a:rPr lang="en-US" sz="2600">
                <a:solidFill>
                  <a:srgbClr val="000000"/>
                </a:solidFill>
                <a:latin typeface="Nunito"/>
              </a:rPr>
              <a:t>Sep 1 – Sep 10</a:t>
            </a:r>
          </a:p>
          <a:p>
            <a:pPr algn="ctr">
              <a:lnSpc>
                <a:spcPts val="3640"/>
              </a:lnSpc>
            </a:pPr>
            <a:endParaRPr lang="en-US" sz="2600">
              <a:solidFill>
                <a:srgbClr val="000000"/>
              </a:solidFill>
              <a:latin typeface="Nunito"/>
            </a:endParaRPr>
          </a:p>
        </p:txBody>
      </p:sp>
      <p:sp>
        <p:nvSpPr>
          <p:cNvPr id="41" name="TextBox 41"/>
          <p:cNvSpPr txBox="1"/>
          <p:nvPr/>
        </p:nvSpPr>
        <p:spPr>
          <a:xfrm>
            <a:off x="13537222" y="4885281"/>
            <a:ext cx="3163708" cy="895985"/>
          </a:xfrm>
          <a:prstGeom prst="rect">
            <a:avLst/>
          </a:prstGeom>
        </p:spPr>
        <p:txBody>
          <a:bodyPr lIns="0" tIns="0" rIns="0" bIns="0" rtlCol="0" anchor="t">
            <a:spAutoFit/>
          </a:bodyPr>
          <a:lstStyle/>
          <a:p>
            <a:pPr algn="ctr">
              <a:lnSpc>
                <a:spcPts val="3640"/>
              </a:lnSpc>
            </a:pPr>
            <a:r>
              <a:rPr lang="en-US" sz="2600">
                <a:solidFill>
                  <a:srgbClr val="000000"/>
                </a:solidFill>
                <a:latin typeface="Nunito"/>
              </a:rPr>
              <a:t>Sep 11 – Sep 13 </a:t>
            </a:r>
          </a:p>
          <a:p>
            <a:pPr algn="ctr">
              <a:lnSpc>
                <a:spcPts val="3640"/>
              </a:lnSpc>
            </a:pPr>
            <a:endParaRPr lang="en-US" sz="2600">
              <a:solidFill>
                <a:srgbClr val="000000"/>
              </a:solidFill>
              <a:latin typeface="Nunito"/>
            </a:endParaRPr>
          </a:p>
        </p:txBody>
      </p:sp>
      <p:sp>
        <p:nvSpPr>
          <p:cNvPr id="42" name="TextBox 42"/>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427048" y="3978076"/>
            <a:ext cx="3490544" cy="4208359"/>
            <a:chOff x="0" y="0"/>
            <a:chExt cx="919320" cy="1108374"/>
          </a:xfrm>
        </p:grpSpPr>
        <p:sp>
          <p:nvSpPr>
            <p:cNvPr id="6" name="Freeform 6"/>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48279" y="687305"/>
            <a:ext cx="9191441" cy="1730229"/>
            <a:chOff x="0" y="0"/>
            <a:chExt cx="2420791" cy="455698"/>
          </a:xfrm>
        </p:grpSpPr>
        <p:sp>
          <p:nvSpPr>
            <p:cNvPr id="9" name="Freeform 9"/>
            <p:cNvSpPr/>
            <p:nvPr/>
          </p:nvSpPr>
          <p:spPr>
            <a:xfrm>
              <a:off x="0" y="0"/>
              <a:ext cx="2420791" cy="455698"/>
            </a:xfrm>
            <a:custGeom>
              <a:avLst/>
              <a:gdLst/>
              <a:ahLst/>
              <a:cxnLst/>
              <a:rect l="l" t="t" r="r" b="b"/>
              <a:pathLst>
                <a:path w="2420791" h="455698">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TextBox 15"/>
          <p:cNvSpPr txBox="1"/>
          <p:nvPr/>
        </p:nvSpPr>
        <p:spPr>
          <a:xfrm>
            <a:off x="1171065"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PHASE 7</a:t>
            </a:r>
          </a:p>
        </p:txBody>
      </p:sp>
      <p:sp>
        <p:nvSpPr>
          <p:cNvPr id="16" name="AutoShape 16"/>
          <p:cNvSpPr/>
          <p:nvPr/>
        </p:nvSpPr>
        <p:spPr>
          <a:xfrm>
            <a:off x="2932173" y="3260046"/>
            <a:ext cx="12423654" cy="0"/>
          </a:xfrm>
          <a:prstGeom prst="line">
            <a:avLst/>
          </a:prstGeom>
          <a:ln w="133350" cap="flat">
            <a:solidFill>
              <a:srgbClr val="DDDEDE"/>
            </a:solidFill>
            <a:prstDash val="solid"/>
            <a:headEnd type="none" w="sm" len="sm"/>
            <a:tailEnd type="none" w="sm" len="sm"/>
          </a:ln>
        </p:spPr>
        <p:txBody>
          <a:bodyPr/>
          <a:lstStyle/>
          <a:p>
            <a:endParaRPr lang="en-US"/>
          </a:p>
        </p:txBody>
      </p:sp>
      <p:sp>
        <p:nvSpPr>
          <p:cNvPr id="17" name="Freeform 17"/>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8" name="Group 18"/>
          <p:cNvGrpSpPr/>
          <p:nvPr/>
        </p:nvGrpSpPr>
        <p:grpSpPr>
          <a:xfrm>
            <a:off x="2932173" y="3326721"/>
            <a:ext cx="480294" cy="655427"/>
            <a:chOff x="0" y="0"/>
            <a:chExt cx="126497" cy="172623"/>
          </a:xfrm>
        </p:grpSpPr>
        <p:sp>
          <p:nvSpPr>
            <p:cNvPr id="19" name="Freeform 19"/>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en-US"/>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a:off x="8903853" y="3326721"/>
            <a:ext cx="480294" cy="655427"/>
            <a:chOff x="0" y="0"/>
            <a:chExt cx="126497" cy="172623"/>
          </a:xfrm>
        </p:grpSpPr>
        <p:sp>
          <p:nvSpPr>
            <p:cNvPr id="22" name="Freeform 22"/>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en-US"/>
            </a:p>
          </p:txBody>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a:off x="14875533" y="3326721"/>
            <a:ext cx="480294" cy="655427"/>
            <a:chOff x="0" y="0"/>
            <a:chExt cx="126497" cy="172623"/>
          </a:xfrm>
        </p:grpSpPr>
        <p:sp>
          <p:nvSpPr>
            <p:cNvPr id="25" name="Freeform 25"/>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en-US"/>
            </a:p>
          </p:txBody>
        </p:sp>
        <p:sp>
          <p:nvSpPr>
            <p:cNvPr id="26" name="TextBox 2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a:off x="7398728" y="3982147"/>
            <a:ext cx="3490544" cy="4208359"/>
            <a:chOff x="0" y="0"/>
            <a:chExt cx="919320" cy="1108374"/>
          </a:xfrm>
        </p:grpSpPr>
        <p:sp>
          <p:nvSpPr>
            <p:cNvPr id="28" name="Freeform 28"/>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en-US"/>
            </a:p>
          </p:txBody>
        </p:sp>
        <p:sp>
          <p:nvSpPr>
            <p:cNvPr id="29" name="TextBox 29"/>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30" name="Group 30"/>
          <p:cNvGrpSpPr/>
          <p:nvPr/>
        </p:nvGrpSpPr>
        <p:grpSpPr>
          <a:xfrm>
            <a:off x="13370408" y="3986219"/>
            <a:ext cx="3490544" cy="4208359"/>
            <a:chOff x="0" y="0"/>
            <a:chExt cx="919320" cy="1108374"/>
          </a:xfrm>
        </p:grpSpPr>
        <p:sp>
          <p:nvSpPr>
            <p:cNvPr id="31" name="Freeform 31"/>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en-US"/>
            </a:p>
          </p:txBody>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3" name="TextBox 33"/>
          <p:cNvSpPr txBox="1"/>
          <p:nvPr/>
        </p:nvSpPr>
        <p:spPr>
          <a:xfrm>
            <a:off x="1590466" y="5450431"/>
            <a:ext cx="3163708" cy="3063875"/>
          </a:xfrm>
          <a:prstGeom prst="rect">
            <a:avLst/>
          </a:prstGeom>
        </p:spPr>
        <p:txBody>
          <a:bodyPr lIns="0" tIns="0" rIns="0" bIns="0" rtlCol="0" anchor="t">
            <a:spAutoFit/>
          </a:bodyPr>
          <a:lstStyle/>
          <a:p>
            <a:pPr algn="ctr">
              <a:lnSpc>
                <a:spcPts val="4899"/>
              </a:lnSpc>
            </a:pPr>
            <a:r>
              <a:rPr lang="en-US" sz="3499">
                <a:solidFill>
                  <a:srgbClr val="000000"/>
                </a:solidFill>
                <a:latin typeface="Nunito Bold"/>
              </a:rPr>
              <a:t>Model </a:t>
            </a:r>
          </a:p>
          <a:p>
            <a:pPr algn="ctr">
              <a:lnSpc>
                <a:spcPts val="4899"/>
              </a:lnSpc>
            </a:pPr>
            <a:r>
              <a:rPr lang="en-US" sz="3499">
                <a:solidFill>
                  <a:srgbClr val="000000"/>
                </a:solidFill>
                <a:latin typeface="Nunito Bold"/>
              </a:rPr>
              <a:t>Deployment, Testing and evaluation</a:t>
            </a:r>
          </a:p>
          <a:p>
            <a:pPr algn="ctr">
              <a:lnSpc>
                <a:spcPts val="4899"/>
              </a:lnSpc>
            </a:pPr>
            <a:endParaRPr lang="en-US" sz="3499">
              <a:solidFill>
                <a:srgbClr val="000000"/>
              </a:solidFill>
              <a:latin typeface="Nunito Bold"/>
            </a:endParaRPr>
          </a:p>
        </p:txBody>
      </p:sp>
      <p:sp>
        <p:nvSpPr>
          <p:cNvPr id="34" name="TextBox 34"/>
          <p:cNvSpPr txBox="1"/>
          <p:nvPr/>
        </p:nvSpPr>
        <p:spPr>
          <a:xfrm>
            <a:off x="7142745"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PHASE 8</a:t>
            </a:r>
          </a:p>
        </p:txBody>
      </p:sp>
      <p:sp>
        <p:nvSpPr>
          <p:cNvPr id="35" name="TextBox 35"/>
          <p:cNvSpPr txBox="1"/>
          <p:nvPr/>
        </p:nvSpPr>
        <p:spPr>
          <a:xfrm>
            <a:off x="13116930"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PHASE 9</a:t>
            </a:r>
          </a:p>
        </p:txBody>
      </p:sp>
      <p:sp>
        <p:nvSpPr>
          <p:cNvPr id="36" name="TextBox 36"/>
          <p:cNvSpPr txBox="1"/>
          <p:nvPr/>
        </p:nvSpPr>
        <p:spPr>
          <a:xfrm>
            <a:off x="7562146" y="5377397"/>
            <a:ext cx="3163708" cy="3063875"/>
          </a:xfrm>
          <a:prstGeom prst="rect">
            <a:avLst/>
          </a:prstGeom>
        </p:spPr>
        <p:txBody>
          <a:bodyPr lIns="0" tIns="0" rIns="0" bIns="0" rtlCol="0" anchor="t">
            <a:spAutoFit/>
          </a:bodyPr>
          <a:lstStyle/>
          <a:p>
            <a:pPr algn="ctr">
              <a:lnSpc>
                <a:spcPts val="4899"/>
              </a:lnSpc>
            </a:pPr>
            <a:r>
              <a:rPr lang="en-US" sz="3499">
                <a:solidFill>
                  <a:srgbClr val="000000"/>
                </a:solidFill>
                <a:latin typeface="Nunito Bold"/>
              </a:rPr>
              <a:t>Documentation and Final Report</a:t>
            </a:r>
          </a:p>
          <a:p>
            <a:pPr algn="ctr">
              <a:lnSpc>
                <a:spcPts val="4899"/>
              </a:lnSpc>
            </a:pPr>
            <a:endParaRPr lang="en-US" sz="3499">
              <a:solidFill>
                <a:srgbClr val="000000"/>
              </a:solidFill>
              <a:latin typeface="Nunito Bold"/>
            </a:endParaRPr>
          </a:p>
          <a:p>
            <a:pPr algn="ctr">
              <a:lnSpc>
                <a:spcPts val="4899"/>
              </a:lnSpc>
            </a:pPr>
            <a:endParaRPr lang="en-US" sz="3499">
              <a:solidFill>
                <a:srgbClr val="000000"/>
              </a:solidFill>
              <a:latin typeface="Nunito Bold"/>
            </a:endParaRPr>
          </a:p>
        </p:txBody>
      </p:sp>
      <p:sp>
        <p:nvSpPr>
          <p:cNvPr id="37" name="TextBox 37"/>
          <p:cNvSpPr txBox="1"/>
          <p:nvPr/>
        </p:nvSpPr>
        <p:spPr>
          <a:xfrm>
            <a:off x="13533826" y="5377397"/>
            <a:ext cx="3163708" cy="587375"/>
          </a:xfrm>
          <a:prstGeom prst="rect">
            <a:avLst/>
          </a:prstGeom>
        </p:spPr>
        <p:txBody>
          <a:bodyPr lIns="0" tIns="0" rIns="0" bIns="0" rtlCol="0" anchor="t">
            <a:spAutoFit/>
          </a:bodyPr>
          <a:lstStyle/>
          <a:p>
            <a:pPr algn="ctr">
              <a:lnSpc>
                <a:spcPts val="4899"/>
              </a:lnSpc>
            </a:pPr>
            <a:r>
              <a:rPr lang="en-US" sz="3499">
                <a:solidFill>
                  <a:srgbClr val="000000"/>
                </a:solidFill>
                <a:latin typeface="Nunito Bold"/>
              </a:rPr>
              <a:t>Final Review</a:t>
            </a:r>
          </a:p>
        </p:txBody>
      </p:sp>
      <p:sp>
        <p:nvSpPr>
          <p:cNvPr id="38" name="TextBox 38"/>
          <p:cNvSpPr txBox="1"/>
          <p:nvPr/>
        </p:nvSpPr>
        <p:spPr>
          <a:xfrm>
            <a:off x="4548279" y="1132049"/>
            <a:ext cx="9200557" cy="755016"/>
          </a:xfrm>
          <a:prstGeom prst="rect">
            <a:avLst/>
          </a:prstGeom>
        </p:spPr>
        <p:txBody>
          <a:bodyPr lIns="0" tIns="0" rIns="0" bIns="0" rtlCol="0" anchor="t">
            <a:spAutoFit/>
          </a:bodyPr>
          <a:lstStyle/>
          <a:p>
            <a:pPr algn="ctr">
              <a:lnSpc>
                <a:spcPts val="6159"/>
              </a:lnSpc>
            </a:pPr>
            <a:r>
              <a:rPr lang="en-US" sz="4399">
                <a:solidFill>
                  <a:srgbClr val="000000"/>
                </a:solidFill>
                <a:latin typeface="Fredoka One Bold"/>
              </a:rPr>
              <a:t>TIME LINE OF WORK PROPOSAL</a:t>
            </a:r>
          </a:p>
        </p:txBody>
      </p:sp>
      <p:sp>
        <p:nvSpPr>
          <p:cNvPr id="39" name="TextBox 39"/>
          <p:cNvSpPr txBox="1"/>
          <p:nvPr/>
        </p:nvSpPr>
        <p:spPr>
          <a:xfrm>
            <a:off x="1587070" y="4885281"/>
            <a:ext cx="3163708" cy="895985"/>
          </a:xfrm>
          <a:prstGeom prst="rect">
            <a:avLst/>
          </a:prstGeom>
        </p:spPr>
        <p:txBody>
          <a:bodyPr lIns="0" tIns="0" rIns="0" bIns="0" rtlCol="0" anchor="t">
            <a:spAutoFit/>
          </a:bodyPr>
          <a:lstStyle/>
          <a:p>
            <a:pPr algn="ctr">
              <a:lnSpc>
                <a:spcPts val="3640"/>
              </a:lnSpc>
            </a:pPr>
            <a:r>
              <a:rPr lang="en-US" sz="2600">
                <a:solidFill>
                  <a:srgbClr val="000000"/>
                </a:solidFill>
                <a:latin typeface="Nunito"/>
              </a:rPr>
              <a:t>Sep 14 – Sep 20</a:t>
            </a:r>
          </a:p>
          <a:p>
            <a:pPr algn="ctr">
              <a:lnSpc>
                <a:spcPts val="3640"/>
              </a:lnSpc>
            </a:pPr>
            <a:endParaRPr lang="en-US" sz="2600">
              <a:solidFill>
                <a:srgbClr val="000000"/>
              </a:solidFill>
              <a:latin typeface="Nunito"/>
            </a:endParaRPr>
          </a:p>
        </p:txBody>
      </p:sp>
      <p:sp>
        <p:nvSpPr>
          <p:cNvPr id="40" name="TextBox 40"/>
          <p:cNvSpPr txBox="1"/>
          <p:nvPr/>
        </p:nvSpPr>
        <p:spPr>
          <a:xfrm>
            <a:off x="7562146" y="4885281"/>
            <a:ext cx="3163708" cy="895985"/>
          </a:xfrm>
          <a:prstGeom prst="rect">
            <a:avLst/>
          </a:prstGeom>
        </p:spPr>
        <p:txBody>
          <a:bodyPr lIns="0" tIns="0" rIns="0" bIns="0" rtlCol="0" anchor="t">
            <a:spAutoFit/>
          </a:bodyPr>
          <a:lstStyle/>
          <a:p>
            <a:pPr algn="ctr">
              <a:lnSpc>
                <a:spcPts val="3640"/>
              </a:lnSpc>
            </a:pPr>
            <a:r>
              <a:rPr lang="en-US" sz="2600">
                <a:solidFill>
                  <a:srgbClr val="000000"/>
                </a:solidFill>
                <a:latin typeface="Nunito"/>
              </a:rPr>
              <a:t>September 25</a:t>
            </a:r>
          </a:p>
          <a:p>
            <a:pPr algn="ctr">
              <a:lnSpc>
                <a:spcPts val="3640"/>
              </a:lnSpc>
            </a:pPr>
            <a:endParaRPr lang="en-US" sz="2600">
              <a:solidFill>
                <a:srgbClr val="000000"/>
              </a:solidFill>
              <a:latin typeface="Nunito"/>
            </a:endParaRPr>
          </a:p>
        </p:txBody>
      </p:sp>
      <p:sp>
        <p:nvSpPr>
          <p:cNvPr id="41" name="TextBox 41"/>
          <p:cNvSpPr txBox="1"/>
          <p:nvPr/>
        </p:nvSpPr>
        <p:spPr>
          <a:xfrm>
            <a:off x="13537222" y="4885281"/>
            <a:ext cx="3163708" cy="438785"/>
          </a:xfrm>
          <a:prstGeom prst="rect">
            <a:avLst/>
          </a:prstGeom>
        </p:spPr>
        <p:txBody>
          <a:bodyPr lIns="0" tIns="0" rIns="0" bIns="0" rtlCol="0" anchor="t">
            <a:spAutoFit/>
          </a:bodyPr>
          <a:lstStyle/>
          <a:p>
            <a:pPr algn="ctr">
              <a:lnSpc>
                <a:spcPts val="3640"/>
              </a:lnSpc>
            </a:pPr>
            <a:r>
              <a:rPr lang="en-US" sz="2600">
                <a:solidFill>
                  <a:srgbClr val="000000"/>
                </a:solidFill>
                <a:latin typeface="Nunito"/>
              </a:rPr>
              <a:t>September 29</a:t>
            </a:r>
          </a:p>
        </p:txBody>
      </p:sp>
      <p:sp>
        <p:nvSpPr>
          <p:cNvPr id="42" name="TextBox 42"/>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56513" y="264852"/>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957084" y="654741"/>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a:grpSpLocks noChangeAspect="1"/>
          </p:cNvGrpSpPr>
          <p:nvPr/>
        </p:nvGrpSpPr>
        <p:grpSpPr>
          <a:xfrm>
            <a:off x="1697602" y="3293323"/>
            <a:ext cx="5960851" cy="3689844"/>
            <a:chOff x="0" y="0"/>
            <a:chExt cx="6973570" cy="4316730"/>
          </a:xfrm>
        </p:grpSpPr>
        <p:sp>
          <p:nvSpPr>
            <p:cNvPr id="15" name="Freeform 15"/>
            <p:cNvSpPr/>
            <p:nvPr/>
          </p:nvSpPr>
          <p:spPr>
            <a:xfrm>
              <a:off x="0" y="0"/>
              <a:ext cx="6973570" cy="4316730"/>
            </a:xfrm>
            <a:custGeom>
              <a:avLst/>
              <a:gdLst/>
              <a:ahLst/>
              <a:cxnLst/>
              <a:rect l="l" t="t" r="r" b="b"/>
              <a:pathLst>
                <a:path w="6973570" h="4316730">
                  <a:moveTo>
                    <a:pt x="6228080" y="0"/>
                  </a:moveTo>
                  <a:lnTo>
                    <a:pt x="0" y="0"/>
                  </a:lnTo>
                  <a:lnTo>
                    <a:pt x="0" y="4316730"/>
                  </a:lnTo>
                  <a:lnTo>
                    <a:pt x="6973570" y="4316730"/>
                  </a:lnTo>
                  <a:lnTo>
                    <a:pt x="6973570" y="745490"/>
                  </a:lnTo>
                  <a:close/>
                </a:path>
              </a:pathLst>
            </a:custGeom>
            <a:blipFill>
              <a:blip r:embed="rId4"/>
              <a:stretch>
                <a:fillRect l="-1584" r="-1584"/>
              </a:stretch>
            </a:blipFill>
          </p:spPr>
          <p:txBody>
            <a:bodyPr/>
            <a:lstStyle/>
            <a:p>
              <a:endParaRPr lang="en-US"/>
            </a:p>
          </p:txBody>
        </p:sp>
        <p:sp>
          <p:nvSpPr>
            <p:cNvPr id="16" name="Freeform 16"/>
            <p:cNvSpPr/>
            <p:nvPr/>
          </p:nvSpPr>
          <p:spPr>
            <a:xfrm>
              <a:off x="6228080" y="0"/>
              <a:ext cx="745490" cy="745490"/>
            </a:xfrm>
            <a:custGeom>
              <a:avLst/>
              <a:gdLst/>
              <a:ahLst/>
              <a:cxnLst/>
              <a:rect l="l" t="t" r="r" b="b"/>
              <a:pathLst>
                <a:path w="745490" h="745490">
                  <a:moveTo>
                    <a:pt x="0" y="0"/>
                  </a:moveTo>
                  <a:lnTo>
                    <a:pt x="0" y="745490"/>
                  </a:lnTo>
                  <a:lnTo>
                    <a:pt x="745490" y="745490"/>
                  </a:lnTo>
                  <a:close/>
                </a:path>
              </a:pathLst>
            </a:custGeom>
            <a:solidFill>
              <a:srgbClr val="DDDEDE"/>
            </a:solidFill>
          </p:spPr>
          <p:txBody>
            <a:bodyPr/>
            <a:lstStyle/>
            <a:p>
              <a:endParaRPr lang="en-US"/>
            </a:p>
          </p:txBody>
        </p:sp>
      </p:grpSp>
      <p:sp>
        <p:nvSpPr>
          <p:cNvPr id="17" name="Freeform 17"/>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18"/>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9" name="TextBox 19"/>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USED ALGORITHM</a:t>
            </a:r>
          </a:p>
        </p:txBody>
      </p:sp>
      <p:sp>
        <p:nvSpPr>
          <p:cNvPr id="20" name="TextBox 20"/>
          <p:cNvSpPr txBox="1"/>
          <p:nvPr/>
        </p:nvSpPr>
        <p:spPr>
          <a:xfrm>
            <a:off x="8402477" y="3309692"/>
            <a:ext cx="8009976" cy="3051175"/>
          </a:xfrm>
          <a:prstGeom prst="rect">
            <a:avLst/>
          </a:prstGeom>
        </p:spPr>
        <p:txBody>
          <a:bodyPr lIns="0" tIns="0" rIns="0" bIns="0" rtlCol="0" anchor="t">
            <a:spAutoFit/>
          </a:bodyPr>
          <a:lstStyle/>
          <a:p>
            <a:pPr>
              <a:lnSpc>
                <a:spcPts val="3499"/>
              </a:lnSpc>
            </a:pPr>
            <a:r>
              <a:rPr lang="en-US" sz="2499">
                <a:solidFill>
                  <a:srgbClr val="000000"/>
                </a:solidFill>
                <a:latin typeface="Nunito Bold"/>
              </a:rPr>
              <a:t>For this project Eye disease detection images using Custom Vision, Microsoft's Custom Vision API might have been used which uses Transfer Learning approach and behind the scenes they may have used the machine learning algorithm and also any of the below algorithms depending on the data and training requirements:</a:t>
            </a:r>
          </a:p>
        </p:txBody>
      </p:sp>
      <p:sp>
        <p:nvSpPr>
          <p:cNvPr id="21" name="TextBox 21"/>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a:grpSpLocks noChangeAspect="1"/>
          </p:cNvGrpSpPr>
          <p:nvPr/>
        </p:nvGrpSpPr>
        <p:grpSpPr>
          <a:xfrm>
            <a:off x="1697602" y="3293323"/>
            <a:ext cx="5960851" cy="3689844"/>
            <a:chOff x="0" y="0"/>
            <a:chExt cx="6973570" cy="4316730"/>
          </a:xfrm>
        </p:grpSpPr>
        <p:sp>
          <p:nvSpPr>
            <p:cNvPr id="15" name="Freeform 15"/>
            <p:cNvSpPr/>
            <p:nvPr/>
          </p:nvSpPr>
          <p:spPr>
            <a:xfrm>
              <a:off x="0" y="0"/>
              <a:ext cx="6973570" cy="4316730"/>
            </a:xfrm>
            <a:custGeom>
              <a:avLst/>
              <a:gdLst/>
              <a:ahLst/>
              <a:cxnLst/>
              <a:rect l="l" t="t" r="r" b="b"/>
              <a:pathLst>
                <a:path w="6973570" h="4316730">
                  <a:moveTo>
                    <a:pt x="6228080" y="0"/>
                  </a:moveTo>
                  <a:lnTo>
                    <a:pt x="0" y="0"/>
                  </a:lnTo>
                  <a:lnTo>
                    <a:pt x="0" y="4316730"/>
                  </a:lnTo>
                  <a:lnTo>
                    <a:pt x="6973570" y="4316730"/>
                  </a:lnTo>
                  <a:lnTo>
                    <a:pt x="6973570" y="745490"/>
                  </a:lnTo>
                  <a:close/>
                </a:path>
              </a:pathLst>
            </a:custGeom>
            <a:blipFill>
              <a:blip r:embed="rId4"/>
              <a:stretch>
                <a:fillRect l="-1584" r="-1584"/>
              </a:stretch>
            </a:blipFill>
          </p:spPr>
          <p:txBody>
            <a:bodyPr/>
            <a:lstStyle/>
            <a:p>
              <a:endParaRPr lang="en-US"/>
            </a:p>
          </p:txBody>
        </p:sp>
        <p:sp>
          <p:nvSpPr>
            <p:cNvPr id="16" name="Freeform 16"/>
            <p:cNvSpPr/>
            <p:nvPr/>
          </p:nvSpPr>
          <p:spPr>
            <a:xfrm>
              <a:off x="6228080" y="0"/>
              <a:ext cx="745490" cy="745490"/>
            </a:xfrm>
            <a:custGeom>
              <a:avLst/>
              <a:gdLst/>
              <a:ahLst/>
              <a:cxnLst/>
              <a:rect l="l" t="t" r="r" b="b"/>
              <a:pathLst>
                <a:path w="745490" h="745490">
                  <a:moveTo>
                    <a:pt x="0" y="0"/>
                  </a:moveTo>
                  <a:lnTo>
                    <a:pt x="0" y="745490"/>
                  </a:lnTo>
                  <a:lnTo>
                    <a:pt x="745490" y="745490"/>
                  </a:lnTo>
                  <a:close/>
                </a:path>
              </a:pathLst>
            </a:custGeom>
            <a:solidFill>
              <a:srgbClr val="DDDEDE"/>
            </a:solidFill>
          </p:spPr>
          <p:txBody>
            <a:bodyPr/>
            <a:lstStyle/>
            <a:p>
              <a:endParaRPr lang="en-US"/>
            </a:p>
          </p:txBody>
        </p:sp>
      </p:grpSp>
      <p:sp>
        <p:nvSpPr>
          <p:cNvPr id="17" name="Freeform 17"/>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18"/>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9" name="TextBox 19"/>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USED ALGORITHM</a:t>
            </a:r>
          </a:p>
        </p:txBody>
      </p:sp>
      <p:sp>
        <p:nvSpPr>
          <p:cNvPr id="20" name="TextBox 20"/>
          <p:cNvSpPr txBox="1"/>
          <p:nvPr/>
        </p:nvSpPr>
        <p:spPr>
          <a:xfrm>
            <a:off x="8402477" y="3309692"/>
            <a:ext cx="8009976" cy="392747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Nunito Bold"/>
              </a:rPr>
              <a:t>Convolutional Neural Networks (CNNs): </a:t>
            </a:r>
            <a:r>
              <a:rPr lang="en-US" sz="2499">
                <a:solidFill>
                  <a:srgbClr val="000000"/>
                </a:solidFill>
                <a:latin typeface="Nunito"/>
              </a:rPr>
              <a:t>CNNs have been widely used in image classification tasks and have shown great success in medical image analysis.</a:t>
            </a:r>
            <a:r>
              <a:rPr lang="en-US" sz="2499">
                <a:solidFill>
                  <a:srgbClr val="000000"/>
                </a:solidFill>
                <a:latin typeface="Nunito Bold"/>
              </a:rPr>
              <a:t> </a:t>
            </a:r>
          </a:p>
          <a:p>
            <a:pPr>
              <a:lnSpc>
                <a:spcPts val="3499"/>
              </a:lnSpc>
            </a:pPr>
            <a:endParaRPr lang="en-US" sz="2499">
              <a:solidFill>
                <a:srgbClr val="000000"/>
              </a:solidFill>
              <a:latin typeface="Nunito Bold"/>
            </a:endParaRPr>
          </a:p>
          <a:p>
            <a:pPr marL="539749" lvl="1" indent="-269875">
              <a:lnSpc>
                <a:spcPts val="3499"/>
              </a:lnSpc>
              <a:buFont typeface="Arial"/>
              <a:buChar char="•"/>
            </a:pPr>
            <a:r>
              <a:rPr lang="en-US" sz="2499">
                <a:solidFill>
                  <a:srgbClr val="000000"/>
                </a:solidFill>
                <a:latin typeface="Nunito Bold"/>
              </a:rPr>
              <a:t>Decision Trees: </a:t>
            </a:r>
            <a:r>
              <a:rPr lang="en-US" sz="2499">
                <a:solidFill>
                  <a:srgbClr val="000000"/>
                </a:solidFill>
                <a:latin typeface="Nunito"/>
              </a:rPr>
              <a:t>Decision trees are a type of supervised learning algorithm that can be used for both classification and regression tasks. They work by recursively splitting the data.</a:t>
            </a:r>
          </a:p>
        </p:txBody>
      </p:sp>
      <p:sp>
        <p:nvSpPr>
          <p:cNvPr id="21" name="TextBox 21"/>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a:grpSpLocks noChangeAspect="1"/>
          </p:cNvGrpSpPr>
          <p:nvPr/>
        </p:nvGrpSpPr>
        <p:grpSpPr>
          <a:xfrm>
            <a:off x="1697602" y="3293323"/>
            <a:ext cx="5960851" cy="3689844"/>
            <a:chOff x="0" y="0"/>
            <a:chExt cx="6973570" cy="4316730"/>
          </a:xfrm>
        </p:grpSpPr>
        <p:sp>
          <p:nvSpPr>
            <p:cNvPr id="15" name="Freeform 15"/>
            <p:cNvSpPr/>
            <p:nvPr/>
          </p:nvSpPr>
          <p:spPr>
            <a:xfrm>
              <a:off x="0" y="0"/>
              <a:ext cx="6973570" cy="4316730"/>
            </a:xfrm>
            <a:custGeom>
              <a:avLst/>
              <a:gdLst/>
              <a:ahLst/>
              <a:cxnLst/>
              <a:rect l="l" t="t" r="r" b="b"/>
              <a:pathLst>
                <a:path w="6973570" h="4316730">
                  <a:moveTo>
                    <a:pt x="6228080" y="0"/>
                  </a:moveTo>
                  <a:lnTo>
                    <a:pt x="0" y="0"/>
                  </a:lnTo>
                  <a:lnTo>
                    <a:pt x="0" y="4316730"/>
                  </a:lnTo>
                  <a:lnTo>
                    <a:pt x="6973570" y="4316730"/>
                  </a:lnTo>
                  <a:lnTo>
                    <a:pt x="6973570" y="745490"/>
                  </a:lnTo>
                  <a:close/>
                </a:path>
              </a:pathLst>
            </a:custGeom>
            <a:blipFill>
              <a:blip r:embed="rId4"/>
              <a:stretch>
                <a:fillRect l="-546" r="-18288"/>
              </a:stretch>
            </a:blipFill>
          </p:spPr>
          <p:txBody>
            <a:bodyPr/>
            <a:lstStyle/>
            <a:p>
              <a:endParaRPr lang="en-US"/>
            </a:p>
          </p:txBody>
        </p:sp>
        <p:sp>
          <p:nvSpPr>
            <p:cNvPr id="16" name="Freeform 16"/>
            <p:cNvSpPr/>
            <p:nvPr/>
          </p:nvSpPr>
          <p:spPr>
            <a:xfrm>
              <a:off x="6228080" y="0"/>
              <a:ext cx="745490" cy="745490"/>
            </a:xfrm>
            <a:custGeom>
              <a:avLst/>
              <a:gdLst/>
              <a:ahLst/>
              <a:cxnLst/>
              <a:rect l="l" t="t" r="r" b="b"/>
              <a:pathLst>
                <a:path w="745490" h="745490">
                  <a:moveTo>
                    <a:pt x="0" y="0"/>
                  </a:moveTo>
                  <a:lnTo>
                    <a:pt x="0" y="745490"/>
                  </a:lnTo>
                  <a:lnTo>
                    <a:pt x="745490" y="745490"/>
                  </a:lnTo>
                  <a:close/>
                </a:path>
              </a:pathLst>
            </a:custGeom>
            <a:solidFill>
              <a:srgbClr val="DDDEDE"/>
            </a:solidFill>
          </p:spPr>
          <p:txBody>
            <a:bodyPr/>
            <a:lstStyle/>
            <a:p>
              <a:endParaRPr lang="en-US"/>
            </a:p>
          </p:txBody>
        </p:sp>
      </p:grpSp>
      <p:sp>
        <p:nvSpPr>
          <p:cNvPr id="17" name="Freeform 17"/>
          <p:cNvSpPr/>
          <p:nvPr/>
        </p:nvSpPr>
        <p:spPr>
          <a:xfrm flipH="1">
            <a:off x="16164492" y="6443050"/>
            <a:ext cx="2189615" cy="1982597"/>
          </a:xfrm>
          <a:custGeom>
            <a:avLst/>
            <a:gdLst/>
            <a:ahLst/>
            <a:cxnLst/>
            <a:rect l="l" t="t" r="r" b="b"/>
            <a:pathLst>
              <a:path w="2189615" h="1982597">
                <a:moveTo>
                  <a:pt x="2189616" y="0"/>
                </a:moveTo>
                <a:lnTo>
                  <a:pt x="0" y="0"/>
                </a:lnTo>
                <a:lnTo>
                  <a:pt x="0" y="1982597"/>
                </a:lnTo>
                <a:lnTo>
                  <a:pt x="2189616" y="1982597"/>
                </a:lnTo>
                <a:lnTo>
                  <a:pt x="2189616"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18"/>
          <p:cNvSpPr/>
          <p:nvPr/>
        </p:nvSpPr>
        <p:spPr>
          <a:xfrm>
            <a:off x="-2300107" y="1028700"/>
            <a:ext cx="4927677" cy="1532060"/>
          </a:xfrm>
          <a:custGeom>
            <a:avLst/>
            <a:gdLst/>
            <a:ahLst/>
            <a:cxnLst/>
            <a:rect l="l" t="t" r="r" b="b"/>
            <a:pathLst>
              <a:path w="4927677" h="1532060">
                <a:moveTo>
                  <a:pt x="0" y="0"/>
                </a:moveTo>
                <a:lnTo>
                  <a:pt x="4927677" y="0"/>
                </a:lnTo>
                <a:lnTo>
                  <a:pt x="4927677" y="1532060"/>
                </a:lnTo>
                <a:lnTo>
                  <a:pt x="0" y="15320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9" name="TextBox 19"/>
          <p:cNvSpPr txBox="1"/>
          <p:nvPr/>
        </p:nvSpPr>
        <p:spPr>
          <a:xfrm>
            <a:off x="4543721" y="1077318"/>
            <a:ext cx="9200557" cy="771525"/>
          </a:xfrm>
          <a:prstGeom prst="rect">
            <a:avLst/>
          </a:prstGeom>
        </p:spPr>
        <p:txBody>
          <a:bodyPr lIns="0" tIns="0" rIns="0" bIns="0" rtlCol="0" anchor="t">
            <a:spAutoFit/>
          </a:bodyPr>
          <a:lstStyle/>
          <a:p>
            <a:pPr algn="ctr">
              <a:lnSpc>
                <a:spcPts val="6299"/>
              </a:lnSpc>
            </a:pPr>
            <a:r>
              <a:rPr lang="en-US" sz="4500">
                <a:solidFill>
                  <a:srgbClr val="000000"/>
                </a:solidFill>
                <a:latin typeface="Fredoka One Bold"/>
              </a:rPr>
              <a:t>PROCESS OF WORK DONE</a:t>
            </a:r>
          </a:p>
        </p:txBody>
      </p:sp>
      <p:sp>
        <p:nvSpPr>
          <p:cNvPr id="20" name="TextBox 20"/>
          <p:cNvSpPr txBox="1"/>
          <p:nvPr/>
        </p:nvSpPr>
        <p:spPr>
          <a:xfrm>
            <a:off x="8154516" y="3150695"/>
            <a:ext cx="8009976" cy="3927475"/>
          </a:xfrm>
          <a:prstGeom prst="rect">
            <a:avLst/>
          </a:prstGeom>
        </p:spPr>
        <p:txBody>
          <a:bodyPr lIns="0" tIns="0" rIns="0" bIns="0" rtlCol="0" anchor="t">
            <a:spAutoFit/>
          </a:bodyPr>
          <a:lstStyle/>
          <a:p>
            <a:pPr>
              <a:lnSpc>
                <a:spcPts val="3499"/>
              </a:lnSpc>
            </a:pPr>
            <a:r>
              <a:rPr lang="en-US" sz="2499">
                <a:solidFill>
                  <a:srgbClr val="000000"/>
                </a:solidFill>
                <a:latin typeface="Nunito Bold"/>
              </a:rPr>
              <a:t>Step 1: Create a Microsoft Azure Account.</a:t>
            </a:r>
          </a:p>
          <a:p>
            <a:pPr>
              <a:lnSpc>
                <a:spcPts val="3499"/>
              </a:lnSpc>
            </a:pPr>
            <a:r>
              <a:rPr lang="en-US" sz="2499">
                <a:solidFill>
                  <a:srgbClr val="000000"/>
                </a:solidFill>
                <a:latin typeface="Nunito Bold"/>
              </a:rPr>
              <a:t>Step 2: Azure Custom Vision Project Setup.</a:t>
            </a:r>
          </a:p>
          <a:p>
            <a:pPr>
              <a:lnSpc>
                <a:spcPts val="3499"/>
              </a:lnSpc>
            </a:pPr>
            <a:r>
              <a:rPr lang="en-US" sz="2499">
                <a:solidFill>
                  <a:srgbClr val="000000"/>
                </a:solidFill>
                <a:latin typeface="Nunito Bold"/>
              </a:rPr>
              <a:t>Step 3: Data Collection and Preparation</a:t>
            </a:r>
          </a:p>
          <a:p>
            <a:pPr>
              <a:lnSpc>
                <a:spcPts val="3499"/>
              </a:lnSpc>
            </a:pPr>
            <a:r>
              <a:rPr lang="en-US" sz="2499">
                <a:solidFill>
                  <a:srgbClr val="000000"/>
                </a:solidFill>
                <a:latin typeface="Nunito Bold"/>
              </a:rPr>
              <a:t>Step 4: Azure Custom Vision Project Setup.</a:t>
            </a:r>
          </a:p>
          <a:p>
            <a:pPr>
              <a:lnSpc>
                <a:spcPts val="3499"/>
              </a:lnSpc>
            </a:pPr>
            <a:r>
              <a:rPr lang="en-US" sz="2499">
                <a:solidFill>
                  <a:srgbClr val="000000"/>
                </a:solidFill>
                <a:latin typeface="Nunito Bold"/>
              </a:rPr>
              <a:t>Step 5: Upload and Label Training Data.</a:t>
            </a:r>
          </a:p>
          <a:p>
            <a:pPr>
              <a:lnSpc>
                <a:spcPts val="3499"/>
              </a:lnSpc>
            </a:pPr>
            <a:r>
              <a:rPr lang="en-US" sz="2499">
                <a:solidFill>
                  <a:srgbClr val="000000"/>
                </a:solidFill>
                <a:latin typeface="Nunito Bold"/>
              </a:rPr>
              <a:t>Step 6: Train the Custom Vision Model.</a:t>
            </a:r>
          </a:p>
          <a:p>
            <a:pPr>
              <a:lnSpc>
                <a:spcPts val="3499"/>
              </a:lnSpc>
            </a:pPr>
            <a:r>
              <a:rPr lang="en-US" sz="2499">
                <a:solidFill>
                  <a:srgbClr val="000000"/>
                </a:solidFill>
                <a:latin typeface="Nunito Bold"/>
              </a:rPr>
              <a:t>Step 7: Evaluate Model Performance.</a:t>
            </a:r>
          </a:p>
          <a:p>
            <a:pPr>
              <a:lnSpc>
                <a:spcPts val="3499"/>
              </a:lnSpc>
            </a:pPr>
            <a:r>
              <a:rPr lang="en-US" sz="2499">
                <a:solidFill>
                  <a:srgbClr val="000000"/>
                </a:solidFill>
                <a:latin typeface="Nunito Bold"/>
              </a:rPr>
              <a:t>Step 8: Model Iteration and Refinement.</a:t>
            </a:r>
          </a:p>
          <a:p>
            <a:pPr>
              <a:lnSpc>
                <a:spcPts val="3499"/>
              </a:lnSpc>
            </a:pPr>
            <a:r>
              <a:rPr lang="en-US" sz="2499">
                <a:solidFill>
                  <a:srgbClr val="000000"/>
                </a:solidFill>
                <a:latin typeface="Nunito Bold"/>
              </a:rPr>
              <a:t>Step 9: Deploy the Model</a:t>
            </a:r>
          </a:p>
        </p:txBody>
      </p:sp>
      <p:sp>
        <p:nvSpPr>
          <p:cNvPr id="21" name="TextBox 21"/>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5727381" y="687305"/>
            <a:ext cx="6833238" cy="1730229"/>
            <a:chOff x="0" y="0"/>
            <a:chExt cx="1799700" cy="455698"/>
          </a:xfrm>
        </p:grpSpPr>
        <p:sp>
          <p:nvSpPr>
            <p:cNvPr id="6" name="Freeform 6"/>
            <p:cNvSpPr/>
            <p:nvPr/>
          </p:nvSpPr>
          <p:spPr>
            <a:xfrm>
              <a:off x="0" y="0"/>
              <a:ext cx="1799700" cy="455698"/>
            </a:xfrm>
            <a:custGeom>
              <a:avLst/>
              <a:gdLst/>
              <a:ahLst/>
              <a:cxnLst/>
              <a:rect l="l" t="t" r="r" b="b"/>
              <a:pathLst>
                <a:path w="1799700" h="455698">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Freeform 13"/>
          <p:cNvSpPr/>
          <p:nvPr/>
        </p:nvSpPr>
        <p:spPr>
          <a:xfrm>
            <a:off x="8693078" y="3061051"/>
            <a:ext cx="9594922" cy="4709654"/>
          </a:xfrm>
          <a:custGeom>
            <a:avLst/>
            <a:gdLst/>
            <a:ahLst/>
            <a:cxnLst/>
            <a:rect l="l" t="t" r="r" b="b"/>
            <a:pathLst>
              <a:path w="9594922" h="4709654">
                <a:moveTo>
                  <a:pt x="0" y="0"/>
                </a:moveTo>
                <a:lnTo>
                  <a:pt x="9594922" y="0"/>
                </a:lnTo>
                <a:lnTo>
                  <a:pt x="9594922" y="4709654"/>
                </a:lnTo>
                <a:lnTo>
                  <a:pt x="0" y="4709654"/>
                </a:lnTo>
                <a:lnTo>
                  <a:pt x="0" y="0"/>
                </a:lnTo>
                <a:close/>
              </a:path>
            </a:pathLst>
          </a:custGeom>
          <a:blipFill>
            <a:blip r:embed="rId8"/>
            <a:stretch>
              <a:fillRect/>
            </a:stretch>
          </a:blipFill>
        </p:spPr>
        <p:txBody>
          <a:bodyPr/>
          <a:lstStyle/>
          <a:p>
            <a:endParaRPr lang="en-US"/>
          </a:p>
        </p:txBody>
      </p:sp>
      <p:sp>
        <p:nvSpPr>
          <p:cNvPr id="14" name="TextBox 14"/>
          <p:cNvSpPr txBox="1"/>
          <p:nvPr/>
        </p:nvSpPr>
        <p:spPr>
          <a:xfrm>
            <a:off x="5910979" y="904875"/>
            <a:ext cx="6466041"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RESULT </a:t>
            </a:r>
          </a:p>
        </p:txBody>
      </p:sp>
      <p:sp>
        <p:nvSpPr>
          <p:cNvPr id="15" name="TextBox 15"/>
          <p:cNvSpPr txBox="1"/>
          <p:nvPr/>
        </p:nvSpPr>
        <p:spPr>
          <a:xfrm>
            <a:off x="694770" y="3529928"/>
            <a:ext cx="7998308" cy="3714750"/>
          </a:xfrm>
          <a:prstGeom prst="rect">
            <a:avLst/>
          </a:prstGeom>
        </p:spPr>
        <p:txBody>
          <a:bodyPr lIns="0" tIns="0" rIns="0" bIns="0" rtlCol="0" anchor="t">
            <a:spAutoFit/>
          </a:bodyPr>
          <a:lstStyle/>
          <a:p>
            <a:pPr>
              <a:lnSpc>
                <a:spcPts val="4200"/>
              </a:lnSpc>
            </a:pPr>
            <a:r>
              <a:rPr lang="en-US" sz="3000">
                <a:solidFill>
                  <a:srgbClr val="000000"/>
                </a:solidFill>
                <a:latin typeface="Nunito"/>
              </a:rPr>
              <a:t>We evaluated the performance of the trained model on a held-out test set of traffic sign images and achieved an accuracy of 98%. This indicates that the model is able to accurately classify traffic sign images into different categories.</a:t>
            </a:r>
          </a:p>
          <a:p>
            <a:pPr>
              <a:lnSpc>
                <a:spcPts val="4200"/>
              </a:lnSpc>
            </a:pPr>
            <a:endParaRPr lang="en-US" sz="3000">
              <a:solidFill>
                <a:srgbClr val="000000"/>
              </a:solidFill>
              <a:latin typeface="Nunito"/>
            </a:endParaRPr>
          </a:p>
        </p:txBody>
      </p:sp>
      <p:sp>
        <p:nvSpPr>
          <p:cNvPr id="16" name="TextBox 16"/>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5727381" y="687305"/>
            <a:ext cx="6833238" cy="1730229"/>
            <a:chOff x="0" y="0"/>
            <a:chExt cx="1799700" cy="455698"/>
          </a:xfrm>
        </p:grpSpPr>
        <p:sp>
          <p:nvSpPr>
            <p:cNvPr id="6" name="Freeform 6"/>
            <p:cNvSpPr/>
            <p:nvPr/>
          </p:nvSpPr>
          <p:spPr>
            <a:xfrm>
              <a:off x="0" y="0"/>
              <a:ext cx="1799700" cy="455698"/>
            </a:xfrm>
            <a:custGeom>
              <a:avLst/>
              <a:gdLst/>
              <a:ahLst/>
              <a:cxnLst/>
              <a:rect l="l" t="t" r="r" b="b"/>
              <a:pathLst>
                <a:path w="1799700" h="455698">
                  <a:moveTo>
                    <a:pt x="0" y="0"/>
                  </a:moveTo>
                  <a:lnTo>
                    <a:pt x="1799700" y="0"/>
                  </a:lnTo>
                  <a:lnTo>
                    <a:pt x="1799700"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76611" y="8801100"/>
            <a:ext cx="19974273" cy="1861295"/>
            <a:chOff x="0" y="0"/>
            <a:chExt cx="5260714" cy="490218"/>
          </a:xfrm>
        </p:grpSpPr>
        <p:sp>
          <p:nvSpPr>
            <p:cNvPr id="9" name="Freeform 9"/>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flipH="1">
            <a:off x="15561698" y="480251"/>
            <a:ext cx="3395204" cy="1049427"/>
          </a:xfrm>
          <a:custGeom>
            <a:avLst/>
            <a:gdLst/>
            <a:ahLst/>
            <a:cxnLst/>
            <a:rect l="l" t="t" r="r" b="b"/>
            <a:pathLst>
              <a:path w="3395204" h="1049427">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3" name="TextBox 13"/>
          <p:cNvSpPr txBox="1"/>
          <p:nvPr/>
        </p:nvSpPr>
        <p:spPr>
          <a:xfrm>
            <a:off x="5910979" y="904875"/>
            <a:ext cx="6466041"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SUMMARY</a:t>
            </a:r>
          </a:p>
        </p:txBody>
      </p:sp>
      <p:sp>
        <p:nvSpPr>
          <p:cNvPr id="14" name="TextBox 14"/>
          <p:cNvSpPr txBox="1"/>
          <p:nvPr/>
        </p:nvSpPr>
        <p:spPr>
          <a:xfrm>
            <a:off x="361476" y="2419350"/>
            <a:ext cx="17773650" cy="6381750"/>
          </a:xfrm>
          <a:prstGeom prst="rect">
            <a:avLst/>
          </a:prstGeom>
        </p:spPr>
        <p:txBody>
          <a:bodyPr lIns="0" tIns="0" rIns="0" bIns="0" rtlCol="0" anchor="t">
            <a:spAutoFit/>
          </a:bodyPr>
          <a:lstStyle/>
          <a:p>
            <a:pPr marL="647700" lvl="1" indent="-323850">
              <a:lnSpc>
                <a:spcPts val="4200"/>
              </a:lnSpc>
              <a:buFont typeface="Arial"/>
              <a:buChar char="•"/>
            </a:pPr>
            <a:r>
              <a:rPr lang="en-US" sz="3000">
                <a:solidFill>
                  <a:srgbClr val="000000"/>
                </a:solidFill>
                <a:latin typeface="Nunito"/>
              </a:rPr>
              <a:t>The CNN model is performing very well with these layers. Further we can include more traffic and danger signs to warn the drivers. We developed a traffic sign recognition (TSR) system using convolutional neural networks (CNNs) and Keras in Python. We created a CNN model to extract features from traffic sign images and trained the CNN model to classify the extracted features into different traffic sign categories.</a:t>
            </a:r>
          </a:p>
          <a:p>
            <a:pPr marL="647700" lvl="1" indent="-323850">
              <a:lnSpc>
                <a:spcPts val="4200"/>
              </a:lnSpc>
              <a:buFont typeface="Arial"/>
              <a:buChar char="•"/>
            </a:pPr>
            <a:r>
              <a:rPr lang="en-US" sz="3000">
                <a:solidFill>
                  <a:srgbClr val="000000"/>
                </a:solidFill>
                <a:latin typeface="Nunito"/>
              </a:rPr>
              <a:t>We evaluated the performance of the trained model on a held-out test set of traffic sign images and achieved an accuracy of 98%. This indicates that the model is able to accurately classify traffic sign images into different categories.The TSR system developed in this project has the potential to improve road safety and traffic efficiency. It can be used to alert drivers to oncoming traffic signs, identify and track vehicles, and even provide real-time traffic information. This project showcases the potential of machine learning and computer vision in real-world applications and underscores their role in improving traffic management and overall road safety.</a:t>
            </a:r>
          </a:p>
        </p:txBody>
      </p:sp>
      <p:sp>
        <p:nvSpPr>
          <p:cNvPr id="15" name="TextBox 15"/>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Freeform 5"/>
          <p:cNvSpPr/>
          <p:nvPr/>
        </p:nvSpPr>
        <p:spPr>
          <a:xfrm>
            <a:off x="296667" y="687305"/>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6" name="Group 6"/>
          <p:cNvGrpSpPr/>
          <p:nvPr/>
        </p:nvGrpSpPr>
        <p:grpSpPr>
          <a:xfrm>
            <a:off x="1028700" y="1505943"/>
            <a:ext cx="16230600" cy="6382179"/>
            <a:chOff x="0" y="0"/>
            <a:chExt cx="4274726" cy="1680903"/>
          </a:xfrm>
        </p:grpSpPr>
        <p:sp>
          <p:nvSpPr>
            <p:cNvPr id="7" name="Freeform 7"/>
            <p:cNvSpPr/>
            <p:nvPr/>
          </p:nvSpPr>
          <p:spPr>
            <a:xfrm>
              <a:off x="0" y="0"/>
              <a:ext cx="4274726" cy="1680903"/>
            </a:xfrm>
            <a:custGeom>
              <a:avLst/>
              <a:gdLst/>
              <a:ahLst/>
              <a:cxnLst/>
              <a:rect l="l" t="t" r="r" b="b"/>
              <a:pathLst>
                <a:path w="4274726" h="1680903">
                  <a:moveTo>
                    <a:pt x="0" y="0"/>
                  </a:moveTo>
                  <a:lnTo>
                    <a:pt x="4274726" y="0"/>
                  </a:lnTo>
                  <a:lnTo>
                    <a:pt x="4274726" y="1680903"/>
                  </a:lnTo>
                  <a:lnTo>
                    <a:pt x="0" y="1680903"/>
                  </a:lnTo>
                  <a:close/>
                </a:path>
              </a:pathLst>
            </a:custGeom>
            <a:solidFill>
              <a:srgbClr val="F1F2F2"/>
            </a:solidFill>
          </p:spPr>
          <p:txBody>
            <a:bodyPr/>
            <a:lstStyle/>
            <a:p>
              <a:endParaRPr lang="en-US"/>
            </a:p>
          </p:txBody>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4272999" y="687305"/>
            <a:ext cx="9742003" cy="1730229"/>
            <a:chOff x="0" y="0"/>
            <a:chExt cx="2565795" cy="455698"/>
          </a:xfrm>
        </p:grpSpPr>
        <p:sp>
          <p:nvSpPr>
            <p:cNvPr id="10" name="Freeform 10"/>
            <p:cNvSpPr/>
            <p:nvPr/>
          </p:nvSpPr>
          <p:spPr>
            <a:xfrm>
              <a:off x="0" y="0"/>
              <a:ext cx="2565795" cy="455698"/>
            </a:xfrm>
            <a:custGeom>
              <a:avLst/>
              <a:gdLst/>
              <a:ahLst/>
              <a:cxnLst/>
              <a:rect l="l" t="t" r="r" b="b"/>
              <a:pathLst>
                <a:path w="2565795" h="455698">
                  <a:moveTo>
                    <a:pt x="0" y="0"/>
                  </a:moveTo>
                  <a:lnTo>
                    <a:pt x="2565795" y="0"/>
                  </a:lnTo>
                  <a:lnTo>
                    <a:pt x="2565795"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76611" y="8801100"/>
            <a:ext cx="19974273" cy="1861295"/>
            <a:chOff x="0" y="0"/>
            <a:chExt cx="5260714" cy="490218"/>
          </a:xfrm>
        </p:grpSpPr>
        <p:sp>
          <p:nvSpPr>
            <p:cNvPr id="13" name="Freeform 13"/>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5561698" y="981230"/>
            <a:ext cx="3395204" cy="1049427"/>
          </a:xfrm>
          <a:custGeom>
            <a:avLst/>
            <a:gdLst/>
            <a:ahLst/>
            <a:cxnLst/>
            <a:rect l="l" t="t" r="r" b="b"/>
            <a:pathLst>
              <a:path w="3395204" h="1049427">
                <a:moveTo>
                  <a:pt x="0" y="0"/>
                </a:moveTo>
                <a:lnTo>
                  <a:pt x="3395204" y="0"/>
                </a:lnTo>
                <a:lnTo>
                  <a:pt x="3395204" y="1049426"/>
                </a:lnTo>
                <a:lnTo>
                  <a:pt x="0" y="10494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TextBox 16"/>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REFERENCES </a:t>
            </a:r>
          </a:p>
        </p:txBody>
      </p:sp>
      <p:sp>
        <p:nvSpPr>
          <p:cNvPr id="17" name="TextBox 17"/>
          <p:cNvSpPr txBox="1"/>
          <p:nvPr/>
        </p:nvSpPr>
        <p:spPr>
          <a:xfrm>
            <a:off x="2246042" y="3038110"/>
            <a:ext cx="6580227" cy="422275"/>
          </a:xfrm>
          <a:prstGeom prst="rect">
            <a:avLst/>
          </a:prstGeom>
        </p:spPr>
        <p:txBody>
          <a:bodyPr lIns="0" tIns="0" rIns="0" bIns="0" rtlCol="0" anchor="t">
            <a:spAutoFit/>
          </a:bodyPr>
          <a:lstStyle/>
          <a:p>
            <a:pPr>
              <a:lnSpc>
                <a:spcPts val="3499"/>
              </a:lnSpc>
            </a:pPr>
            <a:r>
              <a:rPr lang="en-US" sz="2499">
                <a:solidFill>
                  <a:srgbClr val="000000"/>
                </a:solidFill>
                <a:latin typeface="Fredoka One"/>
              </a:rPr>
              <a:t>REFERENCES 1</a:t>
            </a:r>
          </a:p>
        </p:txBody>
      </p:sp>
      <p:sp>
        <p:nvSpPr>
          <p:cNvPr id="18" name="TextBox 18"/>
          <p:cNvSpPr txBox="1"/>
          <p:nvPr/>
        </p:nvSpPr>
        <p:spPr>
          <a:xfrm>
            <a:off x="2246042" y="3617865"/>
            <a:ext cx="12720924" cy="339724"/>
          </a:xfrm>
          <a:prstGeom prst="rect">
            <a:avLst/>
          </a:prstGeom>
        </p:spPr>
        <p:txBody>
          <a:bodyPr lIns="0" tIns="0" rIns="0" bIns="0" rtlCol="0" anchor="t">
            <a:spAutoFit/>
          </a:bodyPr>
          <a:lstStyle/>
          <a:p>
            <a:pPr>
              <a:lnSpc>
                <a:spcPts val="2800"/>
              </a:lnSpc>
            </a:pPr>
            <a:r>
              <a:rPr lang="en-US" sz="2000">
                <a:solidFill>
                  <a:srgbClr val="000000"/>
                </a:solidFill>
                <a:latin typeface="Nunito Bold"/>
              </a:rPr>
              <a:t>LeCun, Y., Bengio, Y., &amp; Hinton, G. (2015). Deep learning. Nature, 521(7553), 436-444.</a:t>
            </a:r>
          </a:p>
        </p:txBody>
      </p:sp>
      <p:sp>
        <p:nvSpPr>
          <p:cNvPr id="19" name="Freeform 19"/>
          <p:cNvSpPr/>
          <p:nvPr/>
        </p:nvSpPr>
        <p:spPr>
          <a:xfrm>
            <a:off x="1672742" y="3055404"/>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0" name="Freeform 20"/>
          <p:cNvSpPr/>
          <p:nvPr/>
        </p:nvSpPr>
        <p:spPr>
          <a:xfrm>
            <a:off x="1672742" y="3957589"/>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1" name="Freeform 21"/>
          <p:cNvSpPr/>
          <p:nvPr/>
        </p:nvSpPr>
        <p:spPr>
          <a:xfrm>
            <a:off x="1672742" y="5738763"/>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2" name="TextBox 22"/>
          <p:cNvSpPr txBox="1"/>
          <p:nvPr/>
        </p:nvSpPr>
        <p:spPr>
          <a:xfrm>
            <a:off x="2246042" y="3909964"/>
            <a:ext cx="6580227" cy="422275"/>
          </a:xfrm>
          <a:prstGeom prst="rect">
            <a:avLst/>
          </a:prstGeom>
        </p:spPr>
        <p:txBody>
          <a:bodyPr lIns="0" tIns="0" rIns="0" bIns="0" rtlCol="0" anchor="t">
            <a:spAutoFit/>
          </a:bodyPr>
          <a:lstStyle/>
          <a:p>
            <a:pPr>
              <a:lnSpc>
                <a:spcPts val="3499"/>
              </a:lnSpc>
            </a:pPr>
            <a:r>
              <a:rPr lang="en-US" sz="2499">
                <a:solidFill>
                  <a:srgbClr val="000000"/>
                </a:solidFill>
                <a:latin typeface="Fredoka One"/>
              </a:rPr>
              <a:t>REFERENCES 2</a:t>
            </a:r>
          </a:p>
        </p:txBody>
      </p:sp>
      <p:sp>
        <p:nvSpPr>
          <p:cNvPr id="23" name="TextBox 23"/>
          <p:cNvSpPr txBox="1"/>
          <p:nvPr/>
        </p:nvSpPr>
        <p:spPr>
          <a:xfrm>
            <a:off x="2246042" y="4494164"/>
            <a:ext cx="12720924" cy="1044574"/>
          </a:xfrm>
          <a:prstGeom prst="rect">
            <a:avLst/>
          </a:prstGeom>
        </p:spPr>
        <p:txBody>
          <a:bodyPr lIns="0" tIns="0" rIns="0" bIns="0" rtlCol="0" anchor="t">
            <a:spAutoFit/>
          </a:bodyPr>
          <a:lstStyle/>
          <a:p>
            <a:pPr>
              <a:lnSpc>
                <a:spcPts val="2800"/>
              </a:lnSpc>
            </a:pPr>
            <a:r>
              <a:rPr lang="en-US" sz="2000">
                <a:solidFill>
                  <a:srgbClr val="000000"/>
                </a:solidFill>
                <a:latin typeface="Nunito Bold"/>
              </a:rPr>
              <a:t>Chen, Y., Zhuang, F., &amp; Wang, Y. (2019). Traffic sign recognition based on deep belief network. In Proceedings of the 2019 International Conference on Computational Science and Computational Intelligence (CSCI) (pp. 427-430)</a:t>
            </a:r>
          </a:p>
        </p:txBody>
      </p:sp>
      <p:sp>
        <p:nvSpPr>
          <p:cNvPr id="24" name="TextBox 24"/>
          <p:cNvSpPr txBox="1"/>
          <p:nvPr/>
        </p:nvSpPr>
        <p:spPr>
          <a:xfrm>
            <a:off x="2246042" y="5691138"/>
            <a:ext cx="6580227" cy="422275"/>
          </a:xfrm>
          <a:prstGeom prst="rect">
            <a:avLst/>
          </a:prstGeom>
        </p:spPr>
        <p:txBody>
          <a:bodyPr lIns="0" tIns="0" rIns="0" bIns="0" rtlCol="0" anchor="t">
            <a:spAutoFit/>
          </a:bodyPr>
          <a:lstStyle/>
          <a:p>
            <a:pPr>
              <a:lnSpc>
                <a:spcPts val="3499"/>
              </a:lnSpc>
            </a:pPr>
            <a:r>
              <a:rPr lang="en-US" sz="2499">
                <a:solidFill>
                  <a:srgbClr val="000000"/>
                </a:solidFill>
                <a:latin typeface="Fredoka One"/>
              </a:rPr>
              <a:t>REFERENCES 3</a:t>
            </a:r>
          </a:p>
        </p:txBody>
      </p:sp>
      <p:sp>
        <p:nvSpPr>
          <p:cNvPr id="25" name="TextBox 25"/>
          <p:cNvSpPr txBox="1"/>
          <p:nvPr/>
        </p:nvSpPr>
        <p:spPr>
          <a:xfrm>
            <a:off x="2246042" y="6105644"/>
            <a:ext cx="12720924" cy="339724"/>
          </a:xfrm>
          <a:prstGeom prst="rect">
            <a:avLst/>
          </a:prstGeom>
        </p:spPr>
        <p:txBody>
          <a:bodyPr lIns="0" tIns="0" rIns="0" bIns="0" rtlCol="0" anchor="t">
            <a:spAutoFit/>
          </a:bodyPr>
          <a:lstStyle/>
          <a:p>
            <a:pPr>
              <a:lnSpc>
                <a:spcPts val="2800"/>
              </a:lnSpc>
            </a:pPr>
            <a:r>
              <a:rPr lang="en-US" sz="2000">
                <a:solidFill>
                  <a:srgbClr val="000000"/>
                </a:solidFill>
                <a:latin typeface="Nunito Bold"/>
              </a:rPr>
              <a:t>Redmon, J., &amp; Farhadi, A. (2018). YOLOv3: An incremental improvement. arXiv preprint arXiv:1804.02767.</a:t>
            </a:r>
          </a:p>
        </p:txBody>
      </p:sp>
      <p:sp>
        <p:nvSpPr>
          <p:cNvPr id="26" name="Freeform 26"/>
          <p:cNvSpPr/>
          <p:nvPr/>
        </p:nvSpPr>
        <p:spPr>
          <a:xfrm>
            <a:off x="1672742" y="6562844"/>
            <a:ext cx="404981" cy="404981"/>
          </a:xfrm>
          <a:custGeom>
            <a:avLst/>
            <a:gdLst/>
            <a:ahLst/>
            <a:cxnLst/>
            <a:rect l="l" t="t" r="r" b="b"/>
            <a:pathLst>
              <a:path w="404981" h="404981">
                <a:moveTo>
                  <a:pt x="0" y="0"/>
                </a:moveTo>
                <a:lnTo>
                  <a:pt x="404981" y="0"/>
                </a:lnTo>
                <a:lnTo>
                  <a:pt x="404981" y="404981"/>
                </a:lnTo>
                <a:lnTo>
                  <a:pt x="0" y="4049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7" name="TextBox 27"/>
          <p:cNvSpPr txBox="1"/>
          <p:nvPr/>
        </p:nvSpPr>
        <p:spPr>
          <a:xfrm>
            <a:off x="2246042" y="6515219"/>
            <a:ext cx="6580227" cy="422275"/>
          </a:xfrm>
          <a:prstGeom prst="rect">
            <a:avLst/>
          </a:prstGeom>
        </p:spPr>
        <p:txBody>
          <a:bodyPr lIns="0" tIns="0" rIns="0" bIns="0" rtlCol="0" anchor="t">
            <a:spAutoFit/>
          </a:bodyPr>
          <a:lstStyle/>
          <a:p>
            <a:pPr>
              <a:lnSpc>
                <a:spcPts val="3499"/>
              </a:lnSpc>
            </a:pPr>
            <a:r>
              <a:rPr lang="en-US" sz="2499">
                <a:solidFill>
                  <a:srgbClr val="000000"/>
                </a:solidFill>
                <a:latin typeface="Fredoka One"/>
              </a:rPr>
              <a:t>REFERENCES 4</a:t>
            </a:r>
          </a:p>
        </p:txBody>
      </p:sp>
      <p:sp>
        <p:nvSpPr>
          <p:cNvPr id="28" name="TextBox 28"/>
          <p:cNvSpPr txBox="1"/>
          <p:nvPr/>
        </p:nvSpPr>
        <p:spPr>
          <a:xfrm>
            <a:off x="2246042" y="7099419"/>
            <a:ext cx="12720924" cy="339724"/>
          </a:xfrm>
          <a:prstGeom prst="rect">
            <a:avLst/>
          </a:prstGeom>
        </p:spPr>
        <p:txBody>
          <a:bodyPr lIns="0" tIns="0" rIns="0" bIns="0" rtlCol="0" anchor="t">
            <a:spAutoFit/>
          </a:bodyPr>
          <a:lstStyle/>
          <a:p>
            <a:pPr>
              <a:lnSpc>
                <a:spcPts val="2800"/>
              </a:lnSpc>
            </a:pPr>
            <a:r>
              <a:rPr lang="en-US" sz="2000">
                <a:solidFill>
                  <a:srgbClr val="000000"/>
                </a:solidFill>
                <a:latin typeface="Nunito Bold"/>
              </a:rPr>
              <a:t>OpenCV. (2021). OpenCV: Open Source Computer Vision Library. Available at https://opencv.org/.</a:t>
            </a:r>
          </a:p>
        </p:txBody>
      </p:sp>
      <p:sp>
        <p:nvSpPr>
          <p:cNvPr id="29" name="TextBox 29"/>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576611" y="8353252"/>
            <a:ext cx="19974273" cy="1420979"/>
            <a:chOff x="0" y="0"/>
            <a:chExt cx="5260714" cy="374250"/>
          </a:xfrm>
        </p:grpSpPr>
        <p:sp>
          <p:nvSpPr>
            <p:cNvPr id="6" name="Freeform 6"/>
            <p:cNvSpPr/>
            <p:nvPr/>
          </p:nvSpPr>
          <p:spPr>
            <a:xfrm>
              <a:off x="0" y="0"/>
              <a:ext cx="5260714" cy="374250"/>
            </a:xfrm>
            <a:custGeom>
              <a:avLst/>
              <a:gdLst/>
              <a:ahLst/>
              <a:cxnLst/>
              <a:rect l="l" t="t" r="r" b="b"/>
              <a:pathLst>
                <a:path w="5260714" h="374250">
                  <a:moveTo>
                    <a:pt x="0" y="0"/>
                  </a:moveTo>
                  <a:lnTo>
                    <a:pt x="5260714" y="0"/>
                  </a:lnTo>
                  <a:lnTo>
                    <a:pt x="5260714" y="374250"/>
                  </a:lnTo>
                  <a:lnTo>
                    <a:pt x="0" y="374250"/>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2076251" y="1662606"/>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flipH="1">
            <a:off x="2120044" y="6010601"/>
            <a:ext cx="3395204" cy="1049427"/>
          </a:xfrm>
          <a:custGeom>
            <a:avLst/>
            <a:gdLst/>
            <a:ahLst/>
            <a:cxnLst/>
            <a:rect l="l" t="t" r="r" b="b"/>
            <a:pathLst>
              <a:path w="3395204" h="1049427">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TextBox 10"/>
          <p:cNvSpPr txBox="1"/>
          <p:nvPr/>
        </p:nvSpPr>
        <p:spPr>
          <a:xfrm>
            <a:off x="3269473" y="2924194"/>
            <a:ext cx="11749054" cy="1793183"/>
          </a:xfrm>
          <a:prstGeom prst="rect">
            <a:avLst/>
          </a:prstGeom>
        </p:spPr>
        <p:txBody>
          <a:bodyPr lIns="0" tIns="0" rIns="0" bIns="0" rtlCol="0" anchor="t">
            <a:spAutoFit/>
          </a:bodyPr>
          <a:lstStyle/>
          <a:p>
            <a:pPr algn="ctr">
              <a:lnSpc>
                <a:spcPts val="14620"/>
              </a:lnSpc>
            </a:pPr>
            <a:r>
              <a:rPr lang="en-US" sz="10443">
                <a:solidFill>
                  <a:srgbClr val="000000"/>
                </a:solidFill>
                <a:latin typeface="Fredoka One Bold"/>
              </a:rPr>
              <a:t>THANK YOU</a:t>
            </a:r>
          </a:p>
        </p:txBody>
      </p:sp>
      <p:sp>
        <p:nvSpPr>
          <p:cNvPr id="11" name="TextBox 11"/>
          <p:cNvSpPr txBox="1"/>
          <p:nvPr/>
        </p:nvSpPr>
        <p:spPr>
          <a:xfrm>
            <a:off x="4190453" y="4762704"/>
            <a:ext cx="9907094" cy="679374"/>
          </a:xfrm>
          <a:prstGeom prst="rect">
            <a:avLst/>
          </a:prstGeom>
        </p:spPr>
        <p:txBody>
          <a:bodyPr lIns="0" tIns="0" rIns="0" bIns="0" rtlCol="0" anchor="t">
            <a:spAutoFit/>
          </a:bodyPr>
          <a:lstStyle/>
          <a:p>
            <a:pPr algn="ctr">
              <a:lnSpc>
                <a:spcPts val="5604"/>
              </a:lnSpc>
            </a:pPr>
            <a:r>
              <a:rPr lang="en-US" sz="4002">
                <a:solidFill>
                  <a:srgbClr val="000000"/>
                </a:solidFill>
                <a:latin typeface="Nunito Bold"/>
              </a:rPr>
              <a:t>PRESENTATION BY MADHAV KUMAR </a:t>
            </a:r>
          </a:p>
        </p:txBody>
      </p:sp>
      <p:sp>
        <p:nvSpPr>
          <p:cNvPr id="12" name="TextBox 12"/>
          <p:cNvSpPr txBox="1"/>
          <p:nvPr/>
        </p:nvSpPr>
        <p:spPr>
          <a:xfrm>
            <a:off x="514350" y="8777991"/>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TextBox 16"/>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CONTENT</a:t>
            </a:r>
          </a:p>
        </p:txBody>
      </p:sp>
      <p:sp>
        <p:nvSpPr>
          <p:cNvPr id="17" name="TextBox 17"/>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
        <p:nvSpPr>
          <p:cNvPr id="18" name="TextBox 18"/>
          <p:cNvSpPr txBox="1"/>
          <p:nvPr/>
        </p:nvSpPr>
        <p:spPr>
          <a:xfrm>
            <a:off x="1832614" y="2589631"/>
            <a:ext cx="7311386" cy="4921250"/>
          </a:xfrm>
          <a:prstGeom prst="rect">
            <a:avLst/>
          </a:prstGeom>
        </p:spPr>
        <p:txBody>
          <a:bodyPr lIns="0" tIns="0" rIns="0" bIns="0" rtlCol="0" anchor="t">
            <a:spAutoFit/>
          </a:bodyPr>
          <a:lstStyle/>
          <a:p>
            <a:pPr marL="755649" lvl="1" indent="-377824">
              <a:lnSpc>
                <a:spcPts val="4899"/>
              </a:lnSpc>
              <a:buFont typeface="Arial"/>
              <a:buChar char="•"/>
            </a:pPr>
            <a:r>
              <a:rPr lang="en-US" sz="3499">
                <a:solidFill>
                  <a:srgbClr val="000000"/>
                </a:solidFill>
                <a:latin typeface="Nunito Bold"/>
              </a:rPr>
              <a:t>Introduction to Computer Vision.</a:t>
            </a:r>
          </a:p>
          <a:p>
            <a:pPr marL="755649" lvl="1" indent="-377824">
              <a:lnSpc>
                <a:spcPts val="4899"/>
              </a:lnSpc>
              <a:buFont typeface="Arial"/>
              <a:buChar char="•"/>
            </a:pPr>
            <a:r>
              <a:rPr lang="en-US" sz="3499">
                <a:solidFill>
                  <a:srgbClr val="000000"/>
                </a:solidFill>
                <a:latin typeface="Nunito Bold"/>
              </a:rPr>
              <a:t>Microsoft Azure Computer Vision Services.</a:t>
            </a:r>
          </a:p>
          <a:p>
            <a:pPr marL="755649" lvl="1" indent="-377824">
              <a:lnSpc>
                <a:spcPts val="4899"/>
              </a:lnSpc>
              <a:buFont typeface="Arial"/>
              <a:buChar char="•"/>
            </a:pPr>
            <a:r>
              <a:rPr lang="en-US" sz="3499">
                <a:solidFill>
                  <a:srgbClr val="000000"/>
                </a:solidFill>
                <a:latin typeface="Nunito Bold"/>
              </a:rPr>
              <a:t>Image Processing and Analysis.</a:t>
            </a:r>
          </a:p>
          <a:p>
            <a:pPr marL="755649" lvl="1" indent="-377824">
              <a:lnSpc>
                <a:spcPts val="4899"/>
              </a:lnSpc>
              <a:buFont typeface="Arial"/>
              <a:buChar char="•"/>
            </a:pPr>
            <a:r>
              <a:rPr lang="en-US" sz="3499">
                <a:solidFill>
                  <a:srgbClr val="000000"/>
                </a:solidFill>
                <a:latin typeface="Nunito Bold"/>
              </a:rPr>
              <a:t>Object Detection.</a:t>
            </a:r>
          </a:p>
          <a:p>
            <a:pPr marL="755649" lvl="1" indent="-377824">
              <a:lnSpc>
                <a:spcPts val="4899"/>
              </a:lnSpc>
              <a:buFont typeface="Arial"/>
              <a:buChar char="•"/>
            </a:pPr>
            <a:r>
              <a:rPr lang="en-US" sz="3499">
                <a:solidFill>
                  <a:srgbClr val="000000"/>
                </a:solidFill>
                <a:latin typeface="Nunito Bold"/>
              </a:rPr>
              <a:t>Image Classification.</a:t>
            </a:r>
          </a:p>
          <a:p>
            <a:pPr marL="755649" lvl="1" indent="-377824">
              <a:lnSpc>
                <a:spcPts val="4899"/>
              </a:lnSpc>
              <a:buFont typeface="Arial"/>
              <a:buChar char="•"/>
            </a:pPr>
            <a:r>
              <a:rPr lang="en-US" sz="3499">
                <a:solidFill>
                  <a:srgbClr val="000000"/>
                </a:solidFill>
                <a:latin typeface="Nunito Bold"/>
              </a:rPr>
              <a:t>Object Tracking.</a:t>
            </a:r>
          </a:p>
        </p:txBody>
      </p:sp>
      <p:sp>
        <p:nvSpPr>
          <p:cNvPr id="19" name="TextBox 19"/>
          <p:cNvSpPr txBox="1"/>
          <p:nvPr/>
        </p:nvSpPr>
        <p:spPr>
          <a:xfrm>
            <a:off x="9144000" y="2586630"/>
            <a:ext cx="7311386" cy="3683000"/>
          </a:xfrm>
          <a:prstGeom prst="rect">
            <a:avLst/>
          </a:prstGeom>
        </p:spPr>
        <p:txBody>
          <a:bodyPr lIns="0" tIns="0" rIns="0" bIns="0" rtlCol="0" anchor="t">
            <a:spAutoFit/>
          </a:bodyPr>
          <a:lstStyle/>
          <a:p>
            <a:pPr marL="755649" lvl="1" indent="-377824">
              <a:lnSpc>
                <a:spcPts val="4899"/>
              </a:lnSpc>
              <a:buFont typeface="Arial"/>
              <a:buChar char="•"/>
            </a:pPr>
            <a:r>
              <a:rPr lang="en-US" sz="3499">
                <a:solidFill>
                  <a:srgbClr val="000000"/>
                </a:solidFill>
                <a:latin typeface="Nunito Bold"/>
              </a:rPr>
              <a:t>Time line of Work Proposal</a:t>
            </a:r>
          </a:p>
          <a:p>
            <a:pPr marL="755649" lvl="1" indent="-377824">
              <a:lnSpc>
                <a:spcPts val="4899"/>
              </a:lnSpc>
              <a:buFont typeface="Arial"/>
              <a:buChar char="•"/>
            </a:pPr>
            <a:r>
              <a:rPr lang="en-US" sz="3499">
                <a:solidFill>
                  <a:srgbClr val="000000"/>
                </a:solidFill>
                <a:latin typeface="Nunito Bold"/>
              </a:rPr>
              <a:t>Used Algorithm</a:t>
            </a:r>
          </a:p>
          <a:p>
            <a:pPr marL="755649" lvl="1" indent="-377824">
              <a:lnSpc>
                <a:spcPts val="4899"/>
              </a:lnSpc>
              <a:buFont typeface="Arial"/>
              <a:buChar char="•"/>
            </a:pPr>
            <a:r>
              <a:rPr lang="en-US" sz="3499">
                <a:solidFill>
                  <a:srgbClr val="000000"/>
                </a:solidFill>
                <a:latin typeface="Nunito Bold"/>
              </a:rPr>
              <a:t>Process of Work Done.</a:t>
            </a:r>
          </a:p>
          <a:p>
            <a:pPr marL="755649" lvl="1" indent="-377824">
              <a:lnSpc>
                <a:spcPts val="4899"/>
              </a:lnSpc>
              <a:buFont typeface="Arial"/>
              <a:buChar char="•"/>
            </a:pPr>
            <a:r>
              <a:rPr lang="en-US" sz="3499">
                <a:solidFill>
                  <a:srgbClr val="000000"/>
                </a:solidFill>
                <a:latin typeface="Nunito Bold"/>
              </a:rPr>
              <a:t>Results And Discussion</a:t>
            </a:r>
          </a:p>
          <a:p>
            <a:pPr marL="755649" lvl="1" indent="-377824">
              <a:lnSpc>
                <a:spcPts val="4899"/>
              </a:lnSpc>
              <a:buFont typeface="Arial"/>
              <a:buChar char="•"/>
            </a:pPr>
            <a:r>
              <a:rPr lang="en-US" sz="3499">
                <a:solidFill>
                  <a:srgbClr val="000000"/>
                </a:solidFill>
                <a:latin typeface="Nunito Bold"/>
              </a:rPr>
              <a:t>Summary</a:t>
            </a:r>
          </a:p>
          <a:p>
            <a:pPr marL="755649" lvl="1" indent="-377824">
              <a:lnSpc>
                <a:spcPts val="4899"/>
              </a:lnSpc>
              <a:buFont typeface="Arial"/>
              <a:buChar char="•"/>
            </a:pPr>
            <a:r>
              <a:rPr lang="en-US" sz="3499">
                <a:solidFill>
                  <a:srgbClr val="000000"/>
                </a:solidFill>
                <a:latin typeface="Nunito Bold"/>
              </a:rPr>
              <a:t>References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4543721" y="904875"/>
            <a:ext cx="9200557" cy="1125781"/>
          </a:xfrm>
          <a:prstGeom prst="rect">
            <a:avLst/>
          </a:prstGeom>
        </p:spPr>
        <p:txBody>
          <a:bodyPr lIns="0" tIns="0" rIns="0" bIns="0" rtlCol="0" anchor="t">
            <a:spAutoFit/>
          </a:bodyPr>
          <a:lstStyle/>
          <a:p>
            <a:pPr algn="ctr">
              <a:lnSpc>
                <a:spcPts val="9250"/>
              </a:lnSpc>
            </a:pPr>
            <a:r>
              <a:rPr lang="en-US" sz="6607">
                <a:solidFill>
                  <a:srgbClr val="000000"/>
                </a:solidFill>
                <a:latin typeface="Fredoka One Bold"/>
              </a:rPr>
              <a:t>INTRODUCTION </a:t>
            </a:r>
          </a:p>
        </p:txBody>
      </p:sp>
      <p:sp>
        <p:nvSpPr>
          <p:cNvPr id="15" name="TextBox 15"/>
          <p:cNvSpPr txBox="1"/>
          <p:nvPr/>
        </p:nvSpPr>
        <p:spPr>
          <a:xfrm>
            <a:off x="1573060" y="2652948"/>
            <a:ext cx="13795916" cy="587375"/>
          </a:xfrm>
          <a:prstGeom prst="rect">
            <a:avLst/>
          </a:prstGeom>
        </p:spPr>
        <p:txBody>
          <a:bodyPr lIns="0" tIns="0" rIns="0" bIns="0" rtlCol="0" anchor="t">
            <a:spAutoFit/>
          </a:bodyPr>
          <a:lstStyle/>
          <a:p>
            <a:pPr>
              <a:lnSpc>
                <a:spcPts val="4899"/>
              </a:lnSpc>
            </a:pPr>
            <a:r>
              <a:rPr lang="en-US" sz="3499" u="sng">
                <a:solidFill>
                  <a:srgbClr val="000000"/>
                </a:solidFill>
                <a:latin typeface="Nunito Bold"/>
              </a:rPr>
              <a:t>Computer Vision</a:t>
            </a:r>
            <a:r>
              <a:rPr lang="en-US" sz="3499">
                <a:solidFill>
                  <a:srgbClr val="000000"/>
                </a:solidFill>
                <a:latin typeface="Nunito Bold"/>
              </a:rPr>
              <a:t>:- </a:t>
            </a:r>
          </a:p>
        </p:txBody>
      </p:sp>
      <p:sp>
        <p:nvSpPr>
          <p:cNvPr id="16" name="Freeform 16"/>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TextBox 18"/>
          <p:cNvSpPr txBox="1"/>
          <p:nvPr/>
        </p:nvSpPr>
        <p:spPr>
          <a:xfrm>
            <a:off x="2246042" y="3478448"/>
            <a:ext cx="13795916" cy="24625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000000"/>
                </a:solidFill>
                <a:latin typeface="Nunito"/>
              </a:rPr>
              <a:t>Computer vision is a field of artificial intelligence (AI) and computer science that focuses on enabling computers to interpret and understand visual information from the world, much like the human visual system.</a:t>
            </a:r>
          </a:p>
          <a:p>
            <a:pPr marL="604519" lvl="1" indent="-302260">
              <a:lnSpc>
                <a:spcPts val="3919"/>
              </a:lnSpc>
              <a:buFont typeface="Arial"/>
              <a:buChar char="•"/>
            </a:pPr>
            <a:r>
              <a:rPr lang="en-US" sz="2799">
                <a:solidFill>
                  <a:srgbClr val="000000"/>
                </a:solidFill>
                <a:latin typeface="Nunito"/>
              </a:rPr>
              <a:t>It involves developing algorithms and models to process, analyze, and extract meaningful information from images and videos.</a:t>
            </a:r>
          </a:p>
        </p:txBody>
      </p:sp>
      <p:sp>
        <p:nvSpPr>
          <p:cNvPr id="19" name="TextBox 19"/>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356744" y="2518263"/>
            <a:ext cx="15622583" cy="2174875"/>
          </a:xfrm>
          <a:prstGeom prst="rect">
            <a:avLst/>
          </a:prstGeom>
        </p:spPr>
        <p:txBody>
          <a:bodyPr lIns="0" tIns="0" rIns="0" bIns="0" rtlCol="0" anchor="t">
            <a:spAutoFit/>
          </a:bodyPr>
          <a:lstStyle/>
          <a:p>
            <a:pPr>
              <a:lnSpc>
                <a:spcPts val="3499"/>
              </a:lnSpc>
            </a:pPr>
            <a:r>
              <a:rPr lang="en-US" sz="2499">
                <a:solidFill>
                  <a:srgbClr val="000000"/>
                </a:solidFill>
                <a:latin typeface="Nunito Bold"/>
              </a:rPr>
              <a:t>Microsoft Azure AI, often referred to simply as Azure AI, is a suite of artificial intelligence (AI) and machine learning (ML) services and tools provided by Microsoft as part of its Azure cloud computing platform. Azure AI empowers individuals and organizations to harness the power of AI to build intelligent applications, automate processes, gain insights from data, and enhance decision-making. Some of the NLP services offered by Azure include:</a:t>
            </a:r>
          </a:p>
        </p:txBody>
      </p:sp>
      <p:sp>
        <p:nvSpPr>
          <p:cNvPr id="15" name="Freeform 1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7"/>
          <p:cNvSpPr txBox="1"/>
          <p:nvPr/>
        </p:nvSpPr>
        <p:spPr>
          <a:xfrm>
            <a:off x="4543721" y="971550"/>
            <a:ext cx="9200557" cy="1047750"/>
          </a:xfrm>
          <a:prstGeom prst="rect">
            <a:avLst/>
          </a:prstGeom>
        </p:spPr>
        <p:txBody>
          <a:bodyPr lIns="0" tIns="0" rIns="0" bIns="0" rtlCol="0" anchor="t">
            <a:spAutoFit/>
          </a:bodyPr>
          <a:lstStyle/>
          <a:p>
            <a:pPr algn="ctr">
              <a:lnSpc>
                <a:spcPts val="4200"/>
              </a:lnSpc>
            </a:pPr>
            <a:r>
              <a:rPr lang="en-US" sz="3000">
                <a:solidFill>
                  <a:srgbClr val="000000"/>
                </a:solidFill>
                <a:latin typeface="Fredoka One Bold"/>
              </a:rPr>
              <a:t>MICROSOFT AZURE COMPUTER VISION SERVICES</a:t>
            </a:r>
          </a:p>
        </p:txBody>
      </p:sp>
      <p:sp>
        <p:nvSpPr>
          <p:cNvPr id="18" name="TextBox 18"/>
          <p:cNvSpPr txBox="1"/>
          <p:nvPr/>
        </p:nvSpPr>
        <p:spPr>
          <a:xfrm>
            <a:off x="1645165" y="4797913"/>
            <a:ext cx="14901530" cy="305117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Nunito Bold"/>
              </a:rPr>
              <a:t>Azure Machine Learning: </a:t>
            </a:r>
            <a:r>
              <a:rPr lang="en-US" sz="2499">
                <a:solidFill>
                  <a:srgbClr val="000000"/>
                </a:solidFill>
                <a:latin typeface="Nunito"/>
              </a:rPr>
              <a:t>A cloud-based platform for building, training, and deploying machine learning models.</a:t>
            </a:r>
          </a:p>
          <a:p>
            <a:pPr marL="539749" lvl="1" indent="-269875">
              <a:lnSpc>
                <a:spcPts val="3499"/>
              </a:lnSpc>
              <a:buFont typeface="Arial"/>
              <a:buChar char="•"/>
            </a:pPr>
            <a:r>
              <a:rPr lang="en-US" sz="2499">
                <a:solidFill>
                  <a:srgbClr val="000000"/>
                </a:solidFill>
                <a:latin typeface="Nunito Bold"/>
              </a:rPr>
              <a:t>Azure Cognitive Services</a:t>
            </a:r>
            <a:r>
              <a:rPr lang="en-US" sz="2499">
                <a:solidFill>
                  <a:srgbClr val="000000"/>
                </a:solidFill>
                <a:latin typeface="Nunito"/>
              </a:rPr>
              <a:t>: A set of pre-built AI models and APIs for vision, speech, language, and decision-making.</a:t>
            </a:r>
          </a:p>
          <a:p>
            <a:pPr marL="539749" lvl="1" indent="-269875">
              <a:lnSpc>
                <a:spcPts val="3499"/>
              </a:lnSpc>
              <a:buFont typeface="Arial"/>
              <a:buChar char="•"/>
            </a:pPr>
            <a:r>
              <a:rPr lang="en-US" sz="2499">
                <a:solidFill>
                  <a:srgbClr val="000000"/>
                </a:solidFill>
                <a:latin typeface="Nunito Bold"/>
              </a:rPr>
              <a:t>Azure Bot Service</a:t>
            </a:r>
            <a:r>
              <a:rPr lang="en-US" sz="2499">
                <a:solidFill>
                  <a:srgbClr val="000000"/>
                </a:solidFill>
                <a:latin typeface="Nunito"/>
              </a:rPr>
              <a:t>: A platform for developing and deploying AI-powered chatbots and virtual agents.</a:t>
            </a:r>
          </a:p>
          <a:p>
            <a:pPr marL="539749" lvl="1" indent="-269875">
              <a:lnSpc>
                <a:spcPts val="3499"/>
              </a:lnSpc>
              <a:buFont typeface="Arial"/>
              <a:buChar char="•"/>
            </a:pPr>
            <a:r>
              <a:rPr lang="en-US" sz="2499">
                <a:solidFill>
                  <a:srgbClr val="000000"/>
                </a:solidFill>
                <a:latin typeface="Nunito Bold"/>
              </a:rPr>
              <a:t>Azure Databricks</a:t>
            </a:r>
            <a:r>
              <a:rPr lang="en-US" sz="2499">
                <a:solidFill>
                  <a:srgbClr val="000000"/>
                </a:solidFill>
                <a:latin typeface="Nunito"/>
              </a:rPr>
              <a:t>: A big data analytics platform that integrates with Azure Machine Learning for scalable and collaborative data science and ML projects.</a:t>
            </a:r>
          </a:p>
        </p:txBody>
      </p:sp>
      <p:sp>
        <p:nvSpPr>
          <p:cNvPr id="19" name="TextBox 19"/>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TextBox 16"/>
          <p:cNvSpPr txBox="1"/>
          <p:nvPr/>
        </p:nvSpPr>
        <p:spPr>
          <a:xfrm>
            <a:off x="1356744" y="2518263"/>
            <a:ext cx="15622583" cy="1736725"/>
          </a:xfrm>
          <a:prstGeom prst="rect">
            <a:avLst/>
          </a:prstGeom>
        </p:spPr>
        <p:txBody>
          <a:bodyPr lIns="0" tIns="0" rIns="0" bIns="0" rtlCol="0" anchor="t">
            <a:spAutoFit/>
          </a:bodyPr>
          <a:lstStyle/>
          <a:p>
            <a:pPr>
              <a:lnSpc>
                <a:spcPts val="3499"/>
              </a:lnSpc>
            </a:pPr>
            <a:r>
              <a:rPr lang="en-US" sz="2499">
                <a:solidFill>
                  <a:srgbClr val="000000"/>
                </a:solidFill>
                <a:latin typeface="Nunito Bold"/>
              </a:rPr>
              <a:t>Image processing and analysis are fundamental components of computer vision, focusing on the manipulation, enhancement, and extraction of information from digital images or video frames. These techniques play a critical role in enabling computers to understand and interpret visual data. Here's a detailed explanation of image processing and analysis in computer vision:</a:t>
            </a:r>
          </a:p>
        </p:txBody>
      </p:sp>
      <p:sp>
        <p:nvSpPr>
          <p:cNvPr id="17" name="TextBox 17"/>
          <p:cNvSpPr txBox="1"/>
          <p:nvPr/>
        </p:nvSpPr>
        <p:spPr>
          <a:xfrm>
            <a:off x="4495651" y="1174156"/>
            <a:ext cx="9200557" cy="596900"/>
          </a:xfrm>
          <a:prstGeom prst="rect">
            <a:avLst/>
          </a:prstGeom>
        </p:spPr>
        <p:txBody>
          <a:bodyPr lIns="0" tIns="0" rIns="0" bIns="0" rtlCol="0" anchor="t">
            <a:spAutoFit/>
          </a:bodyPr>
          <a:lstStyle/>
          <a:p>
            <a:pPr algn="ctr">
              <a:lnSpc>
                <a:spcPts val="4900"/>
              </a:lnSpc>
            </a:pPr>
            <a:r>
              <a:rPr lang="en-US" sz="3500">
                <a:solidFill>
                  <a:srgbClr val="000000"/>
                </a:solidFill>
                <a:latin typeface="Fredoka One Bold"/>
              </a:rPr>
              <a:t>IMAGE PROCESSING AND ANALYSIS</a:t>
            </a:r>
          </a:p>
        </p:txBody>
      </p:sp>
      <p:sp>
        <p:nvSpPr>
          <p:cNvPr id="18" name="TextBox 18"/>
          <p:cNvSpPr txBox="1"/>
          <p:nvPr/>
        </p:nvSpPr>
        <p:spPr>
          <a:xfrm>
            <a:off x="1356744" y="4207363"/>
            <a:ext cx="7739186" cy="1736725"/>
          </a:xfrm>
          <a:prstGeom prst="rect">
            <a:avLst/>
          </a:prstGeom>
        </p:spPr>
        <p:txBody>
          <a:bodyPr lIns="0" tIns="0" rIns="0" bIns="0" rtlCol="0" anchor="t">
            <a:spAutoFit/>
          </a:bodyPr>
          <a:lstStyle/>
          <a:p>
            <a:pPr>
              <a:lnSpc>
                <a:spcPts val="3499"/>
              </a:lnSpc>
            </a:pPr>
            <a:r>
              <a:rPr lang="en-US" sz="2499">
                <a:solidFill>
                  <a:srgbClr val="000000"/>
                </a:solidFill>
                <a:latin typeface="Nunito Bold"/>
              </a:rPr>
              <a:t>Image Processing:-</a:t>
            </a:r>
            <a:r>
              <a:rPr lang="en-US" sz="2499">
                <a:solidFill>
                  <a:srgbClr val="000000"/>
                </a:solidFill>
                <a:latin typeface="Nunito"/>
              </a:rPr>
              <a:t> Image processing involves a set of operations applied to an input image to modify its properties or extract specific information. These operations can be categorized into several key areas:</a:t>
            </a:r>
          </a:p>
        </p:txBody>
      </p:sp>
      <p:sp>
        <p:nvSpPr>
          <p:cNvPr id="19" name="TextBox 19"/>
          <p:cNvSpPr txBox="1"/>
          <p:nvPr/>
        </p:nvSpPr>
        <p:spPr>
          <a:xfrm>
            <a:off x="1028700" y="6145805"/>
            <a:ext cx="3782268" cy="173672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Nunito Bold"/>
              </a:rPr>
              <a:t>Preprocessing</a:t>
            </a:r>
          </a:p>
          <a:p>
            <a:pPr marL="539749" lvl="1" indent="-269875">
              <a:lnSpc>
                <a:spcPts val="3499"/>
              </a:lnSpc>
              <a:buFont typeface="Arial"/>
              <a:buChar char="•"/>
            </a:pPr>
            <a:r>
              <a:rPr lang="en-US" sz="2499">
                <a:solidFill>
                  <a:srgbClr val="000000"/>
                </a:solidFill>
                <a:latin typeface="Nunito Bold"/>
              </a:rPr>
              <a:t>Image Filtering</a:t>
            </a:r>
          </a:p>
          <a:p>
            <a:pPr marL="539749" lvl="1" indent="-269875">
              <a:lnSpc>
                <a:spcPts val="3499"/>
              </a:lnSpc>
              <a:buFont typeface="Arial"/>
              <a:buChar char="•"/>
            </a:pPr>
            <a:r>
              <a:rPr lang="en-US" sz="2499">
                <a:solidFill>
                  <a:srgbClr val="000000"/>
                </a:solidFill>
                <a:latin typeface="Nunito Bold"/>
              </a:rPr>
              <a:t>Image Restoration</a:t>
            </a:r>
          </a:p>
          <a:p>
            <a:pPr marL="539749" lvl="1" indent="-269875">
              <a:lnSpc>
                <a:spcPts val="3499"/>
              </a:lnSpc>
              <a:buFont typeface="Arial"/>
              <a:buChar char="•"/>
            </a:pPr>
            <a:r>
              <a:rPr lang="en-US" sz="2499">
                <a:solidFill>
                  <a:srgbClr val="000000"/>
                </a:solidFill>
                <a:latin typeface="Nunito Bold"/>
              </a:rPr>
              <a:t>Image Segmentation</a:t>
            </a:r>
          </a:p>
        </p:txBody>
      </p:sp>
      <p:sp>
        <p:nvSpPr>
          <p:cNvPr id="20" name="TextBox 20"/>
          <p:cNvSpPr txBox="1"/>
          <p:nvPr/>
        </p:nvSpPr>
        <p:spPr>
          <a:xfrm>
            <a:off x="4495651" y="6209305"/>
            <a:ext cx="4600279" cy="86042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Nunito Bold"/>
              </a:rPr>
              <a:t>Feature Extraction</a:t>
            </a:r>
          </a:p>
          <a:p>
            <a:pPr marL="539749" lvl="1" indent="-269875">
              <a:lnSpc>
                <a:spcPts val="3499"/>
              </a:lnSpc>
              <a:buFont typeface="Arial"/>
              <a:buChar char="•"/>
            </a:pPr>
            <a:r>
              <a:rPr lang="en-US" sz="2499">
                <a:solidFill>
                  <a:srgbClr val="000000"/>
                </a:solidFill>
                <a:latin typeface="Nunito Bold"/>
              </a:rPr>
              <a:t>Morphological Operations</a:t>
            </a:r>
          </a:p>
        </p:txBody>
      </p:sp>
      <p:sp>
        <p:nvSpPr>
          <p:cNvPr id="21" name="TextBox 21"/>
          <p:cNvSpPr txBox="1"/>
          <p:nvPr/>
        </p:nvSpPr>
        <p:spPr>
          <a:xfrm>
            <a:off x="9243342" y="4174828"/>
            <a:ext cx="7811291" cy="2174875"/>
          </a:xfrm>
          <a:prstGeom prst="rect">
            <a:avLst/>
          </a:prstGeom>
        </p:spPr>
        <p:txBody>
          <a:bodyPr lIns="0" tIns="0" rIns="0" bIns="0" rtlCol="0" anchor="t">
            <a:spAutoFit/>
          </a:bodyPr>
          <a:lstStyle/>
          <a:p>
            <a:pPr>
              <a:lnSpc>
                <a:spcPts val="3499"/>
              </a:lnSpc>
            </a:pPr>
            <a:r>
              <a:rPr lang="en-US" sz="2499">
                <a:solidFill>
                  <a:srgbClr val="000000"/>
                </a:solidFill>
                <a:latin typeface="Nunito Bold"/>
              </a:rPr>
              <a:t>Image Analysis:-</a:t>
            </a:r>
            <a:r>
              <a:rPr lang="en-US" sz="2499">
                <a:solidFill>
                  <a:srgbClr val="000000"/>
                </a:solidFill>
                <a:latin typeface="Nunito"/>
              </a:rPr>
              <a:t> Image analysis is the process of extracting meaningful information or making decisions based on the data obtained through image processing. This stage often involves more advanced algorithms and techniques:</a:t>
            </a:r>
          </a:p>
        </p:txBody>
      </p:sp>
      <p:sp>
        <p:nvSpPr>
          <p:cNvPr id="22" name="TextBox 22"/>
          <p:cNvSpPr txBox="1"/>
          <p:nvPr/>
        </p:nvSpPr>
        <p:spPr>
          <a:xfrm>
            <a:off x="9095930" y="6295869"/>
            <a:ext cx="3782268" cy="129857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Nunito Bold"/>
              </a:rPr>
              <a:t>Object Recognition</a:t>
            </a:r>
          </a:p>
          <a:p>
            <a:pPr marL="539749" lvl="1" indent="-269875">
              <a:lnSpc>
                <a:spcPts val="3499"/>
              </a:lnSpc>
              <a:buFont typeface="Arial"/>
              <a:buChar char="•"/>
            </a:pPr>
            <a:r>
              <a:rPr lang="en-US" sz="2499">
                <a:solidFill>
                  <a:srgbClr val="000000"/>
                </a:solidFill>
                <a:latin typeface="Nunito Bold"/>
              </a:rPr>
              <a:t>Object Tracking</a:t>
            </a:r>
          </a:p>
          <a:p>
            <a:pPr marL="539749" lvl="1" indent="-269875">
              <a:lnSpc>
                <a:spcPts val="3499"/>
              </a:lnSpc>
              <a:buFont typeface="Arial"/>
              <a:buChar char="•"/>
            </a:pPr>
            <a:r>
              <a:rPr lang="en-US" sz="2499">
                <a:solidFill>
                  <a:srgbClr val="000000"/>
                </a:solidFill>
                <a:latin typeface="Nunito Bold"/>
              </a:rPr>
              <a:t>Object Measurement</a:t>
            </a:r>
          </a:p>
        </p:txBody>
      </p:sp>
      <p:sp>
        <p:nvSpPr>
          <p:cNvPr id="23" name="TextBox 23"/>
          <p:cNvSpPr txBox="1"/>
          <p:nvPr/>
        </p:nvSpPr>
        <p:spPr>
          <a:xfrm>
            <a:off x="12878198" y="6295869"/>
            <a:ext cx="3782268" cy="86042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Nunito Bold"/>
              </a:rPr>
              <a:t>Pattern Recognition</a:t>
            </a:r>
          </a:p>
          <a:p>
            <a:pPr marL="539749" lvl="1" indent="-269875">
              <a:lnSpc>
                <a:spcPts val="3499"/>
              </a:lnSpc>
              <a:buFont typeface="Arial"/>
              <a:buChar char="•"/>
            </a:pPr>
            <a:r>
              <a:rPr lang="en-US" sz="2499">
                <a:solidFill>
                  <a:srgbClr val="000000"/>
                </a:solidFill>
                <a:latin typeface="Nunito Bold"/>
              </a:rPr>
              <a:t>Image Understanding</a:t>
            </a:r>
          </a:p>
        </p:txBody>
      </p:sp>
      <p:sp>
        <p:nvSpPr>
          <p:cNvPr id="24" name="TextBox 24"/>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356744" y="2508738"/>
            <a:ext cx="15622583" cy="1967230"/>
          </a:xfrm>
          <a:prstGeom prst="rect">
            <a:avLst/>
          </a:prstGeom>
        </p:spPr>
        <p:txBody>
          <a:bodyPr lIns="0" tIns="0" rIns="0" bIns="0" rtlCol="0" anchor="t">
            <a:spAutoFit/>
          </a:bodyPr>
          <a:lstStyle/>
          <a:p>
            <a:pPr>
              <a:lnSpc>
                <a:spcPts val="3919"/>
              </a:lnSpc>
            </a:pPr>
            <a:r>
              <a:rPr lang="en-US" sz="2799">
                <a:solidFill>
                  <a:srgbClr val="000000"/>
                </a:solidFill>
                <a:latin typeface="Nunito Bold"/>
              </a:rPr>
              <a:t>Object detection in computer vision is a fundamental task that involves identifying and locating objects of interest within an image or video frame. It goes beyond simple image classification, as it not only determines what objects are present but also precisely locates them and draws bounding boxes around them. Here's a more detailed explanation of object detection:</a:t>
            </a:r>
          </a:p>
        </p:txBody>
      </p:sp>
      <p:sp>
        <p:nvSpPr>
          <p:cNvPr id="15" name="Freeform 1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7"/>
          <p:cNvSpPr txBox="1"/>
          <p:nvPr/>
        </p:nvSpPr>
        <p:spPr>
          <a:xfrm>
            <a:off x="4351441" y="1085573"/>
            <a:ext cx="9200557" cy="755016"/>
          </a:xfrm>
          <a:prstGeom prst="rect">
            <a:avLst/>
          </a:prstGeom>
        </p:spPr>
        <p:txBody>
          <a:bodyPr lIns="0" tIns="0" rIns="0" bIns="0" rtlCol="0" anchor="t">
            <a:spAutoFit/>
          </a:bodyPr>
          <a:lstStyle/>
          <a:p>
            <a:pPr algn="ctr">
              <a:lnSpc>
                <a:spcPts val="6159"/>
              </a:lnSpc>
            </a:pPr>
            <a:r>
              <a:rPr lang="en-US" sz="4399">
                <a:solidFill>
                  <a:srgbClr val="000000"/>
                </a:solidFill>
                <a:latin typeface="Fredoka One Bold"/>
              </a:rPr>
              <a:t>OBJECT DETECTION</a:t>
            </a:r>
          </a:p>
        </p:txBody>
      </p:sp>
      <p:sp>
        <p:nvSpPr>
          <p:cNvPr id="18" name="TextBox 18"/>
          <p:cNvSpPr txBox="1"/>
          <p:nvPr/>
        </p:nvSpPr>
        <p:spPr>
          <a:xfrm>
            <a:off x="3486995" y="4721643"/>
            <a:ext cx="5657005" cy="305117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Nunito Bold"/>
              </a:rPr>
              <a:t>Detection and Localization</a:t>
            </a:r>
          </a:p>
          <a:p>
            <a:pPr marL="539749" lvl="1" indent="-269875">
              <a:lnSpc>
                <a:spcPts val="3499"/>
              </a:lnSpc>
              <a:buFont typeface="Arial"/>
              <a:buChar char="•"/>
            </a:pPr>
            <a:r>
              <a:rPr lang="en-US" sz="2499">
                <a:solidFill>
                  <a:srgbClr val="000000"/>
                </a:solidFill>
                <a:latin typeface="Nunito Bold"/>
              </a:rPr>
              <a:t>Bounding Boxes</a:t>
            </a:r>
          </a:p>
          <a:p>
            <a:pPr marL="539749" lvl="1" indent="-269875">
              <a:lnSpc>
                <a:spcPts val="3499"/>
              </a:lnSpc>
              <a:buFont typeface="Arial"/>
              <a:buChar char="•"/>
            </a:pPr>
            <a:r>
              <a:rPr lang="en-US" sz="2499">
                <a:solidFill>
                  <a:srgbClr val="000000"/>
                </a:solidFill>
                <a:latin typeface="Nunito Bold"/>
              </a:rPr>
              <a:t>Applications</a:t>
            </a:r>
          </a:p>
          <a:p>
            <a:pPr marL="539749" lvl="1" indent="-269875">
              <a:lnSpc>
                <a:spcPts val="3499"/>
              </a:lnSpc>
              <a:buFont typeface="Arial"/>
              <a:buChar char="•"/>
            </a:pPr>
            <a:r>
              <a:rPr lang="en-US" sz="2499">
                <a:solidFill>
                  <a:srgbClr val="000000"/>
                </a:solidFill>
                <a:latin typeface="Nunito Bold"/>
              </a:rPr>
              <a:t>Challenges in Object Detection</a:t>
            </a:r>
          </a:p>
          <a:p>
            <a:pPr marL="539749" lvl="1" indent="-269875">
              <a:lnSpc>
                <a:spcPts val="3499"/>
              </a:lnSpc>
              <a:buFont typeface="Arial"/>
              <a:buChar char="•"/>
            </a:pPr>
            <a:r>
              <a:rPr lang="en-US" sz="2499">
                <a:solidFill>
                  <a:srgbClr val="000000"/>
                </a:solidFill>
                <a:latin typeface="Nunito Bold"/>
              </a:rPr>
              <a:t>Techniques</a:t>
            </a:r>
          </a:p>
          <a:p>
            <a:pPr marL="539749" lvl="1" indent="-269875">
              <a:lnSpc>
                <a:spcPts val="3499"/>
              </a:lnSpc>
              <a:buFont typeface="Arial"/>
              <a:buChar char="•"/>
            </a:pPr>
            <a:r>
              <a:rPr lang="en-US" sz="2499">
                <a:solidFill>
                  <a:srgbClr val="000000"/>
                </a:solidFill>
                <a:latin typeface="Nunito Bold"/>
              </a:rPr>
              <a:t>Training Data</a:t>
            </a:r>
          </a:p>
          <a:p>
            <a:pPr marL="539749" lvl="1" indent="-269875">
              <a:lnSpc>
                <a:spcPts val="3499"/>
              </a:lnSpc>
              <a:buFont typeface="Arial"/>
              <a:buChar char="•"/>
            </a:pPr>
            <a:r>
              <a:rPr lang="en-US" sz="2499">
                <a:solidFill>
                  <a:srgbClr val="000000"/>
                </a:solidFill>
                <a:latin typeface="Nunito Bold"/>
              </a:rPr>
              <a:t>Evaluation Metrics</a:t>
            </a:r>
          </a:p>
        </p:txBody>
      </p:sp>
      <p:sp>
        <p:nvSpPr>
          <p:cNvPr id="19" name="TextBox 19"/>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356744" y="2508738"/>
            <a:ext cx="15622583" cy="1967230"/>
          </a:xfrm>
          <a:prstGeom prst="rect">
            <a:avLst/>
          </a:prstGeom>
        </p:spPr>
        <p:txBody>
          <a:bodyPr lIns="0" tIns="0" rIns="0" bIns="0" rtlCol="0" anchor="t">
            <a:spAutoFit/>
          </a:bodyPr>
          <a:lstStyle/>
          <a:p>
            <a:pPr>
              <a:lnSpc>
                <a:spcPts val="3919"/>
              </a:lnSpc>
            </a:pPr>
            <a:r>
              <a:rPr lang="en-US" sz="2799">
                <a:solidFill>
                  <a:srgbClr val="000000"/>
                </a:solidFill>
                <a:latin typeface="Nunito Bold"/>
              </a:rPr>
              <a:t>Image classification is a fundamental task in computer vision, and it involves the process of assigning a label or a category to an input image based on its content or features. In other words, it's a method for teaching a computer to recognise and categorise objects or scenes within images. Here's a detailed explanation of image classification in computer vision:</a:t>
            </a:r>
          </a:p>
        </p:txBody>
      </p:sp>
      <p:sp>
        <p:nvSpPr>
          <p:cNvPr id="15" name="Freeform 1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7"/>
          <p:cNvSpPr txBox="1"/>
          <p:nvPr/>
        </p:nvSpPr>
        <p:spPr>
          <a:xfrm>
            <a:off x="4351441" y="1085573"/>
            <a:ext cx="9200557" cy="755016"/>
          </a:xfrm>
          <a:prstGeom prst="rect">
            <a:avLst/>
          </a:prstGeom>
        </p:spPr>
        <p:txBody>
          <a:bodyPr lIns="0" tIns="0" rIns="0" bIns="0" rtlCol="0" anchor="t">
            <a:spAutoFit/>
          </a:bodyPr>
          <a:lstStyle/>
          <a:p>
            <a:pPr algn="ctr">
              <a:lnSpc>
                <a:spcPts val="6159"/>
              </a:lnSpc>
            </a:pPr>
            <a:r>
              <a:rPr lang="en-US" sz="4399">
                <a:solidFill>
                  <a:srgbClr val="000000"/>
                </a:solidFill>
                <a:latin typeface="Fredoka One Bold"/>
              </a:rPr>
              <a:t>IMAGE CLASSIFICATION</a:t>
            </a:r>
          </a:p>
        </p:txBody>
      </p:sp>
      <p:sp>
        <p:nvSpPr>
          <p:cNvPr id="18" name="TextBox 18"/>
          <p:cNvSpPr txBox="1"/>
          <p:nvPr/>
        </p:nvSpPr>
        <p:spPr>
          <a:xfrm>
            <a:off x="3294714" y="4428343"/>
            <a:ext cx="5657005" cy="348932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Nunito Bold"/>
              </a:rPr>
              <a:t>Input</a:t>
            </a:r>
          </a:p>
          <a:p>
            <a:pPr marL="539749" lvl="1" indent="-269875">
              <a:lnSpc>
                <a:spcPts val="3499"/>
              </a:lnSpc>
              <a:buFont typeface="Arial"/>
              <a:buChar char="•"/>
            </a:pPr>
            <a:r>
              <a:rPr lang="en-US" sz="2499">
                <a:solidFill>
                  <a:srgbClr val="000000"/>
                </a:solidFill>
                <a:latin typeface="Nunito Bold"/>
              </a:rPr>
              <a:t>Reprocessing</a:t>
            </a:r>
          </a:p>
          <a:p>
            <a:pPr marL="539749" lvl="1" indent="-269875">
              <a:lnSpc>
                <a:spcPts val="3499"/>
              </a:lnSpc>
              <a:buFont typeface="Arial"/>
              <a:buChar char="•"/>
            </a:pPr>
            <a:r>
              <a:rPr lang="en-US" sz="2499">
                <a:solidFill>
                  <a:srgbClr val="000000"/>
                </a:solidFill>
                <a:latin typeface="Nunito Bold"/>
              </a:rPr>
              <a:t>Feature Extraction</a:t>
            </a:r>
          </a:p>
          <a:p>
            <a:pPr marL="539749" lvl="1" indent="-269875">
              <a:lnSpc>
                <a:spcPts val="3499"/>
              </a:lnSpc>
              <a:buFont typeface="Arial"/>
              <a:buChar char="•"/>
            </a:pPr>
            <a:r>
              <a:rPr lang="en-US" sz="2499">
                <a:solidFill>
                  <a:srgbClr val="000000"/>
                </a:solidFill>
                <a:latin typeface="Nunito Bold"/>
              </a:rPr>
              <a:t>Model Training</a:t>
            </a:r>
          </a:p>
          <a:p>
            <a:pPr marL="539749" lvl="1" indent="-269875">
              <a:lnSpc>
                <a:spcPts val="3499"/>
              </a:lnSpc>
              <a:buFont typeface="Arial"/>
              <a:buChar char="•"/>
            </a:pPr>
            <a:r>
              <a:rPr lang="en-US" sz="2499">
                <a:solidFill>
                  <a:srgbClr val="000000"/>
                </a:solidFill>
                <a:latin typeface="Nunito Bold"/>
              </a:rPr>
              <a:t>Testing and Inference</a:t>
            </a:r>
          </a:p>
          <a:p>
            <a:pPr marL="539749" lvl="1" indent="-269875">
              <a:lnSpc>
                <a:spcPts val="3499"/>
              </a:lnSpc>
              <a:buFont typeface="Arial"/>
              <a:buChar char="•"/>
            </a:pPr>
            <a:r>
              <a:rPr lang="en-US" sz="2499">
                <a:solidFill>
                  <a:srgbClr val="000000"/>
                </a:solidFill>
                <a:latin typeface="Nunito Bold"/>
              </a:rPr>
              <a:t>Output</a:t>
            </a:r>
          </a:p>
          <a:p>
            <a:pPr marL="539749" lvl="1" indent="-269875">
              <a:lnSpc>
                <a:spcPts val="3499"/>
              </a:lnSpc>
              <a:buFont typeface="Arial"/>
              <a:buChar char="•"/>
            </a:pPr>
            <a:r>
              <a:rPr lang="en-US" sz="2499">
                <a:solidFill>
                  <a:srgbClr val="000000"/>
                </a:solidFill>
                <a:latin typeface="Nunito Bold"/>
              </a:rPr>
              <a:t>Post processing</a:t>
            </a:r>
          </a:p>
          <a:p>
            <a:pPr marL="539749" lvl="1" indent="-269875">
              <a:lnSpc>
                <a:spcPts val="3499"/>
              </a:lnSpc>
              <a:buFont typeface="Arial"/>
              <a:buChar char="•"/>
            </a:pPr>
            <a:r>
              <a:rPr lang="en-US" sz="2499">
                <a:solidFill>
                  <a:srgbClr val="000000"/>
                </a:solidFill>
                <a:latin typeface="Nunito Bold"/>
              </a:rPr>
              <a:t>Applications</a:t>
            </a:r>
          </a:p>
        </p:txBody>
      </p:sp>
      <p:sp>
        <p:nvSpPr>
          <p:cNvPr id="19" name="TextBox 19"/>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028700" y="1505943"/>
            <a:ext cx="16230600" cy="652665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139012" y="687305"/>
            <a:ext cx="8009976" cy="1730229"/>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356744" y="2508738"/>
            <a:ext cx="15622583" cy="1967230"/>
          </a:xfrm>
          <a:prstGeom prst="rect">
            <a:avLst/>
          </a:prstGeom>
        </p:spPr>
        <p:txBody>
          <a:bodyPr lIns="0" tIns="0" rIns="0" bIns="0" rtlCol="0" anchor="t">
            <a:spAutoFit/>
          </a:bodyPr>
          <a:lstStyle/>
          <a:p>
            <a:pPr>
              <a:lnSpc>
                <a:spcPts val="3919"/>
              </a:lnSpc>
            </a:pPr>
            <a:r>
              <a:rPr lang="en-US" sz="2799">
                <a:solidFill>
                  <a:srgbClr val="000000"/>
                </a:solidFill>
                <a:latin typeface="Nunito Bold"/>
              </a:rPr>
              <a:t>Object tracking in computer vision refers to the process of locating and following a specific object or multiple objects within a sequence of images or a video stream. It is a fundamental task with numerous real-world applications, including surveillance, robotics, autonomous vehicles, augmented reality, and more. Here's a detailed explanation of object tracking:</a:t>
            </a:r>
          </a:p>
        </p:txBody>
      </p:sp>
      <p:sp>
        <p:nvSpPr>
          <p:cNvPr id="15" name="Freeform 15"/>
          <p:cNvSpPr/>
          <p:nvPr/>
        </p:nvSpPr>
        <p:spPr>
          <a:xfrm>
            <a:off x="15824275" y="6533193"/>
            <a:ext cx="1949375" cy="1949375"/>
          </a:xfrm>
          <a:custGeom>
            <a:avLst/>
            <a:gdLst/>
            <a:ahLst/>
            <a:cxnLst/>
            <a:rect l="l" t="t" r="r" b="b"/>
            <a:pathLst>
              <a:path w="1949375" h="1949375">
                <a:moveTo>
                  <a:pt x="0" y="0"/>
                </a:moveTo>
                <a:lnTo>
                  <a:pt x="1949375" y="0"/>
                </a:lnTo>
                <a:lnTo>
                  <a:pt x="1949375" y="1949375"/>
                </a:lnTo>
                <a:lnTo>
                  <a:pt x="0" y="1949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a:off x="-668902" y="1028700"/>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7"/>
          <p:cNvSpPr txBox="1"/>
          <p:nvPr/>
        </p:nvSpPr>
        <p:spPr>
          <a:xfrm>
            <a:off x="4351441" y="1085573"/>
            <a:ext cx="9200557" cy="755016"/>
          </a:xfrm>
          <a:prstGeom prst="rect">
            <a:avLst/>
          </a:prstGeom>
        </p:spPr>
        <p:txBody>
          <a:bodyPr lIns="0" tIns="0" rIns="0" bIns="0" rtlCol="0" anchor="t">
            <a:spAutoFit/>
          </a:bodyPr>
          <a:lstStyle/>
          <a:p>
            <a:pPr algn="ctr">
              <a:lnSpc>
                <a:spcPts val="6159"/>
              </a:lnSpc>
            </a:pPr>
            <a:r>
              <a:rPr lang="en-US" sz="4399">
                <a:solidFill>
                  <a:srgbClr val="000000"/>
                </a:solidFill>
                <a:latin typeface="Fredoka One Bold"/>
              </a:rPr>
              <a:t>OBJECT TRACKING</a:t>
            </a:r>
          </a:p>
        </p:txBody>
      </p:sp>
      <p:sp>
        <p:nvSpPr>
          <p:cNvPr id="18" name="TextBox 18"/>
          <p:cNvSpPr txBox="1"/>
          <p:nvPr/>
        </p:nvSpPr>
        <p:spPr>
          <a:xfrm>
            <a:off x="1684363" y="4721643"/>
            <a:ext cx="7267356" cy="2613025"/>
          </a:xfrm>
          <a:prstGeom prst="rect">
            <a:avLst/>
          </a:prstGeom>
        </p:spPr>
        <p:txBody>
          <a:bodyPr lIns="0" tIns="0" rIns="0" bIns="0" rtlCol="0" anchor="t">
            <a:spAutoFit/>
          </a:bodyPr>
          <a:lstStyle/>
          <a:p>
            <a:pPr marL="539749" lvl="1" indent="-269875">
              <a:lnSpc>
                <a:spcPts val="3499"/>
              </a:lnSpc>
              <a:buFont typeface="Arial"/>
              <a:buChar char="•"/>
            </a:pPr>
            <a:r>
              <a:rPr lang="en-US" sz="2499">
                <a:solidFill>
                  <a:srgbClr val="000000"/>
                </a:solidFill>
                <a:latin typeface="Nunito Bold"/>
              </a:rPr>
              <a:t>Object Detection</a:t>
            </a:r>
          </a:p>
          <a:p>
            <a:pPr marL="539749" lvl="1" indent="-269875">
              <a:lnSpc>
                <a:spcPts val="3499"/>
              </a:lnSpc>
              <a:buFont typeface="Arial"/>
              <a:buChar char="•"/>
            </a:pPr>
            <a:r>
              <a:rPr lang="en-US" sz="2499">
                <a:solidFill>
                  <a:srgbClr val="000000"/>
                </a:solidFill>
                <a:latin typeface="Nunito Bold"/>
              </a:rPr>
              <a:t>Object Tracking</a:t>
            </a:r>
          </a:p>
          <a:p>
            <a:pPr marL="539749" lvl="1" indent="-269875">
              <a:lnSpc>
                <a:spcPts val="3499"/>
              </a:lnSpc>
              <a:buFont typeface="Arial"/>
              <a:buChar char="•"/>
            </a:pPr>
            <a:r>
              <a:rPr lang="en-US" sz="2499">
                <a:solidFill>
                  <a:srgbClr val="000000"/>
                </a:solidFill>
                <a:latin typeface="Nunito Bold"/>
              </a:rPr>
              <a:t>Key Components of Object Tracking</a:t>
            </a:r>
          </a:p>
          <a:p>
            <a:pPr marL="539749" lvl="1" indent="-269875">
              <a:lnSpc>
                <a:spcPts val="3499"/>
              </a:lnSpc>
              <a:buFont typeface="Arial"/>
              <a:buChar char="•"/>
            </a:pPr>
            <a:r>
              <a:rPr lang="en-US" sz="2499">
                <a:solidFill>
                  <a:srgbClr val="000000"/>
                </a:solidFill>
                <a:latin typeface="Nunito Bold"/>
              </a:rPr>
              <a:t>Types of Object Tracking Algorithms</a:t>
            </a:r>
          </a:p>
          <a:p>
            <a:pPr marL="539749" lvl="1" indent="-269875">
              <a:lnSpc>
                <a:spcPts val="3499"/>
              </a:lnSpc>
              <a:buFont typeface="Arial"/>
              <a:buChar char="•"/>
            </a:pPr>
            <a:r>
              <a:rPr lang="en-US" sz="2499">
                <a:solidFill>
                  <a:srgbClr val="000000"/>
                </a:solidFill>
                <a:latin typeface="Nunito Bold"/>
              </a:rPr>
              <a:t>Challenges in Object Tracking</a:t>
            </a:r>
          </a:p>
          <a:p>
            <a:pPr marL="539749" lvl="1" indent="-269875">
              <a:lnSpc>
                <a:spcPts val="3499"/>
              </a:lnSpc>
              <a:buFont typeface="Arial"/>
              <a:buChar char="•"/>
            </a:pPr>
            <a:r>
              <a:rPr lang="en-US" sz="2499">
                <a:solidFill>
                  <a:srgbClr val="000000"/>
                </a:solidFill>
                <a:latin typeface="Nunito Bold"/>
              </a:rPr>
              <a:t>Evaluation Metrics</a:t>
            </a:r>
          </a:p>
        </p:txBody>
      </p:sp>
      <p:sp>
        <p:nvSpPr>
          <p:cNvPr id="19" name="TextBox 19"/>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5" name="Group 5"/>
          <p:cNvGrpSpPr/>
          <p:nvPr/>
        </p:nvGrpSpPr>
        <p:grpSpPr>
          <a:xfrm>
            <a:off x="1427048" y="3978076"/>
            <a:ext cx="3490544" cy="4208359"/>
            <a:chOff x="0" y="0"/>
            <a:chExt cx="919320" cy="1108374"/>
          </a:xfrm>
        </p:grpSpPr>
        <p:sp>
          <p:nvSpPr>
            <p:cNvPr id="6" name="Freeform 6"/>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en-US"/>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548279" y="687305"/>
            <a:ext cx="9191441" cy="1730229"/>
            <a:chOff x="0" y="0"/>
            <a:chExt cx="2420791" cy="455698"/>
          </a:xfrm>
        </p:grpSpPr>
        <p:sp>
          <p:nvSpPr>
            <p:cNvPr id="9" name="Freeform 9"/>
            <p:cNvSpPr/>
            <p:nvPr/>
          </p:nvSpPr>
          <p:spPr>
            <a:xfrm>
              <a:off x="0" y="0"/>
              <a:ext cx="2420791" cy="455698"/>
            </a:xfrm>
            <a:custGeom>
              <a:avLst/>
              <a:gdLst/>
              <a:ahLst/>
              <a:cxnLst/>
              <a:rect l="l" t="t" r="r" b="b"/>
              <a:pathLst>
                <a:path w="2420791" h="455698">
                  <a:moveTo>
                    <a:pt x="0" y="0"/>
                  </a:moveTo>
                  <a:lnTo>
                    <a:pt x="2420791" y="0"/>
                  </a:lnTo>
                  <a:lnTo>
                    <a:pt x="2420791" y="455698"/>
                  </a:lnTo>
                  <a:lnTo>
                    <a:pt x="0" y="455698"/>
                  </a:lnTo>
                  <a:close/>
                </a:path>
              </a:pathLst>
            </a:custGeom>
            <a:solidFill>
              <a:srgbClr val="DDDEDE"/>
            </a:solidFill>
            <a:ln w="38100" cap="sq">
              <a:solidFill>
                <a:srgbClr val="F1F2F2"/>
              </a:solidFill>
              <a:prstDash val="solid"/>
              <a:miter/>
            </a:ln>
          </p:spPr>
          <p:txBody>
            <a:bodyPr/>
            <a:lstStyle/>
            <a:p>
              <a:endParaRPr lang="en-US"/>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76611" y="8801100"/>
            <a:ext cx="19974273" cy="1861295"/>
            <a:chOff x="0" y="0"/>
            <a:chExt cx="5260714" cy="490218"/>
          </a:xfrm>
        </p:grpSpPr>
        <p:sp>
          <p:nvSpPr>
            <p:cNvPr id="12" name="Freeform 12"/>
            <p:cNvSpPr/>
            <p:nvPr/>
          </p:nvSpPr>
          <p:spPr>
            <a:xfrm>
              <a:off x="0" y="0"/>
              <a:ext cx="5260714" cy="490218"/>
            </a:xfrm>
            <a:custGeom>
              <a:avLst/>
              <a:gdLst/>
              <a:ahLst/>
              <a:cxnLst/>
              <a:rect l="l" t="t" r="r" b="b"/>
              <a:pathLst>
                <a:path w="5260714" h="490218">
                  <a:moveTo>
                    <a:pt x="0" y="0"/>
                  </a:moveTo>
                  <a:lnTo>
                    <a:pt x="5260714" y="0"/>
                  </a:lnTo>
                  <a:lnTo>
                    <a:pt x="5260714" y="490218"/>
                  </a:lnTo>
                  <a:lnTo>
                    <a:pt x="0" y="490218"/>
                  </a:lnTo>
                  <a:close/>
                </a:path>
              </a:pathLst>
            </a:custGeom>
            <a:solidFill>
              <a:srgbClr val="F1F2F2"/>
            </a:solidFill>
          </p:spPr>
          <p:txBody>
            <a:bodyPr/>
            <a:lstStyle/>
            <a:p>
              <a:endParaRPr lang="en-US"/>
            </a:p>
          </p:txBody>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1536545" flipH="1">
            <a:off x="16487867" y="-6185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TextBox 15"/>
          <p:cNvSpPr txBox="1"/>
          <p:nvPr/>
        </p:nvSpPr>
        <p:spPr>
          <a:xfrm>
            <a:off x="1171065"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PHASE 1</a:t>
            </a:r>
          </a:p>
        </p:txBody>
      </p:sp>
      <p:sp>
        <p:nvSpPr>
          <p:cNvPr id="16" name="AutoShape 16"/>
          <p:cNvSpPr/>
          <p:nvPr/>
        </p:nvSpPr>
        <p:spPr>
          <a:xfrm>
            <a:off x="2932173" y="3260046"/>
            <a:ext cx="12423654" cy="0"/>
          </a:xfrm>
          <a:prstGeom prst="line">
            <a:avLst/>
          </a:prstGeom>
          <a:ln w="133350" cap="flat">
            <a:solidFill>
              <a:srgbClr val="DDDEDE"/>
            </a:solidFill>
            <a:prstDash val="solid"/>
            <a:headEnd type="none" w="sm" len="sm"/>
            <a:tailEnd type="none" w="sm" len="sm"/>
          </a:ln>
        </p:spPr>
        <p:txBody>
          <a:bodyPr/>
          <a:lstStyle/>
          <a:p>
            <a:endParaRPr lang="en-US"/>
          </a:p>
        </p:txBody>
      </p:sp>
      <p:sp>
        <p:nvSpPr>
          <p:cNvPr id="17" name="Freeform 17"/>
          <p:cNvSpPr/>
          <p:nvPr/>
        </p:nvSpPr>
        <p:spPr>
          <a:xfrm rot="9999176" flipH="1">
            <a:off x="-1316676" y="1716564"/>
            <a:ext cx="2537840" cy="2297899"/>
          </a:xfrm>
          <a:custGeom>
            <a:avLst/>
            <a:gdLst/>
            <a:ahLst/>
            <a:cxnLst/>
            <a:rect l="l" t="t" r="r" b="b"/>
            <a:pathLst>
              <a:path w="2537840" h="2297899">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8" name="Group 18"/>
          <p:cNvGrpSpPr/>
          <p:nvPr/>
        </p:nvGrpSpPr>
        <p:grpSpPr>
          <a:xfrm>
            <a:off x="2932173" y="3326721"/>
            <a:ext cx="480294" cy="655427"/>
            <a:chOff x="0" y="0"/>
            <a:chExt cx="126497" cy="172623"/>
          </a:xfrm>
        </p:grpSpPr>
        <p:sp>
          <p:nvSpPr>
            <p:cNvPr id="19" name="Freeform 19"/>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en-US"/>
            </a:p>
          </p:txBody>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a:off x="8903853" y="3326721"/>
            <a:ext cx="480294" cy="655427"/>
            <a:chOff x="0" y="0"/>
            <a:chExt cx="126497" cy="172623"/>
          </a:xfrm>
        </p:grpSpPr>
        <p:sp>
          <p:nvSpPr>
            <p:cNvPr id="22" name="Freeform 22"/>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en-US"/>
            </a:p>
          </p:txBody>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a:off x="14875533" y="3326721"/>
            <a:ext cx="480294" cy="655427"/>
            <a:chOff x="0" y="0"/>
            <a:chExt cx="126497" cy="172623"/>
          </a:xfrm>
        </p:grpSpPr>
        <p:sp>
          <p:nvSpPr>
            <p:cNvPr id="25" name="Freeform 25"/>
            <p:cNvSpPr/>
            <p:nvPr/>
          </p:nvSpPr>
          <p:spPr>
            <a:xfrm>
              <a:off x="0" y="0"/>
              <a:ext cx="126497" cy="172623"/>
            </a:xfrm>
            <a:custGeom>
              <a:avLst/>
              <a:gdLst/>
              <a:ahLst/>
              <a:cxnLst/>
              <a:rect l="l" t="t" r="r" b="b"/>
              <a:pathLst>
                <a:path w="126497" h="172623">
                  <a:moveTo>
                    <a:pt x="0" y="0"/>
                  </a:moveTo>
                  <a:lnTo>
                    <a:pt x="126497" y="0"/>
                  </a:lnTo>
                  <a:lnTo>
                    <a:pt x="126497" y="172623"/>
                  </a:lnTo>
                  <a:lnTo>
                    <a:pt x="0" y="172623"/>
                  </a:lnTo>
                  <a:close/>
                </a:path>
              </a:pathLst>
            </a:custGeom>
            <a:solidFill>
              <a:srgbClr val="DDDEDE"/>
            </a:solidFill>
          </p:spPr>
          <p:txBody>
            <a:bodyPr/>
            <a:lstStyle/>
            <a:p>
              <a:endParaRPr lang="en-US"/>
            </a:p>
          </p:txBody>
        </p:sp>
        <p:sp>
          <p:nvSpPr>
            <p:cNvPr id="26" name="TextBox 2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a:off x="7398728" y="3982147"/>
            <a:ext cx="3490544" cy="4208359"/>
            <a:chOff x="0" y="0"/>
            <a:chExt cx="919320" cy="1108374"/>
          </a:xfrm>
        </p:grpSpPr>
        <p:sp>
          <p:nvSpPr>
            <p:cNvPr id="28" name="Freeform 28"/>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en-US"/>
            </a:p>
          </p:txBody>
        </p:sp>
        <p:sp>
          <p:nvSpPr>
            <p:cNvPr id="29" name="TextBox 29"/>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30" name="Group 30"/>
          <p:cNvGrpSpPr/>
          <p:nvPr/>
        </p:nvGrpSpPr>
        <p:grpSpPr>
          <a:xfrm>
            <a:off x="13370408" y="3986219"/>
            <a:ext cx="3490544" cy="4208359"/>
            <a:chOff x="0" y="0"/>
            <a:chExt cx="919320" cy="1108374"/>
          </a:xfrm>
        </p:grpSpPr>
        <p:sp>
          <p:nvSpPr>
            <p:cNvPr id="31" name="Freeform 31"/>
            <p:cNvSpPr/>
            <p:nvPr/>
          </p:nvSpPr>
          <p:spPr>
            <a:xfrm>
              <a:off x="0" y="0"/>
              <a:ext cx="919320" cy="1108374"/>
            </a:xfrm>
            <a:custGeom>
              <a:avLst/>
              <a:gdLst/>
              <a:ahLst/>
              <a:cxnLst/>
              <a:rect l="l" t="t" r="r" b="b"/>
              <a:pathLst>
                <a:path w="919320" h="1108374">
                  <a:moveTo>
                    <a:pt x="0" y="0"/>
                  </a:moveTo>
                  <a:lnTo>
                    <a:pt x="919320" y="0"/>
                  </a:lnTo>
                  <a:lnTo>
                    <a:pt x="919320" y="1108374"/>
                  </a:lnTo>
                  <a:lnTo>
                    <a:pt x="0" y="1108374"/>
                  </a:lnTo>
                  <a:close/>
                </a:path>
              </a:pathLst>
            </a:custGeom>
            <a:solidFill>
              <a:srgbClr val="F1F2F2"/>
            </a:solidFill>
          </p:spPr>
          <p:txBody>
            <a:bodyPr/>
            <a:lstStyle/>
            <a:p>
              <a:endParaRPr lang="en-US"/>
            </a:p>
          </p:txBody>
        </p:sp>
        <p:sp>
          <p:nvSpPr>
            <p:cNvPr id="32" name="TextBox 3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33" name="TextBox 33"/>
          <p:cNvSpPr txBox="1"/>
          <p:nvPr/>
        </p:nvSpPr>
        <p:spPr>
          <a:xfrm>
            <a:off x="1590466" y="5450431"/>
            <a:ext cx="3163708" cy="1206500"/>
          </a:xfrm>
          <a:prstGeom prst="rect">
            <a:avLst/>
          </a:prstGeom>
        </p:spPr>
        <p:txBody>
          <a:bodyPr lIns="0" tIns="0" rIns="0" bIns="0" rtlCol="0" anchor="t">
            <a:spAutoFit/>
          </a:bodyPr>
          <a:lstStyle/>
          <a:p>
            <a:pPr algn="ctr">
              <a:lnSpc>
                <a:spcPts val="4899"/>
              </a:lnSpc>
            </a:pPr>
            <a:r>
              <a:rPr lang="en-US" sz="3499">
                <a:solidFill>
                  <a:srgbClr val="000000"/>
                </a:solidFill>
                <a:latin typeface="Nunito Bold"/>
              </a:rPr>
              <a:t>Applied for the course.</a:t>
            </a:r>
          </a:p>
        </p:txBody>
      </p:sp>
      <p:sp>
        <p:nvSpPr>
          <p:cNvPr id="34" name="TextBox 34"/>
          <p:cNvSpPr txBox="1"/>
          <p:nvPr/>
        </p:nvSpPr>
        <p:spPr>
          <a:xfrm>
            <a:off x="7142745"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PHASE 2</a:t>
            </a:r>
          </a:p>
        </p:txBody>
      </p:sp>
      <p:sp>
        <p:nvSpPr>
          <p:cNvPr id="35" name="TextBox 35"/>
          <p:cNvSpPr txBox="1"/>
          <p:nvPr/>
        </p:nvSpPr>
        <p:spPr>
          <a:xfrm>
            <a:off x="13116930" y="4200158"/>
            <a:ext cx="4002511" cy="646430"/>
          </a:xfrm>
          <a:prstGeom prst="rect">
            <a:avLst/>
          </a:prstGeom>
        </p:spPr>
        <p:txBody>
          <a:bodyPr lIns="0" tIns="0" rIns="0" bIns="0" rtlCol="0" anchor="t">
            <a:spAutoFit/>
          </a:bodyPr>
          <a:lstStyle/>
          <a:p>
            <a:pPr algn="ctr">
              <a:lnSpc>
                <a:spcPts val="5320"/>
              </a:lnSpc>
            </a:pPr>
            <a:r>
              <a:rPr lang="en-US" sz="3800">
                <a:solidFill>
                  <a:srgbClr val="000000"/>
                </a:solidFill>
                <a:latin typeface="Fredoka One"/>
              </a:rPr>
              <a:t>PHASE 3</a:t>
            </a:r>
          </a:p>
        </p:txBody>
      </p:sp>
      <p:sp>
        <p:nvSpPr>
          <p:cNvPr id="36" name="TextBox 36"/>
          <p:cNvSpPr txBox="1"/>
          <p:nvPr/>
        </p:nvSpPr>
        <p:spPr>
          <a:xfrm>
            <a:off x="7562146" y="5377397"/>
            <a:ext cx="3163708" cy="1825625"/>
          </a:xfrm>
          <a:prstGeom prst="rect">
            <a:avLst/>
          </a:prstGeom>
        </p:spPr>
        <p:txBody>
          <a:bodyPr lIns="0" tIns="0" rIns="0" bIns="0" rtlCol="0" anchor="t">
            <a:spAutoFit/>
          </a:bodyPr>
          <a:lstStyle/>
          <a:p>
            <a:pPr algn="ctr">
              <a:lnSpc>
                <a:spcPts val="4899"/>
              </a:lnSpc>
            </a:pPr>
            <a:r>
              <a:rPr lang="en-US" sz="3499">
                <a:solidFill>
                  <a:srgbClr val="000000"/>
                </a:solidFill>
                <a:latin typeface="Nunito Bold"/>
              </a:rPr>
              <a:t>Financial aid approved for the course</a:t>
            </a:r>
          </a:p>
        </p:txBody>
      </p:sp>
      <p:sp>
        <p:nvSpPr>
          <p:cNvPr id="37" name="TextBox 37"/>
          <p:cNvSpPr txBox="1"/>
          <p:nvPr/>
        </p:nvSpPr>
        <p:spPr>
          <a:xfrm>
            <a:off x="13533826" y="5377397"/>
            <a:ext cx="3163708" cy="3063875"/>
          </a:xfrm>
          <a:prstGeom prst="rect">
            <a:avLst/>
          </a:prstGeom>
        </p:spPr>
        <p:txBody>
          <a:bodyPr lIns="0" tIns="0" rIns="0" bIns="0" rtlCol="0" anchor="t">
            <a:spAutoFit/>
          </a:bodyPr>
          <a:lstStyle/>
          <a:p>
            <a:pPr algn="ctr">
              <a:lnSpc>
                <a:spcPts val="4899"/>
              </a:lnSpc>
            </a:pPr>
            <a:r>
              <a:rPr lang="en-US" sz="3499">
                <a:solidFill>
                  <a:srgbClr val="000000"/>
                </a:solidFill>
                <a:latin typeface="Nunito Bold"/>
              </a:rPr>
              <a:t>Course completion</a:t>
            </a:r>
          </a:p>
          <a:p>
            <a:pPr algn="ctr">
              <a:lnSpc>
                <a:spcPts val="4899"/>
              </a:lnSpc>
            </a:pPr>
            <a:r>
              <a:rPr lang="en-US" sz="3499">
                <a:solidFill>
                  <a:srgbClr val="000000"/>
                </a:solidFill>
                <a:latin typeface="Nunito Bold"/>
              </a:rPr>
              <a:t>and</a:t>
            </a:r>
          </a:p>
          <a:p>
            <a:pPr algn="ctr">
              <a:lnSpc>
                <a:spcPts val="4899"/>
              </a:lnSpc>
            </a:pPr>
            <a:r>
              <a:rPr lang="en-US" sz="3499">
                <a:solidFill>
                  <a:srgbClr val="000000"/>
                </a:solidFill>
                <a:latin typeface="Nunito Bold"/>
              </a:rPr>
              <a:t>Certification</a:t>
            </a:r>
          </a:p>
          <a:p>
            <a:pPr algn="ctr">
              <a:lnSpc>
                <a:spcPts val="4899"/>
              </a:lnSpc>
            </a:pPr>
            <a:endParaRPr lang="en-US" sz="3499">
              <a:solidFill>
                <a:srgbClr val="000000"/>
              </a:solidFill>
              <a:latin typeface="Nunito Bold"/>
            </a:endParaRPr>
          </a:p>
        </p:txBody>
      </p:sp>
      <p:sp>
        <p:nvSpPr>
          <p:cNvPr id="38" name="TextBox 38"/>
          <p:cNvSpPr txBox="1"/>
          <p:nvPr/>
        </p:nvSpPr>
        <p:spPr>
          <a:xfrm>
            <a:off x="4548279" y="1132049"/>
            <a:ext cx="9200557" cy="755016"/>
          </a:xfrm>
          <a:prstGeom prst="rect">
            <a:avLst/>
          </a:prstGeom>
        </p:spPr>
        <p:txBody>
          <a:bodyPr lIns="0" tIns="0" rIns="0" bIns="0" rtlCol="0" anchor="t">
            <a:spAutoFit/>
          </a:bodyPr>
          <a:lstStyle/>
          <a:p>
            <a:pPr algn="ctr">
              <a:lnSpc>
                <a:spcPts val="6159"/>
              </a:lnSpc>
            </a:pPr>
            <a:r>
              <a:rPr lang="en-US" sz="4399">
                <a:solidFill>
                  <a:srgbClr val="000000"/>
                </a:solidFill>
                <a:latin typeface="Fredoka One Bold"/>
              </a:rPr>
              <a:t>TIME LINE OF WORK PROPOSAL</a:t>
            </a:r>
          </a:p>
        </p:txBody>
      </p:sp>
      <p:sp>
        <p:nvSpPr>
          <p:cNvPr id="39" name="TextBox 39"/>
          <p:cNvSpPr txBox="1"/>
          <p:nvPr/>
        </p:nvSpPr>
        <p:spPr>
          <a:xfrm>
            <a:off x="1587070" y="4885281"/>
            <a:ext cx="3163708" cy="438785"/>
          </a:xfrm>
          <a:prstGeom prst="rect">
            <a:avLst/>
          </a:prstGeom>
        </p:spPr>
        <p:txBody>
          <a:bodyPr lIns="0" tIns="0" rIns="0" bIns="0" rtlCol="0" anchor="t">
            <a:spAutoFit/>
          </a:bodyPr>
          <a:lstStyle/>
          <a:p>
            <a:pPr algn="ctr">
              <a:lnSpc>
                <a:spcPts val="3640"/>
              </a:lnSpc>
            </a:pPr>
            <a:r>
              <a:rPr lang="en-US" sz="2600">
                <a:solidFill>
                  <a:srgbClr val="000000"/>
                </a:solidFill>
                <a:latin typeface="Nunito"/>
              </a:rPr>
              <a:t>July 28</a:t>
            </a:r>
          </a:p>
        </p:txBody>
      </p:sp>
      <p:sp>
        <p:nvSpPr>
          <p:cNvPr id="40" name="TextBox 40"/>
          <p:cNvSpPr txBox="1"/>
          <p:nvPr/>
        </p:nvSpPr>
        <p:spPr>
          <a:xfrm>
            <a:off x="7562146" y="4885281"/>
            <a:ext cx="3163708" cy="438785"/>
          </a:xfrm>
          <a:prstGeom prst="rect">
            <a:avLst/>
          </a:prstGeom>
        </p:spPr>
        <p:txBody>
          <a:bodyPr lIns="0" tIns="0" rIns="0" bIns="0" rtlCol="0" anchor="t">
            <a:spAutoFit/>
          </a:bodyPr>
          <a:lstStyle/>
          <a:p>
            <a:pPr algn="ctr">
              <a:lnSpc>
                <a:spcPts val="3640"/>
              </a:lnSpc>
            </a:pPr>
            <a:r>
              <a:rPr lang="en-US" sz="2600">
                <a:solidFill>
                  <a:srgbClr val="000000"/>
                </a:solidFill>
                <a:latin typeface="Nunito"/>
              </a:rPr>
              <a:t>August 11</a:t>
            </a:r>
          </a:p>
        </p:txBody>
      </p:sp>
      <p:sp>
        <p:nvSpPr>
          <p:cNvPr id="41" name="TextBox 41"/>
          <p:cNvSpPr txBox="1"/>
          <p:nvPr/>
        </p:nvSpPr>
        <p:spPr>
          <a:xfrm>
            <a:off x="13537222" y="4885281"/>
            <a:ext cx="3163708" cy="895985"/>
          </a:xfrm>
          <a:prstGeom prst="rect">
            <a:avLst/>
          </a:prstGeom>
        </p:spPr>
        <p:txBody>
          <a:bodyPr lIns="0" tIns="0" rIns="0" bIns="0" rtlCol="0" anchor="t">
            <a:spAutoFit/>
          </a:bodyPr>
          <a:lstStyle/>
          <a:p>
            <a:pPr algn="ctr">
              <a:lnSpc>
                <a:spcPts val="3640"/>
              </a:lnSpc>
            </a:pPr>
            <a:r>
              <a:rPr lang="en-US" sz="2600">
                <a:solidFill>
                  <a:srgbClr val="000000"/>
                </a:solidFill>
                <a:latin typeface="Nunito"/>
              </a:rPr>
              <a:t>Aug 12- Aug 25  </a:t>
            </a:r>
          </a:p>
          <a:p>
            <a:pPr algn="ctr">
              <a:lnSpc>
                <a:spcPts val="3640"/>
              </a:lnSpc>
            </a:pPr>
            <a:endParaRPr lang="en-US" sz="2600">
              <a:solidFill>
                <a:srgbClr val="000000"/>
              </a:solidFill>
              <a:latin typeface="Nunito"/>
            </a:endParaRPr>
          </a:p>
        </p:txBody>
      </p:sp>
      <p:sp>
        <p:nvSpPr>
          <p:cNvPr id="42" name="TextBox 42"/>
          <p:cNvSpPr txBox="1"/>
          <p:nvPr/>
        </p:nvSpPr>
        <p:spPr>
          <a:xfrm>
            <a:off x="514350" y="9217398"/>
            <a:ext cx="17259300" cy="514350"/>
          </a:xfrm>
          <a:prstGeom prst="rect">
            <a:avLst/>
          </a:prstGeom>
        </p:spPr>
        <p:txBody>
          <a:bodyPr lIns="0" tIns="0" rIns="0" bIns="0" rtlCol="0" anchor="t">
            <a:spAutoFit/>
          </a:bodyPr>
          <a:lstStyle/>
          <a:p>
            <a:pPr algn="ctr">
              <a:lnSpc>
                <a:spcPts val="4200"/>
              </a:lnSpc>
            </a:pPr>
            <a:r>
              <a:rPr lang="en-US" sz="3000">
                <a:solidFill>
                  <a:srgbClr val="000000"/>
                </a:solidFill>
                <a:latin typeface="Nunito"/>
              </a:rPr>
              <a:t>Presentation by Madhav | CSE - 3rd Year - S4 |  September 2023 | Kalasalingam University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1607</Words>
  <Application>Microsoft Office PowerPoint</Application>
  <PresentationFormat>Custom</PresentationFormat>
  <Paragraphs>152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Nunito</vt:lpstr>
      <vt:lpstr>Fredoka One</vt:lpstr>
      <vt:lpstr>Arial</vt:lpstr>
      <vt:lpstr>Calibri</vt:lpstr>
      <vt:lpstr>Nunito Bold</vt:lpstr>
      <vt:lpstr>Fredoka One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Signs Recognition  Madhavkumar</dc:title>
  <dc:creator>MADHAV KUMAR</dc:creator>
  <cp:lastModifiedBy>MADHAV KUMAR</cp:lastModifiedBy>
  <cp:revision>2</cp:revision>
  <dcterms:created xsi:type="dcterms:W3CDTF">2006-08-16T00:00:00Z</dcterms:created>
  <dcterms:modified xsi:type="dcterms:W3CDTF">2023-10-01T15:38:12Z</dcterms:modified>
  <dc:identifier>DAFvsyMQ_rU</dc:identifier>
</cp:coreProperties>
</file>