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79" r:id="rId6"/>
    <p:sldId id="285" r:id="rId7"/>
    <p:sldId id="280" r:id="rId8"/>
    <p:sldId id="288" r:id="rId9"/>
    <p:sldId id="287" r:id="rId10"/>
    <p:sldId id="281" r:id="rId11"/>
    <p:sldId id="290" r:id="rId12"/>
    <p:sldId id="282" r:id="rId13"/>
    <p:sldId id="289" r:id="rId14"/>
    <p:sldId id="283" r:id="rId15"/>
    <p:sldId id="292" r:id="rId16"/>
    <p:sldId id="291" r:id="rId17"/>
    <p:sldId id="284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73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35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74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8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73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51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17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31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62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3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IN" sz="4800" dirty="0"/>
              <a:t>KEY INSIGHTS FOR</a:t>
            </a:r>
            <a:endParaRPr lang="en-US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7307" y="4157933"/>
            <a:ext cx="4251050" cy="1026544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ELECTION 2024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900493" y="473529"/>
            <a:ext cx="1590364" cy="13607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083129"/>
            <a:ext cx="4403596" cy="4708072"/>
          </a:xfrm>
        </p:spPr>
        <p:txBody>
          <a:bodyPr anchor="t">
            <a:normAutofit fontScale="92500"/>
          </a:bodyPr>
          <a:lstStyle/>
          <a:p>
            <a:pPr marL="36900" indent="0">
              <a:buNone/>
            </a:pPr>
            <a:r>
              <a:rPr lang="en-US" sz="3600" dirty="0"/>
              <a:t>In Himachal by elections where held in 6 constituencies </a:t>
            </a:r>
          </a:p>
          <a:p>
            <a:pPr marL="36900" indent="0">
              <a:buNone/>
            </a:pPr>
            <a:r>
              <a:rPr lang="en-US" sz="3600" dirty="0"/>
              <a:t>BJP Won 2 seats from Dharamshala and </a:t>
            </a:r>
            <a:r>
              <a:rPr lang="en-US" sz="3600" dirty="0" err="1"/>
              <a:t>Barsar</a:t>
            </a:r>
            <a:r>
              <a:rPr lang="en-US" sz="3600" dirty="0"/>
              <a:t> INC WON 4 Seats from Lahaul, </a:t>
            </a:r>
            <a:r>
              <a:rPr lang="en-US" sz="3600" dirty="0" err="1"/>
              <a:t>Gagret</a:t>
            </a:r>
            <a:r>
              <a:rPr lang="en-US" sz="3600" dirty="0"/>
              <a:t>, </a:t>
            </a:r>
            <a:r>
              <a:rPr lang="en-US" sz="3600" dirty="0" err="1"/>
              <a:t>Sujanpur</a:t>
            </a:r>
            <a:r>
              <a:rPr lang="en-US" sz="3600" dirty="0"/>
              <a:t> and </a:t>
            </a:r>
            <a:r>
              <a:rPr lang="en-US" sz="3600" dirty="0" err="1"/>
              <a:t>Kutlehar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C3B09-83A4-904B-87B5-5DF400BB4FE9}"/>
              </a:ext>
            </a:extLst>
          </p:cNvPr>
          <p:cNvSpPr txBox="1"/>
          <p:nvPr/>
        </p:nvSpPr>
        <p:spPr>
          <a:xfrm>
            <a:off x="277586" y="473529"/>
            <a:ext cx="550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7) BY Election in Himachal Pradesh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8D5B9-EB07-C940-8F2A-26C0867C6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369" y="2051522"/>
            <a:ext cx="5104446" cy="299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900493" y="473529"/>
            <a:ext cx="1590364" cy="13607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083129"/>
            <a:ext cx="4403596" cy="4708072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3600" dirty="0"/>
              <a:t>There were three main parties JDU,BJP,JRD. BJP got 20.53% and RJD got 22.14%</a:t>
            </a:r>
          </a:p>
          <a:p>
            <a:pPr marL="36900" indent="0">
              <a:buNone/>
            </a:pPr>
            <a:r>
              <a:rPr lang="en-US" sz="3600" dirty="0"/>
              <a:t> Both BJP AND JDU both got 12 seats . 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DB834-9E26-6CAC-605E-253C15D1665A}"/>
              </a:ext>
            </a:extLst>
          </p:cNvPr>
          <p:cNvSpPr txBox="1"/>
          <p:nvPr/>
        </p:nvSpPr>
        <p:spPr>
          <a:xfrm>
            <a:off x="310243" y="473529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9)TIE BETWEEN BJP AND JDU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B203D-F08F-0075-66B5-45E5413C9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23" y="2405636"/>
            <a:ext cx="530398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2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900493" y="473529"/>
            <a:ext cx="1590364" cy="13607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083129"/>
            <a:ext cx="4403596" cy="4708072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3200" dirty="0"/>
              <a:t>There was a competition in </a:t>
            </a:r>
            <a:r>
              <a:rPr lang="en-US" sz="3200" dirty="0" err="1"/>
              <a:t>odisha</a:t>
            </a:r>
            <a:r>
              <a:rPr lang="en-US" sz="3200" dirty="0"/>
              <a:t> between BJP and BJD </a:t>
            </a:r>
          </a:p>
          <a:p>
            <a:pPr marL="36900" indent="0">
              <a:buNone/>
            </a:pPr>
            <a:r>
              <a:rPr lang="en-US" sz="3200" dirty="0"/>
              <a:t>BJD got 37.53% votes and BJP got 45.34% votes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5747A-65D6-4114-B77F-800CA7F7B997}"/>
              </a:ext>
            </a:extLst>
          </p:cNvPr>
          <p:cNvSpPr txBox="1"/>
          <p:nvPr/>
        </p:nvSpPr>
        <p:spPr>
          <a:xfrm>
            <a:off x="287712" y="593272"/>
            <a:ext cx="644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8) COMPETITION IN ODISHA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4653A-C510-3D1C-3136-B35F8C15D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99" y="1981619"/>
            <a:ext cx="573835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1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900493" y="473529"/>
            <a:ext cx="1590364" cy="13607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083129"/>
            <a:ext cx="4403596" cy="4708072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3600" dirty="0"/>
              <a:t>Big win for INC in Manipur where BJP has failed to win 1 seat </a:t>
            </a:r>
          </a:p>
          <a:p>
            <a:pPr marL="36900" indent="0">
              <a:buNone/>
            </a:pPr>
            <a:endParaRPr lang="en-US" sz="3600" dirty="0"/>
          </a:p>
          <a:p>
            <a:pPr marL="36900" indent="0">
              <a:buNone/>
            </a:pPr>
            <a:r>
              <a:rPr lang="en-US" sz="3600" dirty="0"/>
              <a:t>INC won 2 seats in Manipur 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59256-6786-7CBB-D972-5EBD79D79B81}"/>
              </a:ext>
            </a:extLst>
          </p:cNvPr>
          <p:cNvSpPr txBox="1"/>
          <p:nvPr/>
        </p:nvSpPr>
        <p:spPr>
          <a:xfrm>
            <a:off x="109912" y="609600"/>
            <a:ext cx="5934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10) BIG WIN FOR INC IN MANIPUR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05F54-E782-995D-1421-7C7EF3860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878195"/>
            <a:ext cx="5845047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624" y="817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900493" y="473529"/>
            <a:ext cx="1590364" cy="13607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083129"/>
            <a:ext cx="4403596" cy="4708072"/>
          </a:xfrm>
        </p:spPr>
        <p:txBody>
          <a:bodyPr anchor="t"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2800" dirty="0"/>
              <a:t>It was seen that the parties that are able to achieve votes in constituency election are failing to achieve the seats in state election </a:t>
            </a:r>
          </a:p>
          <a:p>
            <a:pPr marL="36900" indent="0">
              <a:buNone/>
            </a:pPr>
            <a:r>
              <a:rPr lang="en-US" sz="2800" dirty="0"/>
              <a:t>It was different in the case of Andhra Pradesh where the ruling state government was not able to </a:t>
            </a:r>
            <a:r>
              <a:rPr lang="en-US" sz="2800" dirty="0" err="1"/>
              <a:t>acheive</a:t>
            </a:r>
            <a:r>
              <a:rPr lang="en-US" sz="2800" dirty="0"/>
              <a:t> the seats </a:t>
            </a:r>
          </a:p>
          <a:p>
            <a:pPr marL="36900" indent="0">
              <a:buNone/>
            </a:pPr>
            <a:r>
              <a:rPr lang="en-US" sz="2800" dirty="0"/>
              <a:t>In Bihar it was 50-50 for two parties BJP and JDU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4448E-EE38-15E5-D6B4-B5B5A8033DD2}"/>
              </a:ext>
            </a:extLst>
          </p:cNvPr>
          <p:cNvSpPr txBox="1"/>
          <p:nvPr/>
        </p:nvSpPr>
        <p:spPr>
          <a:xfrm>
            <a:off x="1209906" y="1518557"/>
            <a:ext cx="38372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11)DIFFERENCE BETWEEN STATE AND CONSTITUENCY RESULTS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6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7307" y="2877833"/>
            <a:ext cx="4251050" cy="3616934"/>
          </a:xfrm>
        </p:spPr>
        <p:txBody>
          <a:bodyPr>
            <a:normAutofit/>
          </a:bodyPr>
          <a:lstStyle/>
          <a:p>
            <a:pPr algn="l"/>
            <a:r>
              <a:rPr lang="en-IN" sz="4800" dirty="0"/>
              <a:t>CONCLUSION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8FD05-F86D-52A0-A81E-D5F10A6F0FA2}"/>
              </a:ext>
            </a:extLst>
          </p:cNvPr>
          <p:cNvSpPr txBox="1"/>
          <p:nvPr/>
        </p:nvSpPr>
        <p:spPr>
          <a:xfrm>
            <a:off x="751114" y="783771"/>
            <a:ext cx="58293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Lok Sabha Election 2024, more than 968 million people out of a population of 1.4 billion people were eligible to vote, equivalent to 70 percent of the total population. The general elections were held from 19 April to 1 June 2024 in seven phases, to elect the 543 members of Lok </a:t>
            </a:r>
            <a:r>
              <a:rPr lang="en-US" sz="2800" dirty="0" err="1">
                <a:solidFill>
                  <a:schemeClr val="bg1"/>
                </a:solidFill>
              </a:rPr>
              <a:t>Sabha.The</a:t>
            </a:r>
            <a:r>
              <a:rPr lang="en-US" sz="2800" dirty="0">
                <a:solidFill>
                  <a:schemeClr val="bg1"/>
                </a:solidFill>
              </a:rPr>
              <a:t> election ends with the Victory of </a:t>
            </a:r>
            <a:r>
              <a:rPr lang="en-US" sz="2800" dirty="0" err="1">
                <a:solidFill>
                  <a:schemeClr val="bg1"/>
                </a:solidFill>
              </a:rPr>
              <a:t>Bharatiya</a:t>
            </a:r>
            <a:r>
              <a:rPr lang="en-US" sz="2800" dirty="0">
                <a:solidFill>
                  <a:schemeClr val="bg1"/>
                </a:solidFill>
              </a:rPr>
              <a:t> Janta Party, securing 37.36% of 303 seats and stabilizing its third consecutive </a:t>
            </a:r>
            <a:r>
              <a:rPr lang="en-US" sz="2800">
                <a:solidFill>
                  <a:schemeClr val="bg1"/>
                </a:solidFill>
              </a:rPr>
              <a:t>working tenure.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900493" y="473529"/>
            <a:ext cx="1590364" cy="13607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083129"/>
            <a:ext cx="4403596" cy="4708072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To identify the 10 key insights for the Lok Sabha election 2024 from the dashboard presented by election commission of India. </a:t>
            </a:r>
          </a:p>
          <a:p>
            <a:r>
              <a:rPr lang="en-US" sz="2400" dirty="0"/>
              <a:t>The data provided shows the number of seats, </a:t>
            </a:r>
            <a:r>
              <a:rPr lang="en-US" sz="2400" dirty="0" err="1"/>
              <a:t>statewise</a:t>
            </a:r>
            <a:r>
              <a:rPr lang="en-US" sz="2400" dirty="0"/>
              <a:t> and constituency wise result, names and the seats gained by the candidate and a pictorial map segmented according to the winner in that state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184D2-F145-1D31-C071-01434DF62BE5}"/>
              </a:ext>
            </a:extLst>
          </p:cNvPr>
          <p:cNvSpPr txBox="1"/>
          <p:nvPr/>
        </p:nvSpPr>
        <p:spPr>
          <a:xfrm>
            <a:off x="753383" y="2563586"/>
            <a:ext cx="4615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810886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KEY INSIGHT</a:t>
            </a:r>
            <a:endParaRPr lang="en-US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7307" y="2737450"/>
            <a:ext cx="4251050" cy="244702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1) BJP acquires highest number of seats in election 2024- 240/543 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C7C11-DA8B-E297-1656-B442D8F17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71" y="1673524"/>
            <a:ext cx="5858693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8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900493" y="473529"/>
            <a:ext cx="1590364" cy="13607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083129"/>
            <a:ext cx="4403596" cy="4708072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/>
              <a:t>Parties like TDP with 16 seats in Andhra Pradesh and DMK with 22 seats in Tamil Nadu made there mark in 2024 </a:t>
            </a:r>
            <a:r>
              <a:rPr lang="en-US" sz="2400" dirty="0" err="1"/>
              <a:t>lok</a:t>
            </a:r>
            <a:r>
              <a:rPr lang="en-US" sz="2400" dirty="0"/>
              <a:t> </a:t>
            </a:r>
            <a:r>
              <a:rPr lang="en-US" sz="2400" dirty="0" err="1"/>
              <a:t>sabh</a:t>
            </a:r>
            <a:r>
              <a:rPr lang="en-US" sz="2400" dirty="0"/>
              <a:t> elections while All India </a:t>
            </a:r>
            <a:r>
              <a:rPr lang="en-US" sz="2400" dirty="0" err="1"/>
              <a:t>Trimool</a:t>
            </a:r>
            <a:r>
              <a:rPr lang="en-US" sz="2400" dirty="0"/>
              <a:t> Congress got the 4th highest seat after being a regional party.</a:t>
            </a:r>
          </a:p>
          <a:p>
            <a:pPr marL="36900" indent="0">
              <a:buNone/>
            </a:pPr>
            <a:r>
              <a:rPr lang="en-US" sz="2400" dirty="0"/>
              <a:t>The three graphs shown below tells the involvement of regional parties is more than the national parties in some state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A1506-8303-288F-BBC2-F71032254645}"/>
              </a:ext>
            </a:extLst>
          </p:cNvPr>
          <p:cNvSpPr txBox="1"/>
          <p:nvPr/>
        </p:nvSpPr>
        <p:spPr>
          <a:xfrm>
            <a:off x="887911" y="1322614"/>
            <a:ext cx="4059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2) INFLUENCE OF REGIONAL PARTIES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1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47A1-2759-BEB8-3B77-E67949D8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1B97C-5444-09C5-5211-B78CD5CE4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408" y="609599"/>
            <a:ext cx="3560237" cy="28194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46F51D-557B-9C28-7EC7-EB3AE0B5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90" y="531034"/>
            <a:ext cx="3180566" cy="2976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2F482-8139-8DE1-FF45-3029B89DD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843" y="609599"/>
            <a:ext cx="3202836" cy="3094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89FF02-2CAC-97A7-2D28-7C056B638E5A}"/>
              </a:ext>
            </a:extLst>
          </p:cNvPr>
          <p:cNvSpPr txBox="1"/>
          <p:nvPr/>
        </p:nvSpPr>
        <p:spPr>
          <a:xfrm>
            <a:off x="489408" y="4065814"/>
            <a:ext cx="3037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AITC WITH 45% VOTES WHILE BJP GOT 39%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B238A-811F-A2A7-24D5-D4D23FE8CB88}"/>
              </a:ext>
            </a:extLst>
          </p:cNvPr>
          <p:cNvSpPr txBox="1"/>
          <p:nvPr/>
        </p:nvSpPr>
        <p:spPr>
          <a:xfrm>
            <a:off x="4441371" y="4004259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TDP WITH 135 SEATS YSRCP 11 SEATS AND BJP 8 SEATS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18F06-C3C4-D456-C597-08DAB0E5A81A}"/>
              </a:ext>
            </a:extLst>
          </p:cNvPr>
          <p:cNvSpPr txBox="1"/>
          <p:nvPr/>
        </p:nvSpPr>
        <p:spPr>
          <a:xfrm>
            <a:off x="8425543" y="3942704"/>
            <a:ext cx="2449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DMK WITH 22 SEATS AND INC WITH 9 SEATS AS SECOND HIGHEST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8734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57004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7307" y="1406101"/>
            <a:ext cx="4251050" cy="421092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200" dirty="0"/>
              <a:t>The contest between these parties was pretty close but at the end </a:t>
            </a:r>
          </a:p>
          <a:p>
            <a:pPr algn="l"/>
            <a:r>
              <a:rPr lang="en-US" sz="3200" dirty="0"/>
              <a:t>Samajwadi party’s cycle prevailed in the end Samajwadi party won the 37 seats </a:t>
            </a:r>
          </a:p>
          <a:p>
            <a:pPr algn="l"/>
            <a:r>
              <a:rPr lang="en-US" sz="3200" dirty="0"/>
              <a:t>BJP won 33 seats </a:t>
            </a:r>
          </a:p>
          <a:p>
            <a:pPr algn="l"/>
            <a:r>
              <a:rPr lang="en-US" sz="3200" dirty="0"/>
              <a:t>Big blow for BJP was the loss in Ayodhya 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D2FBC-9EA4-D1F9-5332-989EAEA3C32C}"/>
              </a:ext>
            </a:extLst>
          </p:cNvPr>
          <p:cNvSpPr txBox="1"/>
          <p:nvPr/>
        </p:nvSpPr>
        <p:spPr>
          <a:xfrm>
            <a:off x="359227" y="636814"/>
            <a:ext cx="919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3) UNEXPECTED LOSS FOR BJP IN UTTAR PRADESH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54441-6134-AE60-5E09-3A33979C9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20" y="1556347"/>
            <a:ext cx="6275682" cy="362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900493" y="473529"/>
            <a:ext cx="1590364" cy="13607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083129"/>
            <a:ext cx="4403596" cy="4708072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3200" dirty="0"/>
              <a:t>Total number of NOTA voters for the </a:t>
            </a:r>
            <a:r>
              <a:rPr lang="en-US" sz="3200" dirty="0" err="1"/>
              <a:t>elction</a:t>
            </a:r>
            <a:r>
              <a:rPr lang="en-US" sz="3200" dirty="0"/>
              <a:t> 2024 were 6,372,220 </a:t>
            </a:r>
          </a:p>
          <a:p>
            <a:pPr marL="36900" indent="0">
              <a:buNone/>
            </a:pPr>
            <a:r>
              <a:rPr lang="en-US" sz="3200" dirty="0"/>
              <a:t>The percentage of NOTA voters is around 0.99% </a:t>
            </a:r>
          </a:p>
          <a:p>
            <a:pPr marL="36900" indent="0">
              <a:buNone/>
            </a:pPr>
            <a:r>
              <a:rPr lang="en-US" sz="3200" dirty="0"/>
              <a:t>This is high from the previous years 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5F8A0-A700-18E8-A5DD-22482BA330C2}"/>
              </a:ext>
            </a:extLst>
          </p:cNvPr>
          <p:cNvSpPr txBox="1"/>
          <p:nvPr/>
        </p:nvSpPr>
        <p:spPr>
          <a:xfrm>
            <a:off x="1126671" y="1387929"/>
            <a:ext cx="342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4) RISE IN THE NUMBER OF NOTA VOTERS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2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900493" y="473529"/>
            <a:ext cx="1590364" cy="13607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083129"/>
            <a:ext cx="4403596" cy="4708072"/>
          </a:xfrm>
        </p:spPr>
        <p:txBody>
          <a:bodyPr anchor="t">
            <a:normAutofit lnSpcReduction="10000"/>
          </a:bodyPr>
          <a:lstStyle/>
          <a:p>
            <a:pPr marL="36900" indent="0">
              <a:buNone/>
            </a:pPr>
            <a:r>
              <a:rPr lang="en-US" sz="3200" dirty="0"/>
              <a:t>Independent candidates have shown a great performance where the won 7 seats.</a:t>
            </a:r>
          </a:p>
          <a:p>
            <a:pPr marL="36900" indent="0">
              <a:buNone/>
            </a:pPr>
            <a:r>
              <a:rPr lang="en-US" sz="3200" dirty="0"/>
              <a:t>There were total 3920 independent candidates who have made there presence felt in this election. 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E67C9-B50C-47CE-01E2-6D2CF2251973}"/>
              </a:ext>
            </a:extLst>
          </p:cNvPr>
          <p:cNvSpPr txBox="1"/>
          <p:nvPr/>
        </p:nvSpPr>
        <p:spPr>
          <a:xfrm>
            <a:off x="1182855" y="1469572"/>
            <a:ext cx="3891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5) THE PERFORMANCE OF INDEPENDENT CANDIDATES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1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900493" y="473529"/>
            <a:ext cx="1590364" cy="13607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F7448-E51A-628E-1A75-EC8CC9C2F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95954" y="2295020"/>
            <a:ext cx="4286848" cy="39820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31405-8503-C85C-BCFB-818A1CB39427}"/>
              </a:ext>
            </a:extLst>
          </p:cNvPr>
          <p:cNvSpPr txBox="1"/>
          <p:nvPr/>
        </p:nvSpPr>
        <p:spPr>
          <a:xfrm>
            <a:off x="237229" y="609600"/>
            <a:ext cx="5934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6) BY Election in Gujarat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0D7F9-5E9B-5EE4-83C7-BF64CBACC3D8}"/>
              </a:ext>
            </a:extLst>
          </p:cNvPr>
          <p:cNvSpPr txBox="1"/>
          <p:nvPr/>
        </p:nvSpPr>
        <p:spPr>
          <a:xfrm>
            <a:off x="6900493" y="1317486"/>
            <a:ext cx="61068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BJP winning almost</a:t>
            </a:r>
          </a:p>
          <a:p>
            <a:r>
              <a:rPr lang="en-US" sz="4000" dirty="0"/>
              <a:t>all the seats in</a:t>
            </a:r>
          </a:p>
          <a:p>
            <a:r>
              <a:rPr lang="en-US" sz="4000" dirty="0"/>
              <a:t>Gujarat’s by election</a:t>
            </a:r>
          </a:p>
          <a:p>
            <a:r>
              <a:rPr lang="en-US" sz="4000" dirty="0"/>
              <a:t>INC was able to win 1</a:t>
            </a:r>
          </a:p>
          <a:p>
            <a:r>
              <a:rPr lang="en-US" sz="4000" dirty="0"/>
              <a:t>seat.</a:t>
            </a:r>
          </a:p>
          <a:p>
            <a:r>
              <a:rPr lang="en-US" sz="4000" dirty="0"/>
              <a:t>BJP won 22</a:t>
            </a:r>
          </a:p>
        </p:txBody>
      </p:sp>
    </p:spTree>
    <p:extLst>
      <p:ext uri="{BB962C8B-B14F-4D97-AF65-F5344CB8AC3E}">
        <p14:creationId xmlns:p14="http://schemas.microsoft.com/office/powerpoint/2010/main" val="3316860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{2430B93A-063B-4B96-B895-4359B383020B}tf55705232_win32</Template>
  <TotalTime>42</TotalTime>
  <Words>618</Words>
  <Application>Microsoft Office PowerPoint</Application>
  <PresentationFormat>Widescreen</PresentationFormat>
  <Paragraphs>71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Goudy Old Style</vt:lpstr>
      <vt:lpstr>Wingdings 2</vt:lpstr>
      <vt:lpstr>SlateVTI</vt:lpstr>
      <vt:lpstr>KEY INSIGHTS FOR</vt:lpstr>
      <vt:lpstr> </vt:lpstr>
      <vt:lpstr>KEY INSIGHT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Aashi Singh</dc:creator>
  <cp:lastModifiedBy>Aashi Singh</cp:lastModifiedBy>
  <cp:revision>1</cp:revision>
  <dcterms:created xsi:type="dcterms:W3CDTF">2024-07-01T02:24:40Z</dcterms:created>
  <dcterms:modified xsi:type="dcterms:W3CDTF">2024-07-01T03:07:10Z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