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52F4A-0E96-4368-9F2E-E39F173932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68C56D-E882-4B95-B1AC-8347C106B7F4}">
      <dgm:prSet/>
      <dgm:spPr/>
      <dgm:t>
        <a:bodyPr/>
        <a:lstStyle/>
        <a:p>
          <a:r>
            <a:rPr lang="en-US" b="1"/>
            <a:t>Existing methods </a:t>
          </a:r>
          <a:endParaRPr lang="en-US"/>
        </a:p>
      </dgm:t>
    </dgm:pt>
    <dgm:pt modelId="{F868C69F-8775-40EB-95FE-82771230F228}" type="parTrans" cxnId="{7EB71878-909D-438F-9BCB-B42784EDF3DD}">
      <dgm:prSet/>
      <dgm:spPr/>
      <dgm:t>
        <a:bodyPr/>
        <a:lstStyle/>
        <a:p>
          <a:endParaRPr lang="en-US"/>
        </a:p>
      </dgm:t>
    </dgm:pt>
    <dgm:pt modelId="{C255D179-1775-4FCF-9F8F-85A01ADFAA32}" type="sibTrans" cxnId="{7EB71878-909D-438F-9BCB-B42784EDF3DD}">
      <dgm:prSet/>
      <dgm:spPr/>
      <dgm:t>
        <a:bodyPr/>
        <a:lstStyle/>
        <a:p>
          <a:endParaRPr lang="en-US"/>
        </a:p>
      </dgm:t>
    </dgm:pt>
    <dgm:pt modelId="{F35E1636-6D7D-4221-B084-EB393B50C3A4}">
      <dgm:prSet/>
      <dgm:spPr/>
      <dgm:t>
        <a:bodyPr/>
        <a:lstStyle/>
        <a:p>
          <a:r>
            <a:rPr lang="en-AU" i="0"/>
            <a:t>Kogan SmarterHome™ 7.0kW Inverter Split System Air Conditioner</a:t>
          </a:r>
          <a:endParaRPr lang="en-US"/>
        </a:p>
      </dgm:t>
    </dgm:pt>
    <dgm:pt modelId="{D44C59D7-6DA5-4825-8979-31FB8F3301DB}" type="parTrans" cxnId="{960BFC01-5A39-48C2-AF30-38526A5AAA6C}">
      <dgm:prSet/>
      <dgm:spPr/>
      <dgm:t>
        <a:bodyPr/>
        <a:lstStyle/>
        <a:p>
          <a:endParaRPr lang="en-US"/>
        </a:p>
      </dgm:t>
    </dgm:pt>
    <dgm:pt modelId="{298652F7-126C-4E91-8A29-308E51FFDDE2}" type="sibTrans" cxnId="{960BFC01-5A39-48C2-AF30-38526A5AAA6C}">
      <dgm:prSet/>
      <dgm:spPr/>
      <dgm:t>
        <a:bodyPr/>
        <a:lstStyle/>
        <a:p>
          <a:endParaRPr lang="en-US"/>
        </a:p>
      </dgm:t>
    </dgm:pt>
    <dgm:pt modelId="{BF5059F4-961F-4F65-A249-D5A39719D83E}">
      <dgm:prSet/>
      <dgm:spPr/>
      <dgm:t>
        <a:bodyPr/>
        <a:lstStyle/>
        <a:p>
          <a:r>
            <a:rPr lang="en-US" i="0"/>
            <a:t>Dyson Pure Hot+Cool Link Purifying Fan Heater</a:t>
          </a:r>
          <a:endParaRPr lang="en-US"/>
        </a:p>
      </dgm:t>
    </dgm:pt>
    <dgm:pt modelId="{7A990B34-C517-45CE-B128-1C95BC387F98}" type="parTrans" cxnId="{20E7CDD5-E43B-4962-844F-81DEA748FADB}">
      <dgm:prSet/>
      <dgm:spPr/>
      <dgm:t>
        <a:bodyPr/>
        <a:lstStyle/>
        <a:p>
          <a:endParaRPr lang="en-US"/>
        </a:p>
      </dgm:t>
    </dgm:pt>
    <dgm:pt modelId="{480DF18A-9544-4361-BFED-39BE974B37C7}" type="sibTrans" cxnId="{20E7CDD5-E43B-4962-844F-81DEA748FADB}">
      <dgm:prSet/>
      <dgm:spPr/>
      <dgm:t>
        <a:bodyPr/>
        <a:lstStyle/>
        <a:p>
          <a:endParaRPr lang="en-US"/>
        </a:p>
      </dgm:t>
    </dgm:pt>
    <dgm:pt modelId="{4C1C87C4-80B7-4293-98B7-A47C5C0C180E}">
      <dgm:prSet/>
      <dgm:spPr/>
      <dgm:t>
        <a:bodyPr/>
        <a:lstStyle/>
        <a:p>
          <a:r>
            <a:rPr lang="en-US" i="0"/>
            <a:t>Goldair 2000W Smart Wi-Fi Panel Heater</a:t>
          </a:r>
          <a:endParaRPr lang="en-US"/>
        </a:p>
      </dgm:t>
    </dgm:pt>
    <dgm:pt modelId="{7423B11A-2764-4841-B8C1-D7D237AA0FFC}" type="parTrans" cxnId="{660952DA-9A31-4E47-A62B-8894875BBAA0}">
      <dgm:prSet/>
      <dgm:spPr/>
      <dgm:t>
        <a:bodyPr/>
        <a:lstStyle/>
        <a:p>
          <a:endParaRPr lang="en-US"/>
        </a:p>
      </dgm:t>
    </dgm:pt>
    <dgm:pt modelId="{3471FC04-60CC-439A-8CF8-37311054E66E}" type="sibTrans" cxnId="{660952DA-9A31-4E47-A62B-8894875BBAA0}">
      <dgm:prSet/>
      <dgm:spPr/>
      <dgm:t>
        <a:bodyPr/>
        <a:lstStyle/>
        <a:p>
          <a:endParaRPr lang="en-US"/>
        </a:p>
      </dgm:t>
    </dgm:pt>
    <dgm:pt modelId="{4595380F-0AC1-4105-9218-B871A99ECB27}" type="pres">
      <dgm:prSet presAssocID="{36952F4A-0E96-4368-9F2E-E39F17393288}" presName="linear" presStyleCnt="0">
        <dgm:presLayoutVars>
          <dgm:animLvl val="lvl"/>
          <dgm:resizeHandles val="exact"/>
        </dgm:presLayoutVars>
      </dgm:prSet>
      <dgm:spPr/>
    </dgm:pt>
    <dgm:pt modelId="{256B1EAC-9D0F-4A42-9B13-A2C023581492}" type="pres">
      <dgm:prSet presAssocID="{A168C56D-E882-4B95-B1AC-8347C106B7F4}" presName="parentText" presStyleLbl="node1" presStyleIdx="0" presStyleCnt="1">
        <dgm:presLayoutVars>
          <dgm:chMax val="0"/>
          <dgm:bulletEnabled val="1"/>
        </dgm:presLayoutVars>
      </dgm:prSet>
      <dgm:spPr/>
    </dgm:pt>
    <dgm:pt modelId="{4F459D96-9391-4834-ABEF-3B378EA48FB5}" type="pres">
      <dgm:prSet presAssocID="{A168C56D-E882-4B95-B1AC-8347C106B7F4}" presName="childText" presStyleLbl="revTx" presStyleIdx="0" presStyleCnt="1">
        <dgm:presLayoutVars>
          <dgm:bulletEnabled val="1"/>
        </dgm:presLayoutVars>
      </dgm:prSet>
      <dgm:spPr/>
    </dgm:pt>
  </dgm:ptLst>
  <dgm:cxnLst>
    <dgm:cxn modelId="{960BFC01-5A39-48C2-AF30-38526A5AAA6C}" srcId="{A168C56D-E882-4B95-B1AC-8347C106B7F4}" destId="{F35E1636-6D7D-4221-B084-EB393B50C3A4}" srcOrd="0" destOrd="0" parTransId="{D44C59D7-6DA5-4825-8979-31FB8F3301DB}" sibTransId="{298652F7-126C-4E91-8A29-308E51FFDDE2}"/>
    <dgm:cxn modelId="{DAC1EB0B-0934-4D7E-88DE-14537F08A03D}" type="presOf" srcId="{F35E1636-6D7D-4221-B084-EB393B50C3A4}" destId="{4F459D96-9391-4834-ABEF-3B378EA48FB5}" srcOrd="0" destOrd="0" presId="urn:microsoft.com/office/officeart/2005/8/layout/vList2"/>
    <dgm:cxn modelId="{3DA7CA21-22D4-4789-A0FC-9DCA4F405171}" type="presOf" srcId="{36952F4A-0E96-4368-9F2E-E39F17393288}" destId="{4595380F-0AC1-4105-9218-B871A99ECB27}" srcOrd="0" destOrd="0" presId="urn:microsoft.com/office/officeart/2005/8/layout/vList2"/>
    <dgm:cxn modelId="{B0812C66-9A2D-4188-8189-08B578EFF9A3}" type="presOf" srcId="{A168C56D-E882-4B95-B1AC-8347C106B7F4}" destId="{256B1EAC-9D0F-4A42-9B13-A2C023581492}" srcOrd="0" destOrd="0" presId="urn:microsoft.com/office/officeart/2005/8/layout/vList2"/>
    <dgm:cxn modelId="{29386B4F-5A1B-425C-B9BB-B748D1E9C162}" type="presOf" srcId="{BF5059F4-961F-4F65-A249-D5A39719D83E}" destId="{4F459D96-9391-4834-ABEF-3B378EA48FB5}" srcOrd="0" destOrd="1" presId="urn:microsoft.com/office/officeart/2005/8/layout/vList2"/>
    <dgm:cxn modelId="{7EB71878-909D-438F-9BCB-B42784EDF3DD}" srcId="{36952F4A-0E96-4368-9F2E-E39F17393288}" destId="{A168C56D-E882-4B95-B1AC-8347C106B7F4}" srcOrd="0" destOrd="0" parTransId="{F868C69F-8775-40EB-95FE-82771230F228}" sibTransId="{C255D179-1775-4FCF-9F8F-85A01ADFAA32}"/>
    <dgm:cxn modelId="{3B12F38E-4ED5-4FB4-BA31-34EC10F2E3EE}" type="presOf" srcId="{4C1C87C4-80B7-4293-98B7-A47C5C0C180E}" destId="{4F459D96-9391-4834-ABEF-3B378EA48FB5}" srcOrd="0" destOrd="2" presId="urn:microsoft.com/office/officeart/2005/8/layout/vList2"/>
    <dgm:cxn modelId="{20E7CDD5-E43B-4962-844F-81DEA748FADB}" srcId="{A168C56D-E882-4B95-B1AC-8347C106B7F4}" destId="{BF5059F4-961F-4F65-A249-D5A39719D83E}" srcOrd="1" destOrd="0" parTransId="{7A990B34-C517-45CE-B128-1C95BC387F98}" sibTransId="{480DF18A-9544-4361-BFED-39BE974B37C7}"/>
    <dgm:cxn modelId="{660952DA-9A31-4E47-A62B-8894875BBAA0}" srcId="{A168C56D-E882-4B95-B1AC-8347C106B7F4}" destId="{4C1C87C4-80B7-4293-98B7-A47C5C0C180E}" srcOrd="2" destOrd="0" parTransId="{7423B11A-2764-4841-B8C1-D7D237AA0FFC}" sibTransId="{3471FC04-60CC-439A-8CF8-37311054E66E}"/>
    <dgm:cxn modelId="{AEB24B97-3576-4305-98F7-1F58E924B037}" type="presParOf" srcId="{4595380F-0AC1-4105-9218-B871A99ECB27}" destId="{256B1EAC-9D0F-4A42-9B13-A2C023581492}" srcOrd="0" destOrd="0" presId="urn:microsoft.com/office/officeart/2005/8/layout/vList2"/>
    <dgm:cxn modelId="{4E6D9BC1-8C19-4FBE-AD9E-F9A2F2A05517}" type="presParOf" srcId="{4595380F-0AC1-4105-9218-B871A99ECB27}" destId="{4F459D96-9391-4834-ABEF-3B378EA48FB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B1EAC-9D0F-4A42-9B13-A2C023581492}">
      <dsp:nvSpPr>
        <dsp:cNvPr id="0" name=""/>
        <dsp:cNvSpPr/>
      </dsp:nvSpPr>
      <dsp:spPr>
        <a:xfrm>
          <a:off x="0" y="117707"/>
          <a:ext cx="7089061"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Existing methods </a:t>
          </a:r>
          <a:endParaRPr lang="en-US" sz="3200" kern="1200"/>
        </a:p>
      </dsp:txBody>
      <dsp:txXfrm>
        <a:off x="38381" y="156088"/>
        <a:ext cx="7012299" cy="709478"/>
      </dsp:txXfrm>
    </dsp:sp>
    <dsp:sp modelId="{4F459D96-9391-4834-ABEF-3B378EA48FB5}">
      <dsp:nvSpPr>
        <dsp:cNvPr id="0" name=""/>
        <dsp:cNvSpPr/>
      </dsp:nvSpPr>
      <dsp:spPr>
        <a:xfrm>
          <a:off x="0" y="903948"/>
          <a:ext cx="7089061"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078"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AU" sz="2500" i="0" kern="1200"/>
            <a:t>Kogan SmarterHome™ 7.0kW Inverter Split System Air Conditioner</a:t>
          </a:r>
          <a:endParaRPr lang="en-US" sz="2500" kern="1200"/>
        </a:p>
        <a:p>
          <a:pPr marL="228600" lvl="1" indent="-228600" algn="l" defTabSz="1111250">
            <a:lnSpc>
              <a:spcPct val="90000"/>
            </a:lnSpc>
            <a:spcBef>
              <a:spcPct val="0"/>
            </a:spcBef>
            <a:spcAft>
              <a:spcPct val="20000"/>
            </a:spcAft>
            <a:buChar char="•"/>
          </a:pPr>
          <a:r>
            <a:rPr lang="en-US" sz="2500" i="0" kern="1200"/>
            <a:t>Dyson Pure Hot+Cool Link Purifying Fan Heater</a:t>
          </a:r>
          <a:endParaRPr lang="en-US" sz="2500" kern="1200"/>
        </a:p>
        <a:p>
          <a:pPr marL="228600" lvl="1" indent="-228600" algn="l" defTabSz="1111250">
            <a:lnSpc>
              <a:spcPct val="90000"/>
            </a:lnSpc>
            <a:spcBef>
              <a:spcPct val="0"/>
            </a:spcBef>
            <a:spcAft>
              <a:spcPct val="20000"/>
            </a:spcAft>
            <a:buChar char="•"/>
          </a:pPr>
          <a:r>
            <a:rPr lang="en-US" sz="2500" i="0" kern="1200"/>
            <a:t>Goldair 2000W Smart Wi-Fi Panel Heater</a:t>
          </a:r>
          <a:endParaRPr lang="en-US" sz="2500" kern="1200"/>
        </a:p>
      </dsp:txBody>
      <dsp:txXfrm>
        <a:off x="0" y="903948"/>
        <a:ext cx="7089061" cy="165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F442-8449-D8C1-40FD-08AD46E6F6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1B40F62-A5B7-CCAE-89A4-CFA19DBDD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A36AED-38CC-1B35-E243-13D9E0E173CC}"/>
              </a:ext>
            </a:extLst>
          </p:cNvPr>
          <p:cNvSpPr>
            <a:spLocks noGrp="1"/>
          </p:cNvSpPr>
          <p:nvPr>
            <p:ph type="dt" sz="half" idx="10"/>
          </p:nvPr>
        </p:nvSpPr>
        <p:spPr/>
        <p:txBody>
          <a:bodyPr/>
          <a:lstStyle/>
          <a:p>
            <a:fld id="{23FEA57E-7C1A-457B-A4CD-5DCEB057B502}" type="datetime1">
              <a:rPr lang="en-US" smtClean="0"/>
              <a:t>9/19/2024</a:t>
            </a:fld>
            <a:endParaRPr lang="en-US" dirty="0"/>
          </a:p>
        </p:txBody>
      </p:sp>
      <p:sp>
        <p:nvSpPr>
          <p:cNvPr id="5" name="Footer Placeholder 4">
            <a:extLst>
              <a:ext uri="{FF2B5EF4-FFF2-40B4-BE49-F238E27FC236}">
                <a16:creationId xmlns:a16="http://schemas.microsoft.com/office/drawing/2014/main" id="{4CBB18BC-9326-C6BF-9881-A9346660392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AD1A8CF-BA30-C005-E264-30549F5AB29A}"/>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844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7F8D-725A-0BD5-615D-4E5CACE920F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2AFB6C9-4D33-B4A0-39CE-4197670C77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54B670-5961-968F-E022-4AE2CCD08038}"/>
              </a:ext>
            </a:extLst>
          </p:cNvPr>
          <p:cNvSpPr>
            <a:spLocks noGrp="1"/>
          </p:cNvSpPr>
          <p:nvPr>
            <p:ph type="dt" sz="half" idx="10"/>
          </p:nvPr>
        </p:nvSpPr>
        <p:spPr/>
        <p:txBody>
          <a:bodyPr/>
          <a:lstStyle/>
          <a:p>
            <a:fld id="{11789749-A4CD-447F-8298-2B7988C91CEA}" type="datetime1">
              <a:rPr lang="en-US" smtClean="0"/>
              <a:t>9/19/2024</a:t>
            </a:fld>
            <a:endParaRPr lang="en-US"/>
          </a:p>
        </p:txBody>
      </p:sp>
      <p:sp>
        <p:nvSpPr>
          <p:cNvPr id="5" name="Footer Placeholder 4">
            <a:extLst>
              <a:ext uri="{FF2B5EF4-FFF2-40B4-BE49-F238E27FC236}">
                <a16:creationId xmlns:a16="http://schemas.microsoft.com/office/drawing/2014/main" id="{5E26987D-6756-8332-5043-8822814592C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3D17AA5-2AC1-9072-B36A-F31CC70958CE}"/>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9444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00531-18A4-6090-C5DD-6F176787F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BB05E47-019C-6DCE-CE0B-7DACE3D7C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2F716E-6360-7979-BE65-C717BFEF0A1D}"/>
              </a:ext>
            </a:extLst>
          </p:cNvPr>
          <p:cNvSpPr>
            <a:spLocks noGrp="1"/>
          </p:cNvSpPr>
          <p:nvPr>
            <p:ph type="dt" sz="half" idx="10"/>
          </p:nvPr>
        </p:nvSpPr>
        <p:spPr/>
        <p:txBody>
          <a:bodyPr/>
          <a:lstStyle/>
          <a:p>
            <a:fld id="{BA0444D3-C0BA-4587-A56C-581AB9F841BE}" type="datetime1">
              <a:rPr lang="en-US" smtClean="0"/>
              <a:t>9/19/2024</a:t>
            </a:fld>
            <a:endParaRPr lang="en-US"/>
          </a:p>
        </p:txBody>
      </p:sp>
      <p:sp>
        <p:nvSpPr>
          <p:cNvPr id="5" name="Footer Placeholder 4">
            <a:extLst>
              <a:ext uri="{FF2B5EF4-FFF2-40B4-BE49-F238E27FC236}">
                <a16:creationId xmlns:a16="http://schemas.microsoft.com/office/drawing/2014/main" id="{AF9C3388-0986-7605-1D46-D45E854D0A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2E5B6A3-31A4-212E-F05D-FA13568F90A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4137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DC55-8423-EF0E-B10F-E12B0D3B13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49C308-CDEE-6556-D1EB-AB66B6D37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324657-334C-A487-0495-3B8503C432DD}"/>
              </a:ext>
            </a:extLst>
          </p:cNvPr>
          <p:cNvSpPr>
            <a:spLocks noGrp="1"/>
          </p:cNvSpPr>
          <p:nvPr>
            <p:ph type="dt" sz="half" idx="10"/>
          </p:nvPr>
        </p:nvSpPr>
        <p:spPr/>
        <p:txBody>
          <a:bodyPr/>
          <a:lstStyle/>
          <a:p>
            <a:fld id="{201AF2CE-4F37-411C-A3EE-BBBE223265BF}" type="datetime1">
              <a:rPr lang="en-US" smtClean="0"/>
              <a:t>9/19/2024</a:t>
            </a:fld>
            <a:endParaRPr lang="en-US"/>
          </a:p>
        </p:txBody>
      </p:sp>
      <p:sp>
        <p:nvSpPr>
          <p:cNvPr id="5" name="Footer Placeholder 4">
            <a:extLst>
              <a:ext uri="{FF2B5EF4-FFF2-40B4-BE49-F238E27FC236}">
                <a16:creationId xmlns:a16="http://schemas.microsoft.com/office/drawing/2014/main" id="{E04605A1-66F3-8125-0DF0-4B7B1AD47B1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F20B139-1180-AD36-2CD9-BDA82A8EE3CA}"/>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36731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ABF9-202D-4267-76F7-B0E74E969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07FAFD0-101F-4EFA-C335-73C5DAAB0D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EA6D8-9171-82BD-CCE8-5AE510EF3E97}"/>
              </a:ext>
            </a:extLst>
          </p:cNvPr>
          <p:cNvSpPr>
            <a:spLocks noGrp="1"/>
          </p:cNvSpPr>
          <p:nvPr>
            <p:ph type="dt" sz="half" idx="10"/>
          </p:nvPr>
        </p:nvSpPr>
        <p:spPr/>
        <p:txBody>
          <a:bodyPr/>
          <a:lstStyle/>
          <a:p>
            <a:fld id="{C96083D4-708C-4BB5-B4FD-30CE9FA12FD5}" type="datetime1">
              <a:rPr lang="en-US" smtClean="0"/>
              <a:t>9/19/2024</a:t>
            </a:fld>
            <a:endParaRPr lang="en-US"/>
          </a:p>
        </p:txBody>
      </p:sp>
      <p:sp>
        <p:nvSpPr>
          <p:cNvPr id="5" name="Footer Placeholder 4">
            <a:extLst>
              <a:ext uri="{FF2B5EF4-FFF2-40B4-BE49-F238E27FC236}">
                <a16:creationId xmlns:a16="http://schemas.microsoft.com/office/drawing/2014/main" id="{9154E439-8BAF-F980-C213-6CF03727490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101354D-26C5-E035-180B-7F0B8E20FCC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9548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647D-BC0D-7BE9-EF59-AC579CDF431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1F54702-902B-15CD-50C9-9EA205659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E224A8A-2770-D191-0355-231699E07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127A15D-B622-2CF5-36CB-2652AFFD25EB}"/>
              </a:ext>
            </a:extLst>
          </p:cNvPr>
          <p:cNvSpPr>
            <a:spLocks noGrp="1"/>
          </p:cNvSpPr>
          <p:nvPr>
            <p:ph type="dt" sz="half" idx="10"/>
          </p:nvPr>
        </p:nvSpPr>
        <p:spPr/>
        <p:txBody>
          <a:bodyPr/>
          <a:lstStyle/>
          <a:p>
            <a:fld id="{D0D239B2-65BC-4C2A-A62B-3EABFE9590E4}" type="datetime1">
              <a:rPr lang="en-US" smtClean="0"/>
              <a:t>9/19/2024</a:t>
            </a:fld>
            <a:endParaRPr lang="en-US"/>
          </a:p>
        </p:txBody>
      </p:sp>
      <p:sp>
        <p:nvSpPr>
          <p:cNvPr id="6" name="Footer Placeholder 5">
            <a:extLst>
              <a:ext uri="{FF2B5EF4-FFF2-40B4-BE49-F238E27FC236}">
                <a16:creationId xmlns:a16="http://schemas.microsoft.com/office/drawing/2014/main" id="{D2335BB4-2C6D-ADE7-4584-D8C2DED49D3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9514171-8E12-449A-208A-94612264E1E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1461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3E3F-81E0-FF60-3CAA-6272CFB954A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A66388-AB6E-9C0F-AC97-9711F10DD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D1121-ECBC-8AD9-84FB-0665D000A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8F2B0C4-5ABF-D0FB-EC40-A1F0CCE7C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1A103-E3E4-799D-CCD5-5474DAA64D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9126203-1CC8-84EB-3EB6-95691A25099D}"/>
              </a:ext>
            </a:extLst>
          </p:cNvPr>
          <p:cNvSpPr>
            <a:spLocks noGrp="1"/>
          </p:cNvSpPr>
          <p:nvPr>
            <p:ph type="dt" sz="half" idx="10"/>
          </p:nvPr>
        </p:nvSpPr>
        <p:spPr/>
        <p:txBody>
          <a:bodyPr/>
          <a:lstStyle/>
          <a:p>
            <a:fld id="{85E05F5A-E4A3-476F-A89E-C2B73F2431E4}" type="datetime1">
              <a:rPr lang="en-US" smtClean="0"/>
              <a:t>9/19/2024</a:t>
            </a:fld>
            <a:endParaRPr lang="en-US"/>
          </a:p>
        </p:txBody>
      </p:sp>
      <p:sp>
        <p:nvSpPr>
          <p:cNvPr id="8" name="Footer Placeholder 7">
            <a:extLst>
              <a:ext uri="{FF2B5EF4-FFF2-40B4-BE49-F238E27FC236}">
                <a16:creationId xmlns:a16="http://schemas.microsoft.com/office/drawing/2014/main" id="{EB8D7853-FA8B-F63F-FE4F-C1B0720E4E2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F89F802-7D0C-65A1-3901-CC4FE74AD65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4437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A594-6F63-9C3C-2521-D568DE5379F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C2C1CFE-C3C8-4E4A-4406-304C1D867170}"/>
              </a:ext>
            </a:extLst>
          </p:cNvPr>
          <p:cNvSpPr>
            <a:spLocks noGrp="1"/>
          </p:cNvSpPr>
          <p:nvPr>
            <p:ph type="dt" sz="half" idx="10"/>
          </p:nvPr>
        </p:nvSpPr>
        <p:spPr/>
        <p:txBody>
          <a:bodyPr/>
          <a:lstStyle/>
          <a:p>
            <a:fld id="{E3761515-4A26-4F31-9F61-5A10B1FABBFC}" type="datetime1">
              <a:rPr lang="en-US" smtClean="0"/>
              <a:t>9/19/2024</a:t>
            </a:fld>
            <a:endParaRPr lang="en-US"/>
          </a:p>
        </p:txBody>
      </p:sp>
      <p:sp>
        <p:nvSpPr>
          <p:cNvPr id="4" name="Footer Placeholder 3">
            <a:extLst>
              <a:ext uri="{FF2B5EF4-FFF2-40B4-BE49-F238E27FC236}">
                <a16:creationId xmlns:a16="http://schemas.microsoft.com/office/drawing/2014/main" id="{1ED2E699-E9CC-B2BA-C30F-D85026A7EC5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DEBCA282-E70A-FACB-F2F5-BA1D6C2314BE}"/>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3254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DEB8D-2E8F-9D16-B88E-F01E0742FC5D}"/>
              </a:ext>
            </a:extLst>
          </p:cNvPr>
          <p:cNvSpPr>
            <a:spLocks noGrp="1"/>
          </p:cNvSpPr>
          <p:nvPr>
            <p:ph type="dt" sz="half" idx="10"/>
          </p:nvPr>
        </p:nvSpPr>
        <p:spPr/>
        <p:txBody>
          <a:bodyPr/>
          <a:lstStyle/>
          <a:p>
            <a:fld id="{4A75DC65-7D1F-4BAB-9695-F7E734143E14}" type="datetime1">
              <a:rPr lang="en-US" smtClean="0"/>
              <a:t>9/19/2024</a:t>
            </a:fld>
            <a:endParaRPr lang="en-US"/>
          </a:p>
        </p:txBody>
      </p:sp>
      <p:sp>
        <p:nvSpPr>
          <p:cNvPr id="3" name="Footer Placeholder 2">
            <a:extLst>
              <a:ext uri="{FF2B5EF4-FFF2-40B4-BE49-F238E27FC236}">
                <a16:creationId xmlns:a16="http://schemas.microsoft.com/office/drawing/2014/main" id="{C28A2442-B0A2-1601-4A4C-957DC1FFFA2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00C1FB30-1B7C-3EDA-EC55-15A89439EE6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6948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CB96-15E9-48DE-B19B-6F7C6278E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FED7E81-2A83-8714-F109-5F3EF6E69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0ACE2CC-2E8B-B9EF-1688-17A5EDA40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24274-A71C-9AF8-D55E-73ECD58C69F0}"/>
              </a:ext>
            </a:extLst>
          </p:cNvPr>
          <p:cNvSpPr>
            <a:spLocks noGrp="1"/>
          </p:cNvSpPr>
          <p:nvPr>
            <p:ph type="dt" sz="half" idx="10"/>
          </p:nvPr>
        </p:nvSpPr>
        <p:spPr/>
        <p:txBody>
          <a:bodyPr/>
          <a:lstStyle/>
          <a:p>
            <a:fld id="{7E624077-BD55-4036-8E92-6558FDF3B653}" type="datetime1">
              <a:rPr lang="en-US" smtClean="0"/>
              <a:t>9/19/2024</a:t>
            </a:fld>
            <a:endParaRPr lang="en-US"/>
          </a:p>
        </p:txBody>
      </p:sp>
      <p:sp>
        <p:nvSpPr>
          <p:cNvPr id="6" name="Footer Placeholder 5">
            <a:extLst>
              <a:ext uri="{FF2B5EF4-FFF2-40B4-BE49-F238E27FC236}">
                <a16:creationId xmlns:a16="http://schemas.microsoft.com/office/drawing/2014/main" id="{61B3D5BD-B543-8D28-851F-3B1C0D03E25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1A29BBE-391E-4FB0-3BE6-331CC421230B}"/>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1393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6BEB-AA57-2EE9-C715-F3621A08C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8DB4C7F-F7E2-40B4-6224-73508D9AA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1D3277D-52B9-7CB0-7DAC-444C3A9B4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5088B-CADE-756B-7C73-0322529DD5CB}"/>
              </a:ext>
            </a:extLst>
          </p:cNvPr>
          <p:cNvSpPr>
            <a:spLocks noGrp="1"/>
          </p:cNvSpPr>
          <p:nvPr>
            <p:ph type="dt" sz="half" idx="10"/>
          </p:nvPr>
        </p:nvSpPr>
        <p:spPr/>
        <p:txBody>
          <a:bodyPr/>
          <a:lstStyle/>
          <a:p>
            <a:fld id="{804225F2-7107-4609-BCC2-77C63064A5E8}" type="datetime1">
              <a:rPr lang="en-US" smtClean="0"/>
              <a:t>9/19/2024</a:t>
            </a:fld>
            <a:endParaRPr lang="en-US"/>
          </a:p>
        </p:txBody>
      </p:sp>
      <p:sp>
        <p:nvSpPr>
          <p:cNvPr id="6" name="Footer Placeholder 5">
            <a:extLst>
              <a:ext uri="{FF2B5EF4-FFF2-40B4-BE49-F238E27FC236}">
                <a16:creationId xmlns:a16="http://schemas.microsoft.com/office/drawing/2014/main" id="{84608008-F0C9-0944-7D94-CE63F8D9BBB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23CA841-2916-CDF4-BE56-783E46CFC069}"/>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7551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EEDE3-2C83-5DDF-B254-9B0D4340F0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6DBB576-57F4-269A-1824-0BE475416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E317A0-1CAD-9E5D-5E10-142145102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FE42E8-8B57-452D-A122-4DCE9AC771EF}" type="datetime1">
              <a:rPr lang="en-US" smtClean="0"/>
              <a:t>9/19/2024</a:t>
            </a:fld>
            <a:endParaRPr lang="en-US"/>
          </a:p>
        </p:txBody>
      </p:sp>
      <p:sp>
        <p:nvSpPr>
          <p:cNvPr id="5" name="Footer Placeholder 4">
            <a:extLst>
              <a:ext uri="{FF2B5EF4-FFF2-40B4-BE49-F238E27FC236}">
                <a16:creationId xmlns:a16="http://schemas.microsoft.com/office/drawing/2014/main" id="{615BDD48-EA62-0AED-180B-E0F53D290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9832BA9E-FAFE-78B3-0BAA-865793679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74237124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mitre10.com.au/goldair-2000w-smart-wi-fi-panel-heater-6885685" TargetMode="External"/><Relationship Id="rId2" Type="http://schemas.openxmlformats.org/officeDocument/2006/relationships/hyperlink" Target="https://www.kogan.com/au/buy/kogan-smarterhometm-2kw-premium-glass-panel-heater-white-kogan/" TargetMode="External"/><Relationship Id="rId1" Type="http://schemas.openxmlformats.org/officeDocument/2006/relationships/slideLayout" Target="../slideLayouts/slideLayout7.xml"/><Relationship Id="rId4" Type="http://schemas.openxmlformats.org/officeDocument/2006/relationships/hyperlink" Target="https://www.jbhifi.com.au/products/dyson-pure-hotcool-link-purifying-fan-heater-white-sil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2055294-3AD2-3C7B-01F1-FFA2EC362692}"/>
              </a:ext>
            </a:extLst>
          </p:cNvPr>
          <p:cNvSpPr>
            <a:spLocks noGrp="1"/>
          </p:cNvSpPr>
          <p:nvPr>
            <p:ph type="ctrTitle"/>
          </p:nvPr>
        </p:nvSpPr>
        <p:spPr>
          <a:xfrm>
            <a:off x="193532" y="216310"/>
            <a:ext cx="6032635" cy="2900023"/>
          </a:xfrm>
        </p:spPr>
        <p:txBody>
          <a:bodyPr>
            <a:normAutofit/>
          </a:bodyPr>
          <a:lstStyle/>
          <a:p>
            <a:pPr algn="l"/>
            <a:r>
              <a:rPr lang="en-US" sz="4400" b="1" dirty="0"/>
              <a:t>Smart Room Monitoring and Heating System for Personalized Temperature Control</a:t>
            </a:r>
            <a:endParaRPr lang="en-AU" sz="4400" b="1" dirty="0"/>
          </a:p>
        </p:txBody>
      </p:sp>
      <p:sp>
        <p:nvSpPr>
          <p:cNvPr id="3" name="Subtitle 2">
            <a:extLst>
              <a:ext uri="{FF2B5EF4-FFF2-40B4-BE49-F238E27FC236}">
                <a16:creationId xmlns:a16="http://schemas.microsoft.com/office/drawing/2014/main" id="{68A4728B-2A8A-9378-6722-FA989A0CE1B0}"/>
              </a:ext>
            </a:extLst>
          </p:cNvPr>
          <p:cNvSpPr>
            <a:spLocks noGrp="1"/>
          </p:cNvSpPr>
          <p:nvPr>
            <p:ph type="subTitle" idx="1"/>
          </p:nvPr>
        </p:nvSpPr>
        <p:spPr>
          <a:xfrm>
            <a:off x="285134" y="3834581"/>
            <a:ext cx="5447071" cy="2900023"/>
          </a:xfrm>
        </p:spPr>
        <p:txBody>
          <a:bodyPr>
            <a:normAutofit/>
          </a:bodyPr>
          <a:lstStyle/>
          <a:p>
            <a:pPr algn="l"/>
            <a:r>
              <a:rPr lang="en-AU" sz="1600" dirty="0"/>
              <a:t>Pass task 9.1P</a:t>
            </a:r>
          </a:p>
          <a:p>
            <a:pPr algn="l"/>
            <a:r>
              <a:rPr lang="en-AU" sz="1600" dirty="0" err="1"/>
              <a:t>Dinuli</a:t>
            </a:r>
            <a:r>
              <a:rPr lang="en-AU" sz="1600" dirty="0"/>
              <a:t> Wickramasinghe </a:t>
            </a:r>
          </a:p>
          <a:p>
            <a:pPr algn="l"/>
            <a:r>
              <a:rPr lang="en-AU" sz="1600" dirty="0"/>
              <a:t>(s224008466)</a:t>
            </a:r>
          </a:p>
          <a:p>
            <a:pPr algn="r"/>
            <a:endParaRPr lang="en-AU" sz="1600" dirty="0"/>
          </a:p>
          <a:p>
            <a:pPr algn="r"/>
            <a:endParaRPr lang="en-AU" sz="1600" dirty="0"/>
          </a:p>
          <a:p>
            <a:pPr algn="r"/>
            <a:endParaRPr lang="en-AU" sz="1600" dirty="0"/>
          </a:p>
          <a:p>
            <a:pPr algn="r"/>
            <a:endParaRPr lang="en-AU" sz="1600" dirty="0"/>
          </a:p>
          <a:p>
            <a:pPr algn="r"/>
            <a:r>
              <a:rPr lang="en-AU" sz="1600" dirty="0"/>
              <a:t>19/02/2024</a:t>
            </a:r>
          </a:p>
        </p:txBody>
      </p:sp>
      <p:pic>
        <p:nvPicPr>
          <p:cNvPr id="4" name="Picture 3" descr="White structure">
            <a:extLst>
              <a:ext uri="{FF2B5EF4-FFF2-40B4-BE49-F238E27FC236}">
                <a16:creationId xmlns:a16="http://schemas.microsoft.com/office/drawing/2014/main" id="{E2280DB0-FCDF-876D-8867-412407E1F0AA}"/>
              </a:ext>
            </a:extLst>
          </p:cNvPr>
          <p:cNvPicPr>
            <a:picLocks noChangeAspect="1"/>
          </p:cNvPicPr>
          <p:nvPr/>
        </p:nvPicPr>
        <p:blipFill>
          <a:blip r:embed="rId2"/>
          <a:srcRect l="4897" r="3054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9059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BB0F3B-9C44-C6AF-7E29-869349347C40}"/>
              </a:ext>
            </a:extLst>
          </p:cNvPr>
          <p:cNvSpPr txBox="1"/>
          <p:nvPr/>
        </p:nvSpPr>
        <p:spPr>
          <a:xfrm>
            <a:off x="6213987" y="365125"/>
            <a:ext cx="5139812"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dirty="0">
                <a:latin typeface="+mj-lt"/>
                <a:ea typeface="+mj-ea"/>
                <a:cs typeface="+mj-cs"/>
              </a:rPr>
              <a:t>Problem : -Waking up a cold weather and keeping the room warm with low budget </a:t>
            </a:r>
            <a:endParaRPr lang="en-US" sz="3100" dirty="0">
              <a:latin typeface="+mj-lt"/>
              <a:ea typeface="+mj-ea"/>
              <a:cs typeface="+mj-cs"/>
            </a:endParaRPr>
          </a:p>
        </p:txBody>
      </p:sp>
      <p:pic>
        <p:nvPicPr>
          <p:cNvPr id="5" name="Picture 4" descr="A cartoon of a child wearing a scarf and gloves&#10;&#10;Description automatically generated">
            <a:extLst>
              <a:ext uri="{FF2B5EF4-FFF2-40B4-BE49-F238E27FC236}">
                <a16:creationId xmlns:a16="http://schemas.microsoft.com/office/drawing/2014/main" id="{545C62EA-6839-060D-7614-63417CEAAD9D}"/>
              </a:ext>
            </a:extLst>
          </p:cNvPr>
          <p:cNvPicPr>
            <a:picLocks noChangeAspect="1"/>
          </p:cNvPicPr>
          <p:nvPr/>
        </p:nvPicPr>
        <p:blipFill>
          <a:blip r:embed="rId2">
            <a:extLst>
              <a:ext uri="{28A0092B-C50C-407E-A947-70E740481C1C}">
                <a14:useLocalDpi xmlns:a14="http://schemas.microsoft.com/office/drawing/2010/main" val="0"/>
              </a:ext>
            </a:extLst>
          </a:blip>
          <a:srcRect l="1644" r="193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0C01AC6E-4D9F-1400-9B96-0A0015CEF281}"/>
              </a:ext>
            </a:extLst>
          </p:cNvPr>
          <p:cNvSpPr txBox="1"/>
          <p:nvPr/>
        </p:nvSpPr>
        <p:spPr>
          <a:xfrm>
            <a:off x="6513788" y="2333297"/>
            <a:ext cx="4840010"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Relocating from tropical Sri Lanka to colder climates presents significant challenges with heating. In my experience, a large rented room with a central heating system proved insufficient, especially during harsh winters. Traditional heating systems often fail to effectively warm larger spaces or maintain consistent comfort levels.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Current heating systems cause discomfort and increase energy costs due to the need for more external heaters. Smart heating systems offer an alternative by enabling accurate temperature control, monitoring power use, and adjusting settings based on user needs. This not only improves comfort but also helps control and lower energy costs.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7702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80C629A-C950-74A6-2CE0-4D1EA0924C8D}"/>
              </a:ext>
            </a:extLst>
          </p:cNvPr>
          <p:cNvSpPr>
            <a:spLocks noChangeArrowheads="1"/>
          </p:cNvSpPr>
          <p:nvPr/>
        </p:nvSpPr>
        <p:spPr bwMode="auto">
          <a:xfrm>
            <a:off x="432617" y="3276229"/>
            <a:ext cx="1058934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Lack of full customization:</a:t>
            </a:r>
            <a:r>
              <a:rPr kumimoji="0" lang="en-US" altLang="en-US" sz="1800" b="0" i="0" u="none" strike="noStrike" cap="none" normalizeH="0" baseline="0" dirty="0">
                <a:ln>
                  <a:noFill/>
                </a:ln>
                <a:solidFill>
                  <a:schemeClr val="tx1"/>
                </a:solidFill>
                <a:effectLst/>
              </a:rPr>
              <a:t> Many heaters offer basic control (like on/off and scheduling), but don't allow precise temperature regulation tailored to specific room conditions or user preferences.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Limited energy monitoring:</a:t>
            </a:r>
            <a:r>
              <a:rPr kumimoji="0" lang="en-US" altLang="en-US" sz="1800" b="0" i="0" u="none" strike="noStrike" cap="none" normalizeH="0" baseline="0" dirty="0">
                <a:ln>
                  <a:noFill/>
                </a:ln>
                <a:solidFill>
                  <a:schemeClr val="tx1"/>
                </a:solidFill>
                <a:effectLst/>
              </a:rPr>
              <a:t> Most devices do not provide comprehensive feedback on power consumption, making it difficult for users to optimize energy usage and reduce electricity bills.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High cost for advanced features:</a:t>
            </a:r>
            <a:r>
              <a:rPr kumimoji="0" lang="en-US" altLang="en-US" sz="1800" b="0" i="0" u="none" strike="noStrike" cap="none" normalizeH="0" baseline="0" dirty="0">
                <a:ln>
                  <a:noFill/>
                </a:ln>
                <a:solidFill>
                  <a:schemeClr val="tx1"/>
                </a:solidFill>
                <a:effectLst/>
              </a:rPr>
              <a:t> Devices like Dyson’s Pure </a:t>
            </a:r>
            <a:r>
              <a:rPr kumimoji="0" lang="en-US" altLang="en-US" sz="1800" b="0" i="0" u="none" strike="noStrike" cap="none" normalizeH="0" baseline="0" dirty="0" err="1">
                <a:ln>
                  <a:noFill/>
                </a:ln>
                <a:solidFill>
                  <a:schemeClr val="tx1"/>
                </a:solidFill>
                <a:effectLst/>
              </a:rPr>
              <a:t>Hot+Cool</a:t>
            </a:r>
            <a:r>
              <a:rPr kumimoji="0" lang="en-US" altLang="en-US" sz="1800" b="0" i="0" u="none" strike="noStrike" cap="none" normalizeH="0" baseline="0" dirty="0">
                <a:ln>
                  <a:noFill/>
                </a:ln>
                <a:solidFill>
                  <a:schemeClr val="tx1"/>
                </a:solidFill>
                <a:effectLst/>
              </a:rPr>
              <a:t> Link offer additional features such as air purification, but come at a significantly higher price compared to other smart heaters.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Minimal user engagement:</a:t>
            </a:r>
            <a:r>
              <a:rPr kumimoji="0" lang="en-US" altLang="en-US" sz="1800" b="0" i="0" u="none" strike="noStrike" cap="none" normalizeH="0" baseline="0" dirty="0">
                <a:ln>
                  <a:noFill/>
                </a:ln>
                <a:solidFill>
                  <a:schemeClr val="tx1"/>
                </a:solidFill>
                <a:effectLst/>
              </a:rPr>
              <a:t> Current systems rely heavily on presets or simple automation, offering little real-time interaction or adjustments based on actual energy use or room conditions.</a:t>
            </a:r>
          </a:p>
        </p:txBody>
      </p:sp>
      <p:pic>
        <p:nvPicPr>
          <p:cNvPr id="5" name="Picture 4" descr="A heater in a living room&#10;&#10;Description automatically generated">
            <a:extLst>
              <a:ext uri="{FF2B5EF4-FFF2-40B4-BE49-F238E27FC236}">
                <a16:creationId xmlns:a16="http://schemas.microsoft.com/office/drawing/2014/main" id="{107E38AF-427E-C2BD-6DAA-BBA0AF376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317" y="0"/>
            <a:ext cx="4688684" cy="3120106"/>
          </a:xfrm>
          <a:prstGeom prst="rect">
            <a:avLst/>
          </a:prstGeom>
        </p:spPr>
      </p:pic>
      <p:graphicFrame>
        <p:nvGraphicFramePr>
          <p:cNvPr id="9" name="TextBox 1">
            <a:extLst>
              <a:ext uri="{FF2B5EF4-FFF2-40B4-BE49-F238E27FC236}">
                <a16:creationId xmlns:a16="http://schemas.microsoft.com/office/drawing/2014/main" id="{F114CD64-3545-21C2-3D77-A87AB00C8B59}"/>
              </a:ext>
            </a:extLst>
          </p:cNvPr>
          <p:cNvGraphicFramePr/>
          <p:nvPr/>
        </p:nvGraphicFramePr>
        <p:xfrm>
          <a:off x="245804" y="442450"/>
          <a:ext cx="7089061"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90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8FFA2-60E3-48C5-5D0F-74C6DD9C5B1E}"/>
              </a:ext>
            </a:extLst>
          </p:cNvPr>
          <p:cNvSpPr txBox="1"/>
          <p:nvPr/>
        </p:nvSpPr>
        <p:spPr>
          <a:xfrm>
            <a:off x="196644" y="-117987"/>
            <a:ext cx="11621732" cy="3098533"/>
          </a:xfrm>
          <a:prstGeom prst="rect">
            <a:avLst/>
          </a:prstGeom>
        </p:spPr>
        <p:txBody>
          <a:bodyPr vert="horz" lIns="91440" tIns="45720" rIns="91440" bIns="45720" rtlCol="0" anchor="ctr">
            <a:normAutofit/>
          </a:bodyPr>
          <a:lstStyle/>
          <a:p>
            <a:pPr>
              <a:spcAft>
                <a:spcPts val="600"/>
              </a:spcAft>
              <a:buSzPct val="70000"/>
            </a:pPr>
            <a:r>
              <a:rPr lang="en-US" sz="3600" b="1" dirty="0">
                <a:solidFill>
                  <a:schemeClr val="tx2"/>
                </a:solidFill>
                <a:latin typeface="+mj-lt"/>
              </a:rPr>
              <a:t>My proposed methodology (Smart home heater )</a:t>
            </a:r>
          </a:p>
          <a:p>
            <a:pPr>
              <a:spcAft>
                <a:spcPts val="600"/>
              </a:spcAft>
              <a:buSzPct val="70000"/>
            </a:pPr>
            <a:endParaRPr lang="en-US" sz="2000" dirty="0">
              <a:solidFill>
                <a:schemeClr val="tx2"/>
              </a:solidFill>
              <a:latin typeface="+mj-lt"/>
            </a:endParaRPr>
          </a:p>
          <a:p>
            <a:pPr indent="-228600">
              <a:spcAft>
                <a:spcPts val="600"/>
              </a:spcAft>
              <a:buSzPct val="70000"/>
              <a:buFont typeface="Arial" panose="020B0604020202020204" pitchFamily="34" charset="0"/>
              <a:buChar char="•"/>
            </a:pPr>
            <a:r>
              <a:rPr lang="en-US" sz="2000" dirty="0">
                <a:solidFill>
                  <a:schemeClr val="tx2"/>
                </a:solidFill>
                <a:latin typeface="+mj-lt"/>
              </a:rPr>
              <a:t>My proposed system is a budget friendly heating system that have the full customization on user’s desires .</a:t>
            </a:r>
          </a:p>
          <a:p>
            <a:pPr indent="-228600">
              <a:spcAft>
                <a:spcPts val="600"/>
              </a:spcAft>
              <a:buSzPct val="70000"/>
              <a:buFont typeface="Arial" panose="020B0604020202020204" pitchFamily="34" charset="0"/>
              <a:buChar char="•"/>
            </a:pPr>
            <a:endParaRPr lang="en-US" sz="2000" dirty="0">
              <a:solidFill>
                <a:schemeClr val="tx2"/>
              </a:solidFill>
              <a:latin typeface="+mj-lt"/>
            </a:endParaRPr>
          </a:p>
          <a:p>
            <a:pPr indent="-228600">
              <a:spcAft>
                <a:spcPts val="600"/>
              </a:spcAft>
              <a:buSzPct val="70000"/>
              <a:buFont typeface="Arial" panose="020B0604020202020204" pitchFamily="34" charset="0"/>
              <a:buChar char="•"/>
            </a:pPr>
            <a:endParaRPr lang="en-US" sz="2000" dirty="0">
              <a:solidFill>
                <a:schemeClr val="tx2"/>
              </a:solidFill>
              <a:latin typeface="+mj-lt"/>
            </a:endParaRPr>
          </a:p>
          <a:p>
            <a:pPr indent="-228600">
              <a:spcAft>
                <a:spcPts val="600"/>
              </a:spcAft>
              <a:buSzPct val="70000"/>
              <a:buFont typeface="Arial" panose="020B0604020202020204" pitchFamily="34" charset="0"/>
              <a:buChar char="•"/>
            </a:pPr>
            <a:r>
              <a:rPr lang="en-US" sz="2000" b="1" dirty="0">
                <a:solidFill>
                  <a:schemeClr val="tx2"/>
                </a:solidFill>
                <a:latin typeface="+mj-lt"/>
              </a:rPr>
              <a:t>Requirements </a:t>
            </a:r>
          </a:p>
          <a:p>
            <a:pPr indent="-228600">
              <a:spcAft>
                <a:spcPts val="600"/>
              </a:spcAft>
              <a:buSzPct val="70000"/>
              <a:buFont typeface="Arial" panose="020B0604020202020204" pitchFamily="34" charset="0"/>
              <a:buChar char="•"/>
            </a:pPr>
            <a:endParaRPr lang="en-US" sz="2000" b="1" dirty="0">
              <a:solidFill>
                <a:schemeClr val="tx2"/>
              </a:solidFill>
              <a:latin typeface="+mj-lt"/>
            </a:endParaRPr>
          </a:p>
          <a:p>
            <a:pPr indent="-228600">
              <a:spcAft>
                <a:spcPts val="600"/>
              </a:spcAft>
              <a:buSzPct val="70000"/>
              <a:buFont typeface="Arial" panose="020B0604020202020204" pitchFamily="34" charset="0"/>
              <a:buChar char="•"/>
            </a:pPr>
            <a:endParaRPr lang="en-US" sz="2000" dirty="0">
              <a:solidFill>
                <a:schemeClr val="tx2"/>
              </a:solidFill>
              <a:latin typeface="+mj-lt"/>
            </a:endParaRPr>
          </a:p>
        </p:txBody>
      </p:sp>
      <p:sp>
        <p:nvSpPr>
          <p:cNvPr id="3" name="TextBox 2">
            <a:extLst>
              <a:ext uri="{FF2B5EF4-FFF2-40B4-BE49-F238E27FC236}">
                <a16:creationId xmlns:a16="http://schemas.microsoft.com/office/drawing/2014/main" id="{D2CFF26A-D5B3-56C1-A496-8CA546F22202}"/>
              </a:ext>
            </a:extLst>
          </p:cNvPr>
          <p:cNvSpPr txBox="1"/>
          <p:nvPr/>
        </p:nvSpPr>
        <p:spPr>
          <a:xfrm>
            <a:off x="285134" y="2425994"/>
            <a:ext cx="5862310" cy="4358886"/>
          </a:xfrm>
          <a:prstGeom prst="rect">
            <a:avLst/>
          </a:prstGeom>
          <a:noFill/>
        </p:spPr>
        <p:txBody>
          <a:bodyPr wrap="none" rtlCol="0">
            <a:spAutoFit/>
          </a:bodyPr>
          <a:lstStyle/>
          <a:p>
            <a:pPr lvl="0" algn="just">
              <a:lnSpc>
                <a:spcPct val="107000"/>
              </a:lnSpc>
              <a:spcAft>
                <a:spcPts val="800"/>
              </a:spcAft>
              <a:buSzPts val="1000"/>
              <a:tabLst>
                <a:tab pos="457200" algn="l"/>
              </a:tabLst>
            </a:pPr>
            <a:r>
              <a:rPr lang="en-AU" b="1" dirty="0">
                <a:solidFill>
                  <a:schemeClr val="tx2"/>
                </a:solidFill>
              </a:rPr>
              <a:t>Hardware : </a:t>
            </a:r>
          </a:p>
          <a:p>
            <a:pPr marL="342900" lvl="0" indent="-342900" algn="just">
              <a:lnSpc>
                <a:spcPct val="107000"/>
              </a:lnSpc>
              <a:spcAft>
                <a:spcPts val="800"/>
              </a:spcAft>
              <a:buSzPts val="1000"/>
              <a:buFont typeface="Wingdings" panose="05000000000000000000" pitchFamily="2" charset="2"/>
              <a:buChar char="q"/>
              <a:tabLst>
                <a:tab pos="457200" algn="l"/>
              </a:tabLst>
            </a:pPr>
            <a:endParaRPr lang="en-AU" b="1"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Arduino Nano 33 IoT </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DHT22 Temperature and Humidity Sensor </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Smart Plug with Energy Monitoring (e.g., TP-Link </a:t>
            </a:r>
            <a:r>
              <a:rPr lang="en-AU" kern="100" dirty="0" err="1">
                <a:solidFill>
                  <a:schemeClr val="tx2"/>
                </a:solidFill>
                <a:effectLst/>
                <a:latin typeface="Aptos" panose="020B0004020202020204" pitchFamily="34" charset="0"/>
                <a:ea typeface="Aptos" panose="020B0004020202020204" pitchFamily="34" charset="0"/>
                <a:cs typeface="Times New Roman" panose="02020603050405020304" pitchFamily="18" charset="0"/>
              </a:rPr>
              <a:t>Kasa</a:t>
            </a: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Ultrasonic Sensor </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SD Card and Adapter </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Other Accessories (Wires, breadboard).</a:t>
            </a:r>
          </a:p>
          <a:p>
            <a:pPr marL="342900" lvl="0" indent="-342900" algn="just">
              <a:lnSpc>
                <a:spcPct val="107000"/>
              </a:lnSpc>
              <a:spcAft>
                <a:spcPts val="800"/>
              </a:spcAft>
              <a:buSzPts val="1000"/>
              <a:buFont typeface="Wingdings" panose="05000000000000000000" pitchFamily="2" charset="2"/>
              <a:buChar char="q"/>
              <a:tabLst>
                <a:tab pos="457200" algn="l"/>
              </a:tabLst>
            </a:pPr>
            <a:r>
              <a:rPr lang="en-AU" kern="100" dirty="0">
                <a:solidFill>
                  <a:schemeClr val="tx2"/>
                </a:solidFill>
                <a:latin typeface="Aptos" panose="020B0004020202020204" pitchFamily="34" charset="0"/>
                <a:cs typeface="Times New Roman" panose="02020603050405020304" pitchFamily="18" charset="0"/>
              </a:rPr>
              <a:t>Heater </a:t>
            </a:r>
          </a:p>
          <a:p>
            <a:pPr lvl="0" algn="just">
              <a:lnSpc>
                <a:spcPct val="107000"/>
              </a:lnSpc>
              <a:spcAft>
                <a:spcPts val="800"/>
              </a:spcAft>
              <a:buSzPts val="1000"/>
              <a:tabLst>
                <a:tab pos="457200" algn="l"/>
              </a:tabLst>
            </a:pPr>
            <a:endParaRPr lang="en-AU" dirty="0"/>
          </a:p>
          <a:p>
            <a:endParaRPr lang="en-AU" dirty="0"/>
          </a:p>
        </p:txBody>
      </p:sp>
      <p:sp>
        <p:nvSpPr>
          <p:cNvPr id="4" name="TextBox 3">
            <a:extLst>
              <a:ext uri="{FF2B5EF4-FFF2-40B4-BE49-F238E27FC236}">
                <a16:creationId xmlns:a16="http://schemas.microsoft.com/office/drawing/2014/main" id="{88A12790-2912-4F79-88B8-9E602867762A}"/>
              </a:ext>
            </a:extLst>
          </p:cNvPr>
          <p:cNvSpPr txBox="1"/>
          <p:nvPr/>
        </p:nvSpPr>
        <p:spPr>
          <a:xfrm>
            <a:off x="6504742" y="2711130"/>
            <a:ext cx="5402124" cy="2815514"/>
          </a:xfrm>
          <a:prstGeom prst="rect">
            <a:avLst/>
          </a:prstGeom>
          <a:noFill/>
        </p:spPr>
        <p:txBody>
          <a:bodyPr wrap="square" rtlCol="0">
            <a:spAutoFit/>
          </a:bodyPr>
          <a:lstStyle/>
          <a:p>
            <a:r>
              <a:rPr lang="en-AU" b="1" dirty="0">
                <a:solidFill>
                  <a:schemeClr val="tx2"/>
                </a:solidFill>
              </a:rPr>
              <a:t>Software </a:t>
            </a:r>
            <a:r>
              <a:rPr lang="en-AU" dirty="0">
                <a:solidFill>
                  <a:schemeClr val="tx2"/>
                </a:solidFill>
              </a:rPr>
              <a:t>:</a:t>
            </a:r>
          </a:p>
          <a:p>
            <a:endParaRPr lang="en-AU" dirty="0">
              <a:solidFill>
                <a:schemeClr val="tx2"/>
              </a:solidFill>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Arduino IDE (for microcontroller programming)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Firebase </a:t>
            </a:r>
          </a:p>
          <a:p>
            <a:pPr marL="342900" lvl="0" indent="-342900" algn="just">
              <a:lnSpc>
                <a:spcPct val="107000"/>
              </a:lnSpc>
              <a:spcAft>
                <a:spcPts val="800"/>
              </a:spcAft>
              <a:buSzPts val="1000"/>
              <a:buFont typeface="Symbol" panose="05050102010706020507" pitchFamily="18" charset="2"/>
              <a:buChar char=""/>
              <a:tabLst>
                <a:tab pos="457200" algn="l"/>
              </a:tabLst>
            </a:pP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Mobile App Development (MIT App Inventor or Blynk) </a:t>
            </a:r>
          </a:p>
          <a:p>
            <a:pPr marL="342900" lvl="0" indent="-342900" algn="just">
              <a:lnSpc>
                <a:spcPct val="107000"/>
              </a:lnSpc>
              <a:spcAft>
                <a:spcPts val="800"/>
              </a:spcAft>
              <a:buSzPts val="1000"/>
              <a:buFont typeface="Symbol" panose="05050102010706020507" pitchFamily="18" charset="2"/>
              <a:buChar char=""/>
              <a:tabLst>
                <a:tab pos="457200" algn="l"/>
              </a:tabLst>
            </a:pPr>
            <a:r>
              <a:rPr lang="en-AU" kern="100" dirty="0" err="1">
                <a:solidFill>
                  <a:schemeClr val="tx2"/>
                </a:solidFill>
                <a:effectLst/>
                <a:latin typeface="Aptos" panose="020B0004020202020204" pitchFamily="34" charset="0"/>
                <a:ea typeface="Aptos" panose="020B0004020202020204" pitchFamily="34" charset="0"/>
                <a:cs typeface="Times New Roman" panose="02020603050405020304" pitchFamily="18" charset="0"/>
              </a:rPr>
              <a:t>Plotly</a:t>
            </a:r>
            <a:r>
              <a:rPr lang="en-AU"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rPr>
              <a:t> Dash: (for data dashboard)</a:t>
            </a:r>
          </a:p>
          <a:p>
            <a:endParaRPr lang="en-AU" dirty="0"/>
          </a:p>
        </p:txBody>
      </p:sp>
    </p:spTree>
    <p:extLst>
      <p:ext uri="{BB962C8B-B14F-4D97-AF65-F5344CB8AC3E}">
        <p14:creationId xmlns:p14="http://schemas.microsoft.com/office/powerpoint/2010/main" val="169851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B5CC774-8CCE-98EB-1077-8F20DB3024A9}"/>
              </a:ext>
            </a:extLst>
          </p:cNvPr>
          <p:cNvSpPr>
            <a:spLocks noChangeArrowheads="1"/>
          </p:cNvSpPr>
          <p:nvPr/>
        </p:nvSpPr>
        <p:spPr bwMode="auto">
          <a:xfrm>
            <a:off x="147485" y="432619"/>
            <a:ext cx="10794836" cy="55369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77500" lnSpcReduction="20000"/>
          </a:bodyPr>
          <a:lstStyle/>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900" b="1" i="0" u="none" strike="noStrike" cap="none" normalizeH="0" baseline="0" dirty="0">
                <a:ln>
                  <a:noFill/>
                </a:ln>
                <a:solidFill>
                  <a:schemeClr val="tx2"/>
                </a:solidFill>
                <a:effectLst/>
              </a:rPr>
              <a:t>Data Collection</a:t>
            </a:r>
            <a:r>
              <a:rPr kumimoji="0" lang="en-US" altLang="en-US" sz="1900" b="0" i="0" u="none" strike="noStrike" cap="none" normalizeH="0" baseline="0" dirty="0">
                <a:ln>
                  <a:noFill/>
                </a:ln>
                <a:solidFill>
                  <a:schemeClr val="tx2"/>
                </a:solidFill>
                <a:effectLst/>
              </a:rPr>
              <a:t>: </a:t>
            </a:r>
            <a:r>
              <a:rPr kumimoji="0" lang="en-US" altLang="en-US" sz="1900" i="0" u="none" strike="noStrike" cap="none" normalizeH="0" baseline="0" dirty="0">
                <a:ln>
                  <a:noFill/>
                </a:ln>
                <a:solidFill>
                  <a:schemeClr val="tx2"/>
                </a:solidFill>
                <a:effectLst/>
              </a:rPr>
              <a:t>The Arduino captures temperature and humidity readings using a DHT22 sensor, while the ultrasonic sensor detects room occupancy.</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i="0" u="none" strike="noStrike" cap="none" normalizeH="0" baseline="0" dirty="0">
              <a:ln>
                <a:noFill/>
              </a:ln>
              <a:solidFill>
                <a:schemeClr val="tx2"/>
              </a:solidFill>
              <a:effectLs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b="0" i="0" u="none" strike="noStrike" cap="none" normalizeH="0" baseline="0" dirty="0">
              <a:ln>
                <a:noFill/>
              </a:ln>
              <a:solidFill>
                <a:schemeClr val="tx2"/>
              </a:solidFill>
              <a:effectLs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900" b="1" i="0" u="none" strike="noStrike" cap="none" normalizeH="0" baseline="0" dirty="0">
                <a:ln>
                  <a:noFill/>
                </a:ln>
                <a:solidFill>
                  <a:schemeClr val="tx2"/>
                </a:solidFill>
                <a:effectLst/>
              </a:rPr>
              <a:t>Data Processing</a:t>
            </a:r>
            <a:r>
              <a:rPr kumimoji="0" lang="en-US" altLang="en-US" sz="1900" b="0" i="0" u="none" strike="noStrike" cap="none" normalizeH="0" baseline="0" dirty="0">
                <a:ln>
                  <a:noFill/>
                </a:ln>
                <a:solidFill>
                  <a:schemeClr val="tx2"/>
                </a:solidFill>
                <a:effectLst/>
              </a:rPr>
              <a:t>: </a:t>
            </a:r>
            <a:r>
              <a:rPr kumimoji="0" lang="en-US" altLang="en-US" sz="1900" i="0" u="none" strike="noStrike" cap="none" normalizeH="0" baseline="0" dirty="0">
                <a:ln>
                  <a:noFill/>
                </a:ln>
                <a:solidFill>
                  <a:schemeClr val="tx2"/>
                </a:solidFill>
                <a:effectLst/>
              </a:rPr>
              <a:t>This data is transmitted to a manual Python Arduino device and send to python code for processing </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i="0" u="none" strike="noStrike" cap="none" normalizeH="0" baseline="0" dirty="0">
              <a:ln>
                <a:noFill/>
              </a:ln>
              <a:solidFill>
                <a:schemeClr val="tx2"/>
              </a:solidFill>
              <a:effectLst/>
            </a:endParaRPr>
          </a:p>
          <a:p>
            <a:pPr marL="0" marR="0" lvl="0" indent="-228600" fontAlgn="base">
              <a:lnSpc>
                <a:spcPct val="170000"/>
              </a:lnSpc>
              <a:spcBef>
                <a:spcPct val="0"/>
              </a:spcBef>
              <a:spcAft>
                <a:spcPts val="600"/>
              </a:spcAft>
              <a:buClrTx/>
              <a:buSzPct val="70000"/>
              <a:buFont typeface="Arial" panose="020B0604020202020204" pitchFamily="34" charset="0"/>
              <a:buChar char="•"/>
              <a:tabLst/>
            </a:pPr>
            <a:endParaRPr kumimoji="0" lang="en-US" altLang="en-US" sz="1900" b="0" i="0" u="none" strike="noStrike" cap="none" normalizeH="0" baseline="0" dirty="0">
              <a:ln>
                <a:noFill/>
              </a:ln>
              <a:solidFill>
                <a:schemeClr val="tx2"/>
              </a:solidFill>
              <a:effectLst/>
            </a:endParaRPr>
          </a:p>
          <a:p>
            <a:pPr marL="0" marR="0" lvl="0" indent="-228600" fontAlgn="base">
              <a:lnSpc>
                <a:spcPct val="170000"/>
              </a:lnSpc>
              <a:spcBef>
                <a:spcPct val="0"/>
              </a:spcBef>
              <a:spcAft>
                <a:spcPts val="600"/>
              </a:spcAft>
              <a:buClrTx/>
              <a:buSzPct val="70000"/>
              <a:buFont typeface="Arial" panose="020B0604020202020204" pitchFamily="34" charset="0"/>
              <a:buChar char="•"/>
              <a:tabLst/>
            </a:pPr>
            <a:r>
              <a:rPr kumimoji="0" lang="en-US" altLang="en-US" sz="1900" b="1" i="0" u="none" strike="noStrike" cap="none" normalizeH="0" baseline="0" dirty="0">
                <a:ln>
                  <a:noFill/>
                </a:ln>
                <a:solidFill>
                  <a:schemeClr val="tx2"/>
                </a:solidFill>
                <a:effectLst/>
              </a:rPr>
              <a:t>Storage &amp; Visualization</a:t>
            </a:r>
            <a:r>
              <a:rPr kumimoji="0" lang="en-US" altLang="en-US" sz="1900" b="0" i="0" u="none" strike="noStrike" cap="none" normalizeH="0" baseline="0" dirty="0">
                <a:ln>
                  <a:noFill/>
                </a:ln>
                <a:solidFill>
                  <a:schemeClr val="tx2"/>
                </a:solidFill>
                <a:effectLst/>
              </a:rPr>
              <a:t>: </a:t>
            </a:r>
            <a:r>
              <a:rPr kumimoji="0" lang="en-US" altLang="en-US" sz="1900" i="0" u="none" strike="noStrike" cap="none" normalizeH="0" baseline="0" dirty="0">
                <a:ln>
                  <a:noFill/>
                </a:ln>
                <a:solidFill>
                  <a:schemeClr val="tx2"/>
                </a:solidFill>
                <a:effectLst/>
              </a:rPr>
              <a:t>The processed data is stored in a CSV file and uploaded to a Firebase database. It is also used in </a:t>
            </a:r>
            <a:r>
              <a:rPr kumimoji="0" lang="en-US" altLang="en-US" sz="1900" i="0" u="none" strike="noStrike" cap="none" normalizeH="0" baseline="0" dirty="0" err="1">
                <a:ln>
                  <a:noFill/>
                </a:ln>
                <a:solidFill>
                  <a:schemeClr val="tx2"/>
                </a:solidFill>
                <a:effectLst/>
              </a:rPr>
              <a:t>Plotly</a:t>
            </a:r>
            <a:r>
              <a:rPr kumimoji="0" lang="en-US" altLang="en-US" sz="1900" i="0" u="none" strike="noStrike" cap="none" normalizeH="0" baseline="0" dirty="0">
                <a:ln>
                  <a:noFill/>
                </a:ln>
                <a:solidFill>
                  <a:schemeClr val="tx2"/>
                </a:solidFill>
                <a:effectLst/>
              </a:rPr>
              <a:t> to generate real-time graphs, allowing users to monitor temperature variations and power usage throughout the day.</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i="0" u="none" strike="noStrike" cap="none" normalizeH="0" baseline="0" dirty="0">
              <a:ln>
                <a:noFill/>
              </a:ln>
              <a:solidFill>
                <a:schemeClr val="tx2"/>
              </a:solidFill>
              <a:effectLs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b="0" i="0" u="none" strike="noStrike" cap="none" normalizeH="0" baseline="0" dirty="0">
              <a:ln>
                <a:noFill/>
              </a:ln>
              <a:solidFill>
                <a:schemeClr val="tx2"/>
              </a:solidFill>
              <a:effectLs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900" b="1" i="0" u="none" strike="noStrike" cap="none" normalizeH="0" baseline="0" dirty="0">
                <a:ln>
                  <a:noFill/>
                </a:ln>
                <a:solidFill>
                  <a:schemeClr val="tx2"/>
                </a:solidFill>
                <a:effectLst/>
              </a:rPr>
              <a:t>User Control via App</a:t>
            </a:r>
            <a:r>
              <a:rPr kumimoji="0" lang="en-US" altLang="en-US" sz="1900" b="0" i="0" u="none" strike="noStrike" cap="none" normalizeH="0" baseline="0" dirty="0">
                <a:ln>
                  <a:noFill/>
                </a:ln>
                <a:solidFill>
                  <a:schemeClr val="tx2"/>
                </a:solidFill>
                <a:effectLst/>
              </a:rPr>
              <a:t>: A dedicated app provides users access to:</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900" b="0" i="0" u="none" strike="noStrike" cap="none" normalizeH="0" baseline="0" dirty="0">
              <a:ln>
                <a:noFill/>
              </a:ln>
              <a:solidFill>
                <a:schemeClr val="tx2"/>
              </a:solidFill>
              <a:effectLst/>
            </a:endParaRPr>
          </a:p>
          <a:p>
            <a:pPr marL="1200150" lvl="2" indent="-228600" fontAlgn="base">
              <a:lnSpc>
                <a:spcPct val="90000"/>
              </a:lnSpc>
              <a:spcBef>
                <a:spcPct val="0"/>
              </a:spcBef>
              <a:spcAft>
                <a:spcPts val="600"/>
              </a:spcAft>
              <a:buSzPct val="70000"/>
              <a:buFont typeface="Arial" panose="020B0604020202020204" pitchFamily="34" charset="0"/>
              <a:buChar char="•"/>
            </a:pPr>
            <a:r>
              <a:rPr kumimoji="0" lang="en-US" altLang="en-US" sz="1900" i="0" u="none" strike="noStrike" cap="none" normalizeH="0" baseline="0" dirty="0">
                <a:ln>
                  <a:noFill/>
                </a:ln>
                <a:solidFill>
                  <a:schemeClr val="tx2"/>
                </a:solidFill>
                <a:effectLst/>
              </a:rPr>
              <a:t>Set an alarm and desired room temperature.</a:t>
            </a:r>
          </a:p>
          <a:p>
            <a:pPr marL="1200150" lvl="2" indent="-228600" fontAlgn="base">
              <a:lnSpc>
                <a:spcPct val="90000"/>
              </a:lnSpc>
              <a:spcBef>
                <a:spcPct val="0"/>
              </a:spcBef>
              <a:spcAft>
                <a:spcPts val="600"/>
              </a:spcAft>
              <a:buSzPct val="70000"/>
              <a:buFont typeface="Arial" panose="020B0604020202020204" pitchFamily="34" charset="0"/>
              <a:buChar char="•"/>
            </a:pPr>
            <a:endParaRPr kumimoji="0" lang="en-US" altLang="en-US" sz="1900" i="0" u="none" strike="noStrike" cap="none" normalizeH="0" baseline="0" dirty="0">
              <a:ln>
                <a:noFill/>
              </a:ln>
              <a:solidFill>
                <a:schemeClr val="tx2"/>
              </a:solidFill>
              <a:effectLst/>
            </a:endParaRPr>
          </a:p>
          <a:p>
            <a:pPr marL="1200150" lvl="2" indent="-228600" fontAlgn="base">
              <a:lnSpc>
                <a:spcPct val="90000"/>
              </a:lnSpc>
              <a:spcBef>
                <a:spcPct val="0"/>
              </a:spcBef>
              <a:spcAft>
                <a:spcPts val="600"/>
              </a:spcAft>
              <a:buSzPct val="70000"/>
              <a:buFont typeface="Arial" panose="020B0604020202020204" pitchFamily="34" charset="0"/>
              <a:buChar char="•"/>
            </a:pPr>
            <a:r>
              <a:rPr kumimoji="0" lang="en-US" altLang="en-US" sz="1900" i="0" u="none" strike="noStrike" cap="none" normalizeH="0" baseline="0" dirty="0">
                <a:ln>
                  <a:noFill/>
                </a:ln>
                <a:solidFill>
                  <a:schemeClr val="tx2"/>
                </a:solidFill>
                <a:effectLst/>
              </a:rPr>
              <a:t>Monitor room occupancy.</a:t>
            </a:r>
          </a:p>
          <a:p>
            <a:pPr marL="1200150" lvl="2" indent="-228600" fontAlgn="base">
              <a:lnSpc>
                <a:spcPct val="90000"/>
              </a:lnSpc>
              <a:spcBef>
                <a:spcPct val="0"/>
              </a:spcBef>
              <a:spcAft>
                <a:spcPts val="600"/>
              </a:spcAft>
              <a:buSzPct val="70000"/>
              <a:buFont typeface="Arial" panose="020B0604020202020204" pitchFamily="34" charset="0"/>
              <a:buChar char="•"/>
            </a:pPr>
            <a:endParaRPr kumimoji="0" lang="en-US" altLang="en-US" sz="1900" i="0" u="none" strike="noStrike" cap="none" normalizeH="0" baseline="0" dirty="0">
              <a:ln>
                <a:noFill/>
              </a:ln>
              <a:solidFill>
                <a:schemeClr val="tx2"/>
              </a:solidFill>
              <a:effectLst/>
            </a:endParaRPr>
          </a:p>
          <a:p>
            <a:pPr marL="1200150" lvl="2" indent="-228600" fontAlgn="base">
              <a:lnSpc>
                <a:spcPct val="90000"/>
              </a:lnSpc>
              <a:spcBef>
                <a:spcPct val="0"/>
              </a:spcBef>
              <a:spcAft>
                <a:spcPts val="600"/>
              </a:spcAft>
              <a:buSzPct val="70000"/>
              <a:buFont typeface="Arial" panose="020B0604020202020204" pitchFamily="34" charset="0"/>
              <a:buChar char="•"/>
            </a:pPr>
            <a:r>
              <a:rPr lang="en-US" altLang="en-US" sz="1900" dirty="0">
                <a:solidFill>
                  <a:schemeClr val="tx2"/>
                </a:solidFill>
              </a:rPr>
              <a:t>Manually control the device </a:t>
            </a:r>
          </a:p>
          <a:p>
            <a:pPr marL="1200150" lvl="2" indent="-228600" fontAlgn="base">
              <a:lnSpc>
                <a:spcPct val="90000"/>
              </a:lnSpc>
              <a:spcBef>
                <a:spcPct val="0"/>
              </a:spcBef>
              <a:spcAft>
                <a:spcPts val="600"/>
              </a:spcAft>
              <a:buSzPct val="70000"/>
              <a:buFont typeface="Arial" panose="020B0604020202020204" pitchFamily="34" charset="0"/>
              <a:buChar char="•"/>
            </a:pPr>
            <a:endParaRPr kumimoji="0" lang="en-US" altLang="en-US" sz="1900" i="0" u="none" strike="noStrike" cap="none" normalizeH="0" baseline="0" dirty="0">
              <a:ln>
                <a:noFill/>
              </a:ln>
              <a:solidFill>
                <a:schemeClr val="tx2"/>
              </a:solidFill>
              <a:effectLst/>
            </a:endParaRPr>
          </a:p>
          <a:p>
            <a:pPr marL="1200150" lvl="2" indent="-228600" fontAlgn="base">
              <a:lnSpc>
                <a:spcPct val="90000"/>
              </a:lnSpc>
              <a:spcBef>
                <a:spcPct val="0"/>
              </a:spcBef>
              <a:spcAft>
                <a:spcPts val="600"/>
              </a:spcAft>
              <a:buSzPct val="70000"/>
              <a:buFont typeface="Arial" panose="020B0604020202020204" pitchFamily="34" charset="0"/>
              <a:buChar char="•"/>
            </a:pPr>
            <a:r>
              <a:rPr kumimoji="0" lang="en-US" altLang="en-US" sz="1900" i="0" u="none" strike="noStrike" cap="none" normalizeH="0" baseline="0" dirty="0">
                <a:ln>
                  <a:noFill/>
                </a:ln>
                <a:solidFill>
                  <a:schemeClr val="tx2"/>
                </a:solidFill>
                <a:effectLst/>
              </a:rPr>
              <a:t>Automatically switch on the heater when the temperature falls below the preset threshold.</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800" b="0" i="0" u="none" strike="noStrike" cap="none" normalizeH="0" baseline="0" dirty="0">
              <a:ln>
                <a:noFill/>
              </a:ln>
              <a:solidFill>
                <a:schemeClr val="tx2"/>
              </a:solidFill>
              <a:effectLst/>
              <a:latin typeface="+mj-lt"/>
            </a:endParaRPr>
          </a:p>
        </p:txBody>
      </p:sp>
    </p:spTree>
    <p:extLst>
      <p:ext uri="{BB962C8B-B14F-4D97-AF65-F5344CB8AC3E}">
        <p14:creationId xmlns:p14="http://schemas.microsoft.com/office/powerpoint/2010/main" val="84423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Electronics protoboard">
            <a:extLst>
              <a:ext uri="{FF2B5EF4-FFF2-40B4-BE49-F238E27FC236}">
                <a16:creationId xmlns:a16="http://schemas.microsoft.com/office/drawing/2014/main" id="{9E04CB4D-B581-71C7-F7A7-307E1EC45030}"/>
              </a:ext>
            </a:extLst>
          </p:cNvPr>
          <p:cNvPicPr>
            <a:picLocks noChangeAspect="1"/>
          </p:cNvPicPr>
          <p:nvPr/>
        </p:nvPicPr>
        <p:blipFill>
          <a:blip r:embed="rId2"/>
          <a:srcRect l="3331" r="37335" b="-1"/>
          <a:stretch/>
        </p:blipFill>
        <p:spPr>
          <a:xfrm>
            <a:off x="20" y="10"/>
            <a:ext cx="6095980" cy="6857990"/>
          </a:xfrm>
          <a:prstGeom prst="rect">
            <a:avLst/>
          </a:prstGeom>
        </p:spPr>
      </p:pic>
      <p:sp>
        <p:nvSpPr>
          <p:cNvPr id="2" name="TextBox 1">
            <a:extLst>
              <a:ext uri="{FF2B5EF4-FFF2-40B4-BE49-F238E27FC236}">
                <a16:creationId xmlns:a16="http://schemas.microsoft.com/office/drawing/2014/main" id="{3EEC39CE-0888-C03C-0732-B91E5F053343}"/>
              </a:ext>
            </a:extLst>
          </p:cNvPr>
          <p:cNvSpPr txBox="1"/>
          <p:nvPr/>
        </p:nvSpPr>
        <p:spPr>
          <a:xfrm>
            <a:off x="6781801" y="685799"/>
            <a:ext cx="4724400" cy="5486400"/>
          </a:xfrm>
          <a:prstGeom prst="rect">
            <a:avLst/>
          </a:prstGeom>
        </p:spPr>
        <p:txBody>
          <a:bodyPr vert="horz" lIns="91440" tIns="45720" rIns="91440" bIns="45720" rtlCol="0">
            <a:normAutofit lnSpcReduction="10000"/>
          </a:bodyPr>
          <a:lstStyle/>
          <a:p>
            <a:pPr indent="-228600">
              <a:lnSpc>
                <a:spcPct val="90000"/>
              </a:lnSpc>
              <a:spcAft>
                <a:spcPts val="600"/>
              </a:spcAft>
              <a:buSzPct val="70000"/>
              <a:buFont typeface="Arial" panose="020B0604020202020204" pitchFamily="34" charset="0"/>
              <a:buChar char="•"/>
            </a:pPr>
            <a:r>
              <a:rPr lang="en-US" sz="1400" b="1" dirty="0">
                <a:solidFill>
                  <a:schemeClr val="tx2"/>
                </a:solidFill>
                <a:latin typeface="+mj-lt"/>
              </a:rPr>
              <a:t>Implementation of the plan </a:t>
            </a:r>
          </a:p>
          <a:p>
            <a:pPr indent="-228600">
              <a:lnSpc>
                <a:spcPct val="90000"/>
              </a:lnSpc>
              <a:spcAft>
                <a:spcPts val="600"/>
              </a:spcAft>
              <a:buSzPct val="70000"/>
              <a:buFont typeface="Arial" panose="020B0604020202020204" pitchFamily="34" charset="0"/>
              <a:buChar char="•"/>
            </a:pPr>
            <a:endParaRPr lang="en-US" sz="1400" b="1" dirty="0">
              <a:solidFill>
                <a:schemeClr val="tx2"/>
              </a:solidFill>
              <a:latin typeface="+mj-lt"/>
            </a:endParaRPr>
          </a:p>
          <a:p>
            <a:pPr indent="-228600">
              <a:lnSpc>
                <a:spcPct val="90000"/>
              </a:lnSpc>
              <a:spcAft>
                <a:spcPts val="600"/>
              </a:spcAft>
              <a:buSzPct val="70000"/>
              <a:buFont typeface="Arial" panose="020B0604020202020204" pitchFamily="34" charset="0"/>
              <a:buChar char="•"/>
            </a:pPr>
            <a:endParaRPr lang="en-US" sz="1400" dirty="0">
              <a:solidFill>
                <a:schemeClr val="tx2"/>
              </a:solidFill>
              <a:latin typeface="+mj-lt"/>
            </a:endParaRPr>
          </a:p>
          <a:p>
            <a:pPr indent="-228600">
              <a:lnSpc>
                <a:spcPct val="90000"/>
              </a:lnSpc>
              <a:spcAft>
                <a:spcPts val="600"/>
              </a:spcAft>
              <a:buSzPct val="70000"/>
              <a:buFont typeface="Arial" panose="020B0604020202020204" pitchFamily="34" charset="0"/>
              <a:buChar char="•"/>
            </a:pPr>
            <a:r>
              <a:rPr kumimoji="0" lang="en-US" altLang="en-US" sz="1400" b="0" i="0" u="none" strike="noStrike" cap="none" normalizeH="0" baseline="0" dirty="0">
                <a:ln>
                  <a:noFill/>
                </a:ln>
                <a:solidFill>
                  <a:schemeClr val="tx2"/>
                </a:solidFill>
                <a:effectLst/>
                <a:latin typeface="+mj-lt"/>
              </a:rPr>
              <a:t>In addition to other IOT requirements, we need to set up a heater.The entire process is expected to be completed in one or two months.</a:t>
            </a:r>
            <a:endParaRPr lang="en-US" sz="1400" dirty="0">
              <a:solidFill>
                <a:schemeClr val="tx2"/>
              </a:solidFill>
              <a:latin typeface="+mj-lt"/>
            </a:endParaRPr>
          </a:p>
          <a:p>
            <a:pPr indent="-228600">
              <a:lnSpc>
                <a:spcPct val="90000"/>
              </a:lnSpc>
              <a:spcAft>
                <a:spcPts val="600"/>
              </a:spcAft>
              <a:buSzPct val="70000"/>
              <a:buFont typeface="Arial" panose="020B0604020202020204" pitchFamily="34" charset="0"/>
              <a:buChar char="•"/>
            </a:pPr>
            <a:endParaRPr lang="en-US" sz="1400" dirty="0">
              <a:solidFill>
                <a:schemeClr val="tx2"/>
              </a:solidFill>
              <a:latin typeface="+mj-lt"/>
            </a:endParaRPr>
          </a:p>
          <a:p>
            <a:pPr indent="-228600">
              <a:lnSpc>
                <a:spcPct val="90000"/>
              </a:lnSpc>
              <a:spcAft>
                <a:spcPts val="600"/>
              </a:spcAft>
              <a:buSzPct val="70000"/>
              <a:buFont typeface="Arial" panose="020B0604020202020204" pitchFamily="34" charset="0"/>
              <a:buChar char="•"/>
            </a:pPr>
            <a:r>
              <a:rPr lang="en-US" sz="1400" dirty="0">
                <a:solidFill>
                  <a:schemeClr val="tx2"/>
                </a:solidFill>
                <a:latin typeface="+mj-lt"/>
              </a:rPr>
              <a:t>This is the Gantt chart for the process </a:t>
            </a:r>
          </a:p>
          <a:p>
            <a:pPr indent="-228600">
              <a:lnSpc>
                <a:spcPct val="90000"/>
              </a:lnSpc>
              <a:spcAft>
                <a:spcPts val="600"/>
              </a:spcAft>
              <a:buSzPct val="70000"/>
              <a:buFont typeface="Arial" panose="020B0604020202020204" pitchFamily="34" charset="0"/>
              <a:buChar char="•"/>
            </a:pPr>
            <a:endParaRPr lang="en-US" sz="1400" dirty="0">
              <a:solidFill>
                <a:schemeClr val="tx2"/>
              </a:solidFill>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400" b="1" i="0" u="none" strike="noStrike" cap="none" normalizeH="0" baseline="0" dirty="0">
                <a:ln>
                  <a:noFill/>
                </a:ln>
                <a:solidFill>
                  <a:schemeClr val="tx2"/>
                </a:solidFill>
                <a:effectLst/>
                <a:latin typeface="+mj-lt"/>
              </a:rPr>
              <a:t>Week 1-2</a:t>
            </a:r>
            <a:r>
              <a:rPr kumimoji="0" lang="en-US" altLang="en-US" sz="1400" b="0" i="0" u="none" strike="noStrike" cap="none" normalizeH="0" baseline="0" dirty="0">
                <a:ln>
                  <a:noFill/>
                </a:ln>
                <a:solidFill>
                  <a:schemeClr val="tx2"/>
                </a:solidFill>
                <a:effectLst/>
                <a:latin typeface="+mj-lt"/>
              </a:rPr>
              <a:t>: Set up the basic system with the DHT22 sensor, smart plug, ultrasonic sensor and manual control from the app.</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4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400" b="1" i="0" u="none" strike="noStrike" cap="none" normalizeH="0" baseline="0" dirty="0">
                <a:ln>
                  <a:noFill/>
                </a:ln>
                <a:solidFill>
                  <a:schemeClr val="tx2"/>
                </a:solidFill>
                <a:effectLst/>
                <a:latin typeface="+mj-lt"/>
              </a:rPr>
              <a:t>Week 3</a:t>
            </a:r>
            <a:r>
              <a:rPr kumimoji="0" lang="en-US" altLang="en-US" sz="1400" b="0" i="0" u="none" strike="noStrike" cap="none" normalizeH="0" baseline="0" dirty="0">
                <a:ln>
                  <a:noFill/>
                </a:ln>
                <a:solidFill>
                  <a:schemeClr val="tx2"/>
                </a:solidFill>
                <a:effectLst/>
                <a:latin typeface="+mj-lt"/>
              </a:rPr>
              <a:t>: Integrate alarm-based scheduling for automatic heating control.</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4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400" b="1" i="0" u="none" strike="noStrike" cap="none" normalizeH="0" baseline="0" dirty="0">
                <a:ln>
                  <a:noFill/>
                </a:ln>
                <a:solidFill>
                  <a:schemeClr val="tx2"/>
                </a:solidFill>
                <a:effectLst/>
                <a:latin typeface="+mj-lt"/>
              </a:rPr>
              <a:t>Week 4</a:t>
            </a:r>
            <a:r>
              <a:rPr kumimoji="0" lang="en-US" altLang="en-US" sz="1400" b="0" i="0" u="none" strike="noStrike" cap="none" normalizeH="0" baseline="0" dirty="0">
                <a:ln>
                  <a:noFill/>
                </a:ln>
                <a:solidFill>
                  <a:schemeClr val="tx2"/>
                </a:solidFill>
                <a:effectLst/>
                <a:latin typeface="+mj-lt"/>
              </a:rPr>
              <a:t>: Add energy monitoring and data logging to the app, with real-time feedback on electricity usage.</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4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400" b="1" i="0" u="none" strike="noStrike" cap="none" normalizeH="0" baseline="0" dirty="0">
                <a:ln>
                  <a:noFill/>
                </a:ln>
                <a:solidFill>
                  <a:schemeClr val="tx2"/>
                </a:solidFill>
                <a:effectLst/>
                <a:latin typeface="+mj-lt"/>
              </a:rPr>
              <a:t>Week 5</a:t>
            </a:r>
            <a:r>
              <a:rPr kumimoji="0" lang="en-US" altLang="en-US" sz="1400" b="0" i="0" u="none" strike="noStrike" cap="none" normalizeH="0" baseline="0" dirty="0">
                <a:ln>
                  <a:noFill/>
                </a:ln>
                <a:solidFill>
                  <a:schemeClr val="tx2"/>
                </a:solidFill>
                <a:effectLst/>
                <a:latin typeface="+mj-lt"/>
              </a:rPr>
              <a:t>: Test and optimize app performance (manual and automatic controls, energy tracking). </a:t>
            </a:r>
          </a:p>
          <a:p>
            <a:pPr indent="-228600">
              <a:lnSpc>
                <a:spcPct val="90000"/>
              </a:lnSpc>
              <a:spcAft>
                <a:spcPts val="600"/>
              </a:spcAft>
              <a:buSzPct val="70000"/>
              <a:buFont typeface="Arial" panose="020B0604020202020204" pitchFamily="34" charset="0"/>
              <a:buChar char="•"/>
            </a:pPr>
            <a:endParaRPr lang="en-US" sz="1400" dirty="0">
              <a:solidFill>
                <a:schemeClr val="tx2"/>
              </a:solidFill>
              <a:latin typeface="+mj-lt"/>
            </a:endParaRPr>
          </a:p>
          <a:p>
            <a:pPr indent="-228600">
              <a:lnSpc>
                <a:spcPct val="90000"/>
              </a:lnSpc>
              <a:spcAft>
                <a:spcPts val="600"/>
              </a:spcAft>
              <a:buSzPct val="70000"/>
              <a:buFont typeface="Arial" panose="020B0604020202020204" pitchFamily="34" charset="0"/>
              <a:buChar char="•"/>
            </a:pPr>
            <a:r>
              <a:rPr lang="en-US" sz="1400" dirty="0">
                <a:solidFill>
                  <a:schemeClr val="tx2"/>
                </a:solidFill>
                <a:latin typeface="+mj-lt"/>
              </a:rPr>
              <a:t>I estimated to complete this project around AUD 150 .</a:t>
            </a:r>
          </a:p>
          <a:p>
            <a:pPr indent="-228600">
              <a:lnSpc>
                <a:spcPct val="90000"/>
              </a:lnSpc>
              <a:spcAft>
                <a:spcPts val="600"/>
              </a:spcAft>
              <a:buSzPct val="70000"/>
              <a:buFont typeface="Arial" panose="020B0604020202020204" pitchFamily="34" charset="0"/>
              <a:buChar char="•"/>
            </a:pPr>
            <a:endParaRPr lang="en-US" sz="700" dirty="0">
              <a:solidFill>
                <a:schemeClr val="tx2"/>
              </a:solidFill>
              <a:latin typeface="+mj-lt"/>
            </a:endParaRPr>
          </a:p>
          <a:p>
            <a:pPr indent="-228600">
              <a:lnSpc>
                <a:spcPct val="90000"/>
              </a:lnSpc>
              <a:spcAft>
                <a:spcPts val="600"/>
              </a:spcAft>
              <a:buSzPct val="70000"/>
              <a:buFont typeface="Arial" panose="020B0604020202020204" pitchFamily="34" charset="0"/>
              <a:buChar char="•"/>
            </a:pPr>
            <a:endParaRPr lang="en-US" sz="700" dirty="0">
              <a:solidFill>
                <a:schemeClr val="tx2"/>
              </a:solidFill>
              <a:latin typeface="+mj-lt"/>
            </a:endParaRPr>
          </a:p>
          <a:p>
            <a:pPr indent="-228600">
              <a:lnSpc>
                <a:spcPct val="90000"/>
              </a:lnSpc>
              <a:spcAft>
                <a:spcPts val="600"/>
              </a:spcAft>
              <a:buSzPct val="70000"/>
              <a:buFont typeface="Arial" panose="020B0604020202020204" pitchFamily="34" charset="0"/>
              <a:buChar char="•"/>
            </a:pPr>
            <a:endParaRPr lang="en-US" sz="700" dirty="0">
              <a:solidFill>
                <a:schemeClr val="tx2"/>
              </a:solidFill>
              <a:latin typeface="+mj-lt"/>
            </a:endParaRPr>
          </a:p>
          <a:p>
            <a:pPr indent="-228600">
              <a:lnSpc>
                <a:spcPct val="90000"/>
              </a:lnSpc>
              <a:spcAft>
                <a:spcPts val="600"/>
              </a:spcAft>
              <a:buSzPct val="70000"/>
              <a:buFont typeface="Arial" panose="020B0604020202020204" pitchFamily="34" charset="0"/>
              <a:buChar char="•"/>
            </a:pPr>
            <a:endParaRPr lang="en-US" sz="700" dirty="0">
              <a:solidFill>
                <a:schemeClr val="tx2"/>
              </a:solidFill>
              <a:latin typeface="+mj-lt"/>
            </a:endParaRPr>
          </a:p>
        </p:txBody>
      </p:sp>
      <p:sp>
        <p:nvSpPr>
          <p:cNvPr id="7" name="Rectangle 5">
            <a:extLst>
              <a:ext uri="{FF2B5EF4-FFF2-40B4-BE49-F238E27FC236}">
                <a16:creationId xmlns:a16="http://schemas.microsoft.com/office/drawing/2014/main" id="{40838FCE-8DB8-37B0-B028-D896EEF54373}"/>
              </a:ext>
            </a:extLst>
          </p:cNvPr>
          <p:cNvSpPr>
            <a:spLocks noChangeArrowheads="1"/>
          </p:cNvSpPr>
          <p:nvPr/>
        </p:nvSpPr>
        <p:spPr bwMode="auto">
          <a:xfrm>
            <a:off x="191729" y="932902"/>
            <a:ext cx="64352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177C5AD7-074A-EC8A-FD68-4956C9BCC14F}"/>
              </a:ext>
            </a:extLst>
          </p:cNvPr>
          <p:cNvSpPr>
            <a:spLocks noChangeArrowheads="1"/>
          </p:cNvSpPr>
          <p:nvPr/>
        </p:nvSpPr>
        <p:spPr bwMode="auto">
          <a:xfrm>
            <a:off x="0" y="-323165"/>
            <a:ext cx="140433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In addition to other IOT requirements, we need to set up a heater.The entire process is expected to be completed in one or two months.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16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7C0F4-74D4-5E73-88E8-B440459D0BEB}"/>
              </a:ext>
            </a:extLst>
          </p:cNvPr>
          <p:cNvSpPr txBox="1"/>
          <p:nvPr/>
        </p:nvSpPr>
        <p:spPr>
          <a:xfrm>
            <a:off x="554515" y="240349"/>
            <a:ext cx="5007386" cy="129550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kern="1200" cap="all" spc="300" baseline="0" dirty="0">
                <a:solidFill>
                  <a:schemeClr val="tx2"/>
                </a:solidFill>
                <a:latin typeface="+mj-lt"/>
                <a:ea typeface="+mj-ea"/>
                <a:cs typeface="+mj-cs"/>
              </a:rPr>
              <a:t>Future</a:t>
            </a:r>
            <a:r>
              <a:rPr lang="en-US" sz="3200" kern="1200" cap="all" spc="300" baseline="0" dirty="0">
                <a:solidFill>
                  <a:schemeClr val="tx2"/>
                </a:solidFill>
                <a:latin typeface="+mj-lt"/>
                <a:ea typeface="+mj-ea"/>
                <a:cs typeface="+mj-cs"/>
              </a:rPr>
              <a:t> </a:t>
            </a:r>
          </a:p>
          <a:p>
            <a:pPr algn="ctr">
              <a:lnSpc>
                <a:spcPct val="90000"/>
              </a:lnSpc>
              <a:spcBef>
                <a:spcPct val="0"/>
              </a:spcBef>
              <a:spcAft>
                <a:spcPts val="600"/>
              </a:spcAft>
            </a:pPr>
            <a:endParaRPr lang="en-US" sz="3200" kern="1200" cap="all" spc="300" baseline="0" dirty="0">
              <a:solidFill>
                <a:schemeClr val="tx2"/>
              </a:solidFill>
              <a:latin typeface="+mj-lt"/>
              <a:ea typeface="+mj-ea"/>
              <a:cs typeface="+mj-cs"/>
            </a:endParaRPr>
          </a:p>
          <a:p>
            <a:pPr algn="ctr">
              <a:lnSpc>
                <a:spcPct val="90000"/>
              </a:lnSpc>
              <a:spcBef>
                <a:spcPct val="0"/>
              </a:spcBef>
              <a:spcAft>
                <a:spcPts val="600"/>
              </a:spcAft>
            </a:pPr>
            <a:endParaRPr lang="en-US" sz="3200" kern="1200" cap="all" spc="300" baseline="0" dirty="0">
              <a:solidFill>
                <a:schemeClr val="tx2"/>
              </a:solidFill>
              <a:latin typeface="+mj-lt"/>
              <a:ea typeface="+mj-ea"/>
              <a:cs typeface="+mj-cs"/>
            </a:endParaRPr>
          </a:p>
        </p:txBody>
      </p:sp>
      <p:sp>
        <p:nvSpPr>
          <p:cNvPr id="3" name="Rectangle 1">
            <a:extLst>
              <a:ext uri="{FF2B5EF4-FFF2-40B4-BE49-F238E27FC236}">
                <a16:creationId xmlns:a16="http://schemas.microsoft.com/office/drawing/2014/main" id="{073F1F3E-D8D5-478D-CB82-9F2FF426101A}"/>
              </a:ext>
            </a:extLst>
          </p:cNvPr>
          <p:cNvSpPr>
            <a:spLocks noChangeArrowheads="1"/>
          </p:cNvSpPr>
          <p:nvPr/>
        </p:nvSpPr>
        <p:spPr bwMode="auto">
          <a:xfrm>
            <a:off x="685800" y="1833055"/>
            <a:ext cx="4784651" cy="44864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700" b="1" i="0" u="none" strike="noStrike" cap="none" normalizeH="0" baseline="0" dirty="0">
                <a:ln>
                  <a:noFill/>
                </a:ln>
                <a:solidFill>
                  <a:schemeClr val="tx2"/>
                </a:solidFill>
                <a:effectLst/>
                <a:latin typeface="+mj-lt"/>
              </a:rPr>
              <a:t>Predictive Algorithms</a:t>
            </a:r>
            <a:r>
              <a:rPr kumimoji="0" lang="en-US" altLang="en-US" sz="1700" b="0" i="0" u="none" strike="noStrike" cap="none" normalizeH="0" baseline="0" dirty="0">
                <a:ln>
                  <a:noFill/>
                </a:ln>
                <a:solidFill>
                  <a:schemeClr val="tx2"/>
                </a:solidFill>
                <a:effectLst/>
                <a:latin typeface="+mj-lt"/>
              </a:rPr>
              <a:t>: Implementing predictive algorithms to anticipate heating needs based on historical data and user behavior, optimizing energy efficiency and user comfort.</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7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7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700" b="1" i="0" u="none" strike="noStrike" cap="none" normalizeH="0" baseline="0" dirty="0">
                <a:ln>
                  <a:noFill/>
                </a:ln>
                <a:solidFill>
                  <a:schemeClr val="tx2"/>
                </a:solidFill>
                <a:effectLst/>
                <a:latin typeface="+mj-lt"/>
              </a:rPr>
              <a:t>Expanded Sensor Integration</a:t>
            </a:r>
            <a:r>
              <a:rPr kumimoji="0" lang="en-US" altLang="en-US" sz="1700" b="0" i="0" u="none" strike="noStrike" cap="none" normalizeH="0" baseline="0" dirty="0">
                <a:ln>
                  <a:noFill/>
                </a:ln>
                <a:solidFill>
                  <a:schemeClr val="tx2"/>
                </a:solidFill>
                <a:effectLst/>
                <a:latin typeface="+mj-lt"/>
              </a:rPr>
              <a:t>: Integrating additional sensors to monitor various environmental factors, such as occupancy, air quality, and temperature gradients, for more precise control.</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lang="en-US" altLang="en-US" sz="1700" dirty="0">
              <a:solidFill>
                <a:schemeClr val="tx2"/>
              </a:solidFill>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7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r>
              <a:rPr kumimoji="0" lang="en-US" altLang="en-US" sz="1700" b="1" i="0" u="none" strike="noStrike" cap="none" normalizeH="0" baseline="0" dirty="0">
                <a:ln>
                  <a:noFill/>
                </a:ln>
                <a:solidFill>
                  <a:schemeClr val="tx2"/>
                </a:solidFill>
                <a:effectLst/>
                <a:latin typeface="+mj-lt"/>
              </a:rPr>
              <a:t>Advanced Security Systems</a:t>
            </a:r>
            <a:r>
              <a:rPr kumimoji="0" lang="en-US" altLang="en-US" sz="1700" b="0" i="0" u="none" strike="noStrike" cap="none" normalizeH="0" baseline="0" dirty="0">
                <a:ln>
                  <a:noFill/>
                </a:ln>
                <a:solidFill>
                  <a:schemeClr val="tx2"/>
                </a:solidFill>
                <a:effectLst/>
                <a:latin typeface="+mj-lt"/>
              </a:rPr>
              <a:t>: Enhancing security features to ensure safe operation and protect against unauthorized access. </a:t>
            </a: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lang="en-US" altLang="en-US" sz="1700" dirty="0">
              <a:solidFill>
                <a:schemeClr val="tx2"/>
              </a:solidFill>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700" b="0" i="0" u="none" strike="noStrike" cap="none" normalizeH="0" baseline="0" dirty="0">
              <a:ln>
                <a:noFill/>
              </a:ln>
              <a:solidFill>
                <a:schemeClr val="tx2"/>
              </a:solidFill>
              <a:effectLst/>
              <a:latin typeface="+mj-lt"/>
            </a:endParaRPr>
          </a:p>
          <a:p>
            <a:pPr marL="0" marR="0" lvl="0" indent="-228600" fontAlgn="base">
              <a:lnSpc>
                <a:spcPct val="90000"/>
              </a:lnSpc>
              <a:spcBef>
                <a:spcPct val="0"/>
              </a:spcBef>
              <a:spcAft>
                <a:spcPts val="600"/>
              </a:spcAft>
              <a:buClrTx/>
              <a:buSzPct val="70000"/>
              <a:buFont typeface="Arial" panose="020B0604020202020204" pitchFamily="34" charset="0"/>
              <a:buChar char="•"/>
              <a:tabLst/>
            </a:pPr>
            <a:endParaRPr kumimoji="0" lang="en-US" altLang="en-US" sz="1700" b="0" i="0" u="none" strike="noStrike" cap="none" normalizeH="0" baseline="0" dirty="0">
              <a:ln>
                <a:noFill/>
              </a:ln>
              <a:solidFill>
                <a:schemeClr val="tx2"/>
              </a:solidFill>
              <a:effectLst/>
              <a:latin typeface="+mj-lt"/>
            </a:endParaRPr>
          </a:p>
        </p:txBody>
      </p:sp>
      <p:pic>
        <p:nvPicPr>
          <p:cNvPr id="5" name="Picture 4" descr="A smart phone showing the temperature of a monitor&#10;&#10;Description automatically generated">
            <a:extLst>
              <a:ext uri="{FF2B5EF4-FFF2-40B4-BE49-F238E27FC236}">
                <a16:creationId xmlns:a16="http://schemas.microsoft.com/office/drawing/2014/main" id="{00BBED16-5017-6DCF-0600-8369088FAE20}"/>
              </a:ext>
            </a:extLst>
          </p:cNvPr>
          <p:cNvPicPr>
            <a:picLocks noChangeAspect="1"/>
          </p:cNvPicPr>
          <p:nvPr/>
        </p:nvPicPr>
        <p:blipFill>
          <a:blip r:embed="rId2">
            <a:extLst>
              <a:ext uri="{28A0092B-C50C-407E-A947-70E740481C1C}">
                <a14:useLocalDpi xmlns:a14="http://schemas.microsoft.com/office/drawing/2010/main" val="0"/>
              </a:ext>
            </a:extLst>
          </a:blip>
          <a:srcRect r="39638" b="2"/>
          <a:stretch/>
        </p:blipFill>
        <p:spPr>
          <a:xfrm>
            <a:off x="7467601" y="1371600"/>
            <a:ext cx="3390900" cy="4114801"/>
          </a:xfrm>
          <a:prstGeom prst="rect">
            <a:avLst/>
          </a:prstGeom>
        </p:spPr>
      </p:pic>
    </p:spTree>
    <p:extLst>
      <p:ext uri="{BB962C8B-B14F-4D97-AF65-F5344CB8AC3E}">
        <p14:creationId xmlns:p14="http://schemas.microsoft.com/office/powerpoint/2010/main" val="38658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05A00-7586-78B1-6CEB-AB74451E751A}"/>
              </a:ext>
            </a:extLst>
          </p:cNvPr>
          <p:cNvSpPr txBox="1"/>
          <p:nvPr/>
        </p:nvSpPr>
        <p:spPr>
          <a:xfrm>
            <a:off x="353961" y="245807"/>
            <a:ext cx="2358531" cy="1138773"/>
          </a:xfrm>
          <a:prstGeom prst="rect">
            <a:avLst/>
          </a:prstGeom>
          <a:noFill/>
        </p:spPr>
        <p:txBody>
          <a:bodyPr wrap="none" rtlCol="0">
            <a:spAutoFit/>
          </a:bodyPr>
          <a:lstStyle/>
          <a:p>
            <a:r>
              <a:rPr lang="en-AU" sz="3200" b="1" dirty="0">
                <a:solidFill>
                  <a:schemeClr val="tx2"/>
                </a:solidFill>
              </a:rPr>
              <a:t>References</a:t>
            </a:r>
            <a:r>
              <a:rPr lang="en-AU" dirty="0"/>
              <a:t> </a:t>
            </a:r>
          </a:p>
          <a:p>
            <a:endParaRPr lang="en-AU" dirty="0"/>
          </a:p>
          <a:p>
            <a:endParaRPr lang="en-AU" dirty="0"/>
          </a:p>
        </p:txBody>
      </p:sp>
      <p:sp>
        <p:nvSpPr>
          <p:cNvPr id="3" name="Rectangle 1">
            <a:extLst>
              <a:ext uri="{FF2B5EF4-FFF2-40B4-BE49-F238E27FC236}">
                <a16:creationId xmlns:a16="http://schemas.microsoft.com/office/drawing/2014/main" id="{F0F2632F-3742-D1F6-E9F2-C77E3F80BB19}"/>
              </a:ext>
            </a:extLst>
          </p:cNvPr>
          <p:cNvSpPr>
            <a:spLocks noChangeArrowheads="1"/>
          </p:cNvSpPr>
          <p:nvPr/>
        </p:nvSpPr>
        <p:spPr bwMode="auto">
          <a:xfrm>
            <a:off x="353961" y="1384580"/>
            <a:ext cx="119575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Kogan. (n.d.). </a:t>
            </a:r>
            <a:r>
              <a:rPr kumimoji="0" lang="en-US" altLang="en-US" sz="1800" b="0" i="1" u="none" strike="noStrike" cap="none" normalizeH="0" baseline="0" dirty="0">
                <a:ln>
                  <a:noFill/>
                </a:ln>
                <a:solidFill>
                  <a:schemeClr val="tx1"/>
                </a:solidFill>
                <a:effectLst/>
                <a:latin typeface="Arial" panose="020B0604020202020204" pitchFamily="34" charset="0"/>
              </a:rPr>
              <a:t>Kogan </a:t>
            </a:r>
            <a:r>
              <a:rPr kumimoji="0" lang="en-US" altLang="en-US" sz="1800" b="0" i="1" u="none" strike="noStrike" cap="none" normalizeH="0" baseline="0" dirty="0" err="1">
                <a:ln>
                  <a:noFill/>
                </a:ln>
                <a:solidFill>
                  <a:schemeClr val="tx1"/>
                </a:solidFill>
                <a:effectLst/>
                <a:latin typeface="Arial" panose="020B0604020202020204" pitchFamily="34" charset="0"/>
              </a:rPr>
              <a:t>SmarterHome</a:t>
            </a:r>
            <a:r>
              <a:rPr kumimoji="0" lang="en-US" altLang="en-US" sz="1800" b="0" i="1" u="none" strike="noStrike" cap="none" normalizeH="0" baseline="0" dirty="0">
                <a:ln>
                  <a:noFill/>
                </a:ln>
                <a:solidFill>
                  <a:schemeClr val="tx1"/>
                </a:solidFill>
                <a:effectLst/>
                <a:latin typeface="Arial" panose="020B0604020202020204" pitchFamily="34" charset="0"/>
              </a:rPr>
              <a:t>™ 2KW Premium Glass Panel Heater – White</a:t>
            </a:r>
            <a:r>
              <a:rPr kumimoji="0" lang="en-US" altLang="en-US" sz="1800" b="0" i="0" u="none" strike="noStrike" cap="none" normalizeH="0" baseline="0" dirty="0">
                <a:ln>
                  <a:noFill/>
                </a:ln>
                <a:solidFill>
                  <a:schemeClr val="tx1"/>
                </a:solidFill>
                <a:effectLst/>
                <a:latin typeface="Arial" panose="020B0604020202020204" pitchFamily="34" charset="0"/>
              </a:rPr>
              <a:t>. Kogan.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https://www.kogan.com/au/buy/kogan-smarterhometm-2kw-premium-glass-panel-heater-white-kogan/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Mitre</a:t>
            </a:r>
            <a:r>
              <a:rPr kumimoji="0" lang="en-US" altLang="en-US" sz="1800" b="0" i="0" u="none" strike="noStrike" cap="none" normalizeH="0" baseline="0" dirty="0">
                <a:ln>
                  <a:noFill/>
                </a:ln>
                <a:solidFill>
                  <a:schemeClr val="tx1"/>
                </a:solidFill>
                <a:effectLst/>
                <a:latin typeface="Arial" panose="020B0604020202020204" pitchFamily="34" charset="0"/>
              </a:rPr>
              <a:t> 10. (n.d.). </a:t>
            </a:r>
            <a:r>
              <a:rPr kumimoji="0" lang="en-US" altLang="en-US" sz="1800" b="0" i="1" u="none" strike="noStrike" cap="none" normalizeH="0" baseline="0" dirty="0" err="1">
                <a:ln>
                  <a:noFill/>
                </a:ln>
                <a:solidFill>
                  <a:schemeClr val="tx1"/>
                </a:solidFill>
                <a:effectLst/>
                <a:latin typeface="Arial" panose="020B0604020202020204" pitchFamily="34" charset="0"/>
              </a:rPr>
              <a:t>Goldair</a:t>
            </a:r>
            <a:r>
              <a:rPr kumimoji="0" lang="en-US" altLang="en-US" sz="1800" b="0" i="1" u="none" strike="noStrike" cap="none" normalizeH="0" baseline="0" dirty="0">
                <a:ln>
                  <a:noFill/>
                </a:ln>
                <a:solidFill>
                  <a:schemeClr val="tx1"/>
                </a:solidFill>
                <a:effectLst/>
                <a:latin typeface="Arial" panose="020B0604020202020204" pitchFamily="34" charset="0"/>
              </a:rPr>
              <a:t> 2000W Smart Wi-Fi Panel Heater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Mitre</a:t>
            </a:r>
            <a:r>
              <a:rPr kumimoji="0" lang="en-US" altLang="en-US" sz="1800" b="0" i="0" u="none" strike="noStrike" cap="none" normalizeH="0" baseline="0" dirty="0">
                <a:ln>
                  <a:noFill/>
                </a:ln>
                <a:solidFill>
                  <a:schemeClr val="tx1"/>
                </a:solidFill>
                <a:effectLst/>
                <a:latin typeface="Arial" panose="020B0604020202020204" pitchFamily="34" charset="0"/>
              </a:rPr>
              <a:t> 10.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https://www.mitre10.com.au/goldair-2000w-smart-wi-fi-panel-heater-6885685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JB Hi-Fi. (n.d.). </a:t>
            </a:r>
            <a:r>
              <a:rPr kumimoji="0" lang="en-US" altLang="en-US" b="0" i="1" u="none" strike="noStrike" cap="none" normalizeH="0" baseline="0" dirty="0">
                <a:ln>
                  <a:noFill/>
                </a:ln>
                <a:solidFill>
                  <a:schemeClr val="tx1"/>
                </a:solidFill>
                <a:effectLst/>
                <a:latin typeface="Arial" panose="020B0604020202020204" pitchFamily="34" charset="0"/>
              </a:rPr>
              <a:t>Dyson Pure </a:t>
            </a:r>
            <a:r>
              <a:rPr kumimoji="0" lang="en-US" altLang="en-US" b="0" i="1" u="none" strike="noStrike" cap="none" normalizeH="0" baseline="0" dirty="0" err="1">
                <a:ln>
                  <a:noFill/>
                </a:ln>
                <a:solidFill>
                  <a:schemeClr val="tx1"/>
                </a:solidFill>
                <a:effectLst/>
                <a:latin typeface="Arial" panose="020B0604020202020204" pitchFamily="34" charset="0"/>
              </a:rPr>
              <a:t>Hot+Cool</a:t>
            </a:r>
            <a:r>
              <a:rPr kumimoji="0" lang="en-US" altLang="en-US" b="0" i="1" u="none" strike="noStrike" cap="none" normalizeH="0" baseline="0" dirty="0">
                <a:ln>
                  <a:noFill/>
                </a:ln>
                <a:solidFill>
                  <a:schemeClr val="tx1"/>
                </a:solidFill>
                <a:effectLst/>
                <a:latin typeface="Arial" panose="020B0604020202020204" pitchFamily="34" charset="0"/>
              </a:rPr>
              <a:t> Link Purifying Fan Heater – White/Silver</a:t>
            </a:r>
            <a:r>
              <a:rPr kumimoji="0" lang="en-US" altLang="en-US" b="0" i="0" u="none" strike="noStrike" cap="none" normalizeH="0" baseline="0" dirty="0">
                <a:ln>
                  <a:noFill/>
                </a:ln>
                <a:solidFill>
                  <a:schemeClr val="tx1"/>
                </a:solidFill>
                <a:effectLst/>
                <a:latin typeface="Arial" panose="020B0604020202020204" pitchFamily="34" charset="0"/>
              </a:rPr>
              <a:t>. JB Hi-Fi. </a:t>
            </a:r>
            <a:r>
              <a:rPr kumimoji="0" lang="en-US" altLang="en-US" b="0" i="0" u="none" strike="noStrike" cap="none" normalizeH="0" baseline="0" dirty="0">
                <a:ln>
                  <a:noFill/>
                </a:ln>
                <a:solidFill>
                  <a:schemeClr val="tx1"/>
                </a:solidFill>
                <a:effectLst/>
                <a:latin typeface="Arial" panose="020B0604020202020204" pitchFamily="34" charset="0"/>
                <a:hlinkClick r:id="rId4"/>
              </a:rPr>
              <a:t>https://www.jbhifi.com.au/products/dyson-pure-hotcool-link-purifying-fan-heater-white-silver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0682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282</TotalTime>
  <Words>846</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Symbol</vt:lpstr>
      <vt:lpstr>Wingdings</vt:lpstr>
      <vt:lpstr>Office Theme</vt:lpstr>
      <vt:lpstr>Smart Room Monitoring and Heating System for Personalized Temperature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Wickramasinghege Wickramasinghe</dc:creator>
  <cp:lastModifiedBy>Wickramasinghege Wickramasinghe</cp:lastModifiedBy>
  <cp:revision>1</cp:revision>
  <dcterms:created xsi:type="dcterms:W3CDTF">2024-09-19T05:17:19Z</dcterms:created>
  <dcterms:modified xsi:type="dcterms:W3CDTF">2024-09-19T09:59:52Z</dcterms:modified>
</cp:coreProperties>
</file>