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0693400" cy="7569200"/>
  <p:notesSz cx="10693400" cy="7569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82" y="5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179" y="4926964"/>
            <a:ext cx="8020050" cy="1318540"/>
          </a:xfrm>
        </p:spPr>
        <p:txBody>
          <a:bodyPr wrap="none" anchor="t">
            <a:normAutofit/>
          </a:bodyPr>
          <a:lstStyle>
            <a:lvl1pPr algn="r">
              <a:defRPr sz="7947" b="0" spc="-248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8178" y="4227051"/>
            <a:ext cx="8020050" cy="682666"/>
          </a:xfrm>
        </p:spPr>
        <p:txBody>
          <a:bodyPr anchor="b">
            <a:normAutofit/>
          </a:bodyPr>
          <a:lstStyle>
            <a:lvl1pPr marL="0" indent="0" algn="r">
              <a:buNone/>
              <a:defRPr sz="2649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78459" indent="0" algn="ctr">
              <a:buNone/>
              <a:defRPr sz="1656"/>
            </a:lvl2pPr>
            <a:lvl3pPr marL="756917" indent="0" algn="ctr">
              <a:buNone/>
              <a:defRPr sz="1490"/>
            </a:lvl3pPr>
            <a:lvl4pPr marL="1135376" indent="0" algn="ctr">
              <a:buNone/>
              <a:defRPr sz="1324"/>
            </a:lvl4pPr>
            <a:lvl5pPr marL="1513835" indent="0" algn="ctr">
              <a:buNone/>
              <a:defRPr sz="1324"/>
            </a:lvl5pPr>
            <a:lvl6pPr marL="1892294" indent="0" algn="ctr">
              <a:buNone/>
              <a:defRPr sz="1324"/>
            </a:lvl6pPr>
            <a:lvl7pPr marL="2270752" indent="0" algn="ctr">
              <a:buNone/>
              <a:defRPr sz="1324"/>
            </a:lvl7pPr>
            <a:lvl8pPr marL="2649211" indent="0" algn="ctr">
              <a:buNone/>
              <a:defRPr sz="1324"/>
            </a:lvl8pPr>
            <a:lvl9pPr marL="3027670" indent="0" algn="ctr">
              <a:buNone/>
              <a:defRPr sz="13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57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820052"/>
            <a:ext cx="9223058" cy="904325"/>
          </a:xfrm>
        </p:spPr>
        <p:txBody>
          <a:bodyPr anchor="b"/>
          <a:lstStyle>
            <a:lvl1pPr>
              <a:defRPr sz="26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6564" y="1089826"/>
            <a:ext cx="9223058" cy="3730226"/>
          </a:xfrm>
        </p:spPr>
        <p:txBody>
          <a:bodyPr anchor="t"/>
          <a:lstStyle>
            <a:lvl1pPr marL="0" indent="0">
              <a:buNone/>
              <a:defRPr sz="2649"/>
            </a:lvl1pPr>
            <a:lvl2pPr marL="378459" indent="0">
              <a:buNone/>
              <a:defRPr sz="2318"/>
            </a:lvl2pPr>
            <a:lvl3pPr marL="756917" indent="0">
              <a:buNone/>
              <a:defRPr sz="1987"/>
            </a:lvl3pPr>
            <a:lvl4pPr marL="1135376" indent="0">
              <a:buNone/>
              <a:defRPr sz="1656"/>
            </a:lvl4pPr>
            <a:lvl5pPr marL="1513835" indent="0">
              <a:buNone/>
              <a:defRPr sz="1656"/>
            </a:lvl5pPr>
            <a:lvl6pPr marL="1892294" indent="0">
              <a:buNone/>
              <a:defRPr sz="1656"/>
            </a:lvl6pPr>
            <a:lvl7pPr marL="2270752" indent="0">
              <a:buNone/>
              <a:defRPr sz="1656"/>
            </a:lvl7pPr>
            <a:lvl8pPr marL="2649211" indent="0">
              <a:buNone/>
              <a:defRPr sz="1656"/>
            </a:lvl8pPr>
            <a:lvl9pPr marL="3027670" indent="0">
              <a:buNone/>
              <a:defRPr sz="16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5724377"/>
            <a:ext cx="9221665" cy="753247"/>
          </a:xfrm>
        </p:spPr>
        <p:txBody>
          <a:bodyPr/>
          <a:lstStyle>
            <a:lvl1pPr marL="0" indent="0">
              <a:buNone/>
              <a:defRPr sz="1324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8459" indent="0">
              <a:buNone/>
              <a:defRPr sz="1159"/>
            </a:lvl2pPr>
            <a:lvl3pPr marL="756917" indent="0">
              <a:buNone/>
              <a:defRPr sz="993"/>
            </a:lvl3pPr>
            <a:lvl4pPr marL="1135376" indent="0">
              <a:buNone/>
              <a:defRPr sz="828"/>
            </a:lvl4pPr>
            <a:lvl5pPr marL="1513835" indent="0">
              <a:buNone/>
              <a:defRPr sz="828"/>
            </a:lvl5pPr>
            <a:lvl6pPr marL="1892294" indent="0">
              <a:buNone/>
              <a:defRPr sz="828"/>
            </a:lvl6pPr>
            <a:lvl7pPr marL="2270752" indent="0">
              <a:buNone/>
              <a:defRPr sz="828"/>
            </a:lvl7pPr>
            <a:lvl8pPr marL="2649211" indent="0">
              <a:buNone/>
              <a:defRPr sz="828"/>
            </a:lvl8pPr>
            <a:lvl9pPr marL="3027670" indent="0">
              <a:buNone/>
              <a:defRPr sz="8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24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990"/>
            <a:ext cx="9223058" cy="3900869"/>
          </a:xfrm>
        </p:spPr>
        <p:txBody>
          <a:bodyPr anchor="ctr"/>
          <a:lstStyle>
            <a:lvl1pPr>
              <a:defRPr sz="26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4954966"/>
            <a:ext cx="9221665" cy="1657571"/>
          </a:xfrm>
        </p:spPr>
        <p:txBody>
          <a:bodyPr anchor="ctr"/>
          <a:lstStyle>
            <a:lvl1pPr marL="0" indent="0">
              <a:buNone/>
              <a:defRPr sz="1324"/>
            </a:lvl1pPr>
            <a:lvl2pPr marL="378459" indent="0">
              <a:buNone/>
              <a:defRPr sz="1159"/>
            </a:lvl2pPr>
            <a:lvl3pPr marL="756917" indent="0">
              <a:buNone/>
              <a:defRPr sz="993"/>
            </a:lvl3pPr>
            <a:lvl4pPr marL="1135376" indent="0">
              <a:buNone/>
              <a:defRPr sz="828"/>
            </a:lvl4pPr>
            <a:lvl5pPr marL="1513835" indent="0">
              <a:buNone/>
              <a:defRPr sz="828"/>
            </a:lvl5pPr>
            <a:lvl6pPr marL="1892294" indent="0">
              <a:buNone/>
              <a:defRPr sz="828"/>
            </a:lvl6pPr>
            <a:lvl7pPr marL="2270752" indent="0">
              <a:buNone/>
              <a:defRPr sz="828"/>
            </a:lvl7pPr>
            <a:lvl8pPr marL="2649211" indent="0">
              <a:buNone/>
              <a:defRPr sz="828"/>
            </a:lvl8pPr>
            <a:lvl9pPr marL="3027670" indent="0">
              <a:buNone/>
              <a:defRPr sz="8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382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48" y="402990"/>
            <a:ext cx="8159289" cy="3303279"/>
          </a:xfrm>
        </p:spPr>
        <p:txBody>
          <a:bodyPr anchor="ctr"/>
          <a:lstStyle>
            <a:lvl1pPr>
              <a:defRPr sz="36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09149" y="3714578"/>
            <a:ext cx="7676495" cy="605898"/>
          </a:xfrm>
        </p:spPr>
        <p:txBody>
          <a:bodyPr anchor="t">
            <a:normAutofit/>
          </a:bodyPr>
          <a:lstStyle>
            <a:lvl1pPr marL="0" indent="0">
              <a:buNone/>
              <a:defRPr sz="1159"/>
            </a:lvl1pPr>
            <a:lvl2pPr marL="378459" indent="0">
              <a:buNone/>
              <a:defRPr sz="1159"/>
            </a:lvl2pPr>
            <a:lvl3pPr marL="756917" indent="0">
              <a:buNone/>
              <a:defRPr sz="993"/>
            </a:lvl3pPr>
            <a:lvl4pPr marL="1135376" indent="0">
              <a:buNone/>
              <a:defRPr sz="828"/>
            </a:lvl4pPr>
            <a:lvl5pPr marL="1513835" indent="0">
              <a:buNone/>
              <a:defRPr sz="828"/>
            </a:lvl5pPr>
            <a:lvl6pPr marL="1892294" indent="0">
              <a:buNone/>
              <a:defRPr sz="828"/>
            </a:lvl6pPr>
            <a:lvl7pPr marL="2270752" indent="0">
              <a:buNone/>
              <a:defRPr sz="828"/>
            </a:lvl7pPr>
            <a:lvl8pPr marL="2649211" indent="0">
              <a:buNone/>
              <a:defRPr sz="828"/>
            </a:lvl8pPr>
            <a:lvl9pPr marL="3027670" indent="0">
              <a:buNone/>
              <a:defRPr sz="8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171" y="4968575"/>
            <a:ext cx="9220272" cy="1643962"/>
          </a:xfrm>
        </p:spPr>
        <p:txBody>
          <a:bodyPr anchor="ctr">
            <a:normAutofit/>
          </a:bodyPr>
          <a:lstStyle>
            <a:lvl1pPr marL="0" indent="0">
              <a:buNone/>
              <a:defRPr sz="1324"/>
            </a:lvl1pPr>
            <a:lvl2pPr marL="378459" indent="0">
              <a:buNone/>
              <a:defRPr sz="1159"/>
            </a:lvl2pPr>
            <a:lvl3pPr marL="756917" indent="0">
              <a:buNone/>
              <a:defRPr sz="993"/>
            </a:lvl3pPr>
            <a:lvl4pPr marL="1135376" indent="0">
              <a:buNone/>
              <a:defRPr sz="828"/>
            </a:lvl4pPr>
            <a:lvl5pPr marL="1513835" indent="0">
              <a:buNone/>
              <a:defRPr sz="828"/>
            </a:lvl5pPr>
            <a:lvl6pPr marL="1892294" indent="0">
              <a:buNone/>
              <a:defRPr sz="828"/>
            </a:lvl6pPr>
            <a:lvl7pPr marL="2270752" indent="0">
              <a:buNone/>
              <a:defRPr sz="828"/>
            </a:lvl7pPr>
            <a:lvl8pPr marL="2649211" indent="0">
              <a:buNone/>
              <a:defRPr sz="828"/>
            </a:lvl8pPr>
            <a:lvl9pPr marL="3027670" indent="0">
              <a:buNone/>
              <a:defRPr sz="8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74478" y="868421"/>
            <a:ext cx="534670" cy="645419"/>
          </a:xfrm>
          <a:prstGeom prst="rect">
            <a:avLst/>
          </a:prstGeom>
        </p:spPr>
        <p:txBody>
          <a:bodyPr vert="horz" lIns="75692" tIns="37846" rIns="75692" bIns="3784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54831" y="3027680"/>
            <a:ext cx="534670" cy="645419"/>
          </a:xfrm>
          <a:prstGeom prst="rect">
            <a:avLst/>
          </a:prstGeom>
        </p:spPr>
        <p:txBody>
          <a:bodyPr vert="horz" lIns="75692" tIns="37846" rIns="75692" bIns="3784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2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48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2568284"/>
            <a:ext cx="9223058" cy="2772322"/>
          </a:xfrm>
        </p:spPr>
        <p:txBody>
          <a:bodyPr anchor="b">
            <a:normAutofit/>
          </a:bodyPr>
          <a:lstStyle>
            <a:lvl1pPr>
              <a:defRPr sz="44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5353604"/>
            <a:ext cx="9221665" cy="1258933"/>
          </a:xfrm>
        </p:spPr>
        <p:txBody>
          <a:bodyPr anchor="t"/>
          <a:lstStyle>
            <a:lvl1pPr marL="0" indent="0">
              <a:buNone/>
              <a:defRPr sz="1324"/>
            </a:lvl1pPr>
            <a:lvl2pPr marL="378459" indent="0">
              <a:buNone/>
              <a:defRPr sz="1159"/>
            </a:lvl2pPr>
            <a:lvl3pPr marL="756917" indent="0">
              <a:buNone/>
              <a:defRPr sz="993"/>
            </a:lvl3pPr>
            <a:lvl4pPr marL="1135376" indent="0">
              <a:buNone/>
              <a:defRPr sz="828"/>
            </a:lvl4pPr>
            <a:lvl5pPr marL="1513835" indent="0">
              <a:buNone/>
              <a:defRPr sz="828"/>
            </a:lvl5pPr>
            <a:lvl6pPr marL="1892294" indent="0">
              <a:buNone/>
              <a:defRPr sz="828"/>
            </a:lvl6pPr>
            <a:lvl7pPr marL="2270752" indent="0">
              <a:buNone/>
              <a:defRPr sz="828"/>
            </a:lvl7pPr>
            <a:lvl8pPr marL="2649211" indent="0">
              <a:buNone/>
              <a:defRPr sz="828"/>
            </a:lvl8pPr>
            <a:lvl9pPr marL="3027670" indent="0">
              <a:buNone/>
              <a:defRPr sz="8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882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35171" y="402991"/>
            <a:ext cx="9223058" cy="14630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72907" y="2081530"/>
            <a:ext cx="2584648" cy="636023"/>
          </a:xfrm>
        </p:spPr>
        <p:txBody>
          <a:bodyPr anchor="b">
            <a:noAutofit/>
          </a:bodyPr>
          <a:lstStyle>
            <a:lvl1pPr marL="0" indent="0">
              <a:buNone/>
              <a:defRPr sz="1987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8459" indent="0">
              <a:buNone/>
              <a:defRPr sz="1656" b="1"/>
            </a:lvl2pPr>
            <a:lvl3pPr marL="756917" indent="0">
              <a:buNone/>
              <a:defRPr sz="1490" b="1"/>
            </a:lvl3pPr>
            <a:lvl4pPr marL="1135376" indent="0">
              <a:buNone/>
              <a:defRPr sz="1324" b="1"/>
            </a:lvl4pPr>
            <a:lvl5pPr marL="1513835" indent="0">
              <a:buNone/>
              <a:defRPr sz="1324" b="1"/>
            </a:lvl5pPr>
            <a:lvl6pPr marL="1892294" indent="0">
              <a:buNone/>
              <a:defRPr sz="1324" b="1"/>
            </a:lvl6pPr>
            <a:lvl7pPr marL="2270752" indent="0">
              <a:buNone/>
              <a:defRPr sz="1324" b="1"/>
            </a:lvl7pPr>
            <a:lvl8pPr marL="2649211" indent="0">
              <a:buNone/>
              <a:defRPr sz="1324" b="1"/>
            </a:lvl8pPr>
            <a:lvl9pPr marL="3027670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90025" y="2838450"/>
            <a:ext cx="2567530" cy="3961566"/>
          </a:xfrm>
        </p:spPr>
        <p:txBody>
          <a:bodyPr anchor="t">
            <a:normAutofit/>
          </a:bodyPr>
          <a:lstStyle>
            <a:lvl1pPr marL="0" indent="0">
              <a:buNone/>
              <a:defRPr sz="1159"/>
            </a:lvl1pPr>
            <a:lvl2pPr marL="378459" indent="0">
              <a:buNone/>
              <a:defRPr sz="993"/>
            </a:lvl2pPr>
            <a:lvl3pPr marL="756917" indent="0">
              <a:buNone/>
              <a:defRPr sz="828"/>
            </a:lvl3pPr>
            <a:lvl4pPr marL="1135376" indent="0">
              <a:buNone/>
              <a:defRPr sz="745"/>
            </a:lvl4pPr>
            <a:lvl5pPr marL="1513835" indent="0">
              <a:buNone/>
              <a:defRPr sz="745"/>
            </a:lvl5pPr>
            <a:lvl6pPr marL="1892294" indent="0">
              <a:buNone/>
              <a:defRPr sz="745"/>
            </a:lvl6pPr>
            <a:lvl7pPr marL="2270752" indent="0">
              <a:buNone/>
              <a:defRPr sz="745"/>
            </a:lvl7pPr>
            <a:lvl8pPr marL="2649211" indent="0">
              <a:buNone/>
              <a:defRPr sz="745"/>
            </a:lvl8pPr>
            <a:lvl9pPr marL="3027670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54" y="2081530"/>
            <a:ext cx="2575328" cy="63602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987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014798" y="2838450"/>
            <a:ext cx="2584584" cy="3961566"/>
          </a:xfrm>
        </p:spPr>
        <p:txBody>
          <a:bodyPr anchor="t">
            <a:normAutofit/>
          </a:bodyPr>
          <a:lstStyle>
            <a:lvl1pPr marL="0" indent="0">
              <a:buNone/>
              <a:defRPr sz="1159"/>
            </a:lvl1pPr>
            <a:lvl2pPr marL="378459" indent="0">
              <a:buNone/>
              <a:defRPr sz="993"/>
            </a:lvl2pPr>
            <a:lvl3pPr marL="756917" indent="0">
              <a:buNone/>
              <a:defRPr sz="828"/>
            </a:lvl3pPr>
            <a:lvl4pPr marL="1135376" indent="0">
              <a:buNone/>
              <a:defRPr sz="745"/>
            </a:lvl4pPr>
            <a:lvl5pPr marL="1513835" indent="0">
              <a:buNone/>
              <a:defRPr sz="745"/>
            </a:lvl5pPr>
            <a:lvl6pPr marL="1892294" indent="0">
              <a:buNone/>
              <a:defRPr sz="745"/>
            </a:lvl6pPr>
            <a:lvl7pPr marL="2270752" indent="0">
              <a:buNone/>
              <a:defRPr sz="745"/>
            </a:lvl7pPr>
            <a:lvl8pPr marL="2649211" indent="0">
              <a:buNone/>
              <a:defRPr sz="745"/>
            </a:lvl8pPr>
            <a:lvl9pPr marL="3027670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66717" y="2081530"/>
            <a:ext cx="2571708" cy="63602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987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66717" y="2838450"/>
            <a:ext cx="2571708" cy="3961566"/>
          </a:xfrm>
        </p:spPr>
        <p:txBody>
          <a:bodyPr anchor="t">
            <a:normAutofit/>
          </a:bodyPr>
          <a:lstStyle>
            <a:lvl1pPr marL="0" indent="0">
              <a:buNone/>
              <a:defRPr sz="1159"/>
            </a:lvl1pPr>
            <a:lvl2pPr marL="378459" indent="0">
              <a:buNone/>
              <a:defRPr sz="993"/>
            </a:lvl2pPr>
            <a:lvl3pPr marL="756917" indent="0">
              <a:buNone/>
              <a:defRPr sz="828"/>
            </a:lvl3pPr>
            <a:lvl4pPr marL="1135376" indent="0">
              <a:buNone/>
              <a:defRPr sz="745"/>
            </a:lvl4pPr>
            <a:lvl5pPr marL="1513835" indent="0">
              <a:buNone/>
              <a:defRPr sz="745"/>
            </a:lvl5pPr>
            <a:lvl6pPr marL="1892294" indent="0">
              <a:buNone/>
              <a:defRPr sz="745"/>
            </a:lvl6pPr>
            <a:lvl7pPr marL="2270752" indent="0">
              <a:buNone/>
              <a:defRPr sz="745"/>
            </a:lvl7pPr>
            <a:lvl8pPr marL="2649211" indent="0">
              <a:buNone/>
              <a:defRPr sz="745"/>
            </a:lvl8pPr>
            <a:lvl9pPr marL="3027670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19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35171" y="402991"/>
            <a:ext cx="9223058" cy="14630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68350" y="4743170"/>
            <a:ext cx="2578669" cy="636023"/>
          </a:xfrm>
        </p:spPr>
        <p:txBody>
          <a:bodyPr anchor="b">
            <a:noAutofit/>
          </a:bodyPr>
          <a:lstStyle>
            <a:lvl1pPr marL="0" indent="0">
              <a:buNone/>
              <a:defRPr sz="1987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8459" indent="0">
              <a:buNone/>
              <a:defRPr sz="1656" b="1"/>
            </a:lvl2pPr>
            <a:lvl3pPr marL="756917" indent="0">
              <a:buNone/>
              <a:defRPr sz="1490" b="1"/>
            </a:lvl3pPr>
            <a:lvl4pPr marL="1135376" indent="0">
              <a:buNone/>
              <a:defRPr sz="1324" b="1"/>
            </a:lvl4pPr>
            <a:lvl5pPr marL="1513835" indent="0">
              <a:buNone/>
              <a:defRPr sz="1324" b="1"/>
            </a:lvl5pPr>
            <a:lvl6pPr marL="1892294" indent="0">
              <a:buNone/>
              <a:defRPr sz="1324" b="1"/>
            </a:lvl6pPr>
            <a:lvl7pPr marL="2270752" indent="0">
              <a:buNone/>
              <a:defRPr sz="1324" b="1"/>
            </a:lvl7pPr>
            <a:lvl8pPr marL="2649211" indent="0">
              <a:buNone/>
              <a:defRPr sz="1324" b="1"/>
            </a:lvl8pPr>
            <a:lvl9pPr marL="3027670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68350" y="2490346"/>
            <a:ext cx="2578669" cy="168204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4"/>
            </a:lvl1pPr>
            <a:lvl2pPr marL="378459" indent="0">
              <a:buNone/>
              <a:defRPr sz="1324"/>
            </a:lvl2pPr>
            <a:lvl3pPr marL="756917" indent="0">
              <a:buNone/>
              <a:defRPr sz="1324"/>
            </a:lvl3pPr>
            <a:lvl4pPr marL="1135376" indent="0">
              <a:buNone/>
              <a:defRPr sz="1324"/>
            </a:lvl4pPr>
            <a:lvl5pPr marL="1513835" indent="0">
              <a:buNone/>
              <a:defRPr sz="1324"/>
            </a:lvl5pPr>
            <a:lvl6pPr marL="1892294" indent="0">
              <a:buNone/>
              <a:defRPr sz="1324"/>
            </a:lvl6pPr>
            <a:lvl7pPr marL="2270752" indent="0">
              <a:buNone/>
              <a:defRPr sz="1324"/>
            </a:lvl7pPr>
            <a:lvl8pPr marL="2649211" indent="0">
              <a:buNone/>
              <a:defRPr sz="1324"/>
            </a:lvl8pPr>
            <a:lvl9pPr marL="3027670" indent="0">
              <a:buNone/>
              <a:defRPr sz="13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68350" y="5379194"/>
            <a:ext cx="2578669" cy="727549"/>
          </a:xfrm>
        </p:spPr>
        <p:txBody>
          <a:bodyPr anchor="t">
            <a:normAutofit/>
          </a:bodyPr>
          <a:lstStyle>
            <a:lvl1pPr marL="0" indent="0">
              <a:buNone/>
              <a:defRPr sz="1159"/>
            </a:lvl1pPr>
            <a:lvl2pPr marL="378459" indent="0">
              <a:buNone/>
              <a:defRPr sz="993"/>
            </a:lvl2pPr>
            <a:lvl3pPr marL="756917" indent="0">
              <a:buNone/>
              <a:defRPr sz="828"/>
            </a:lvl3pPr>
            <a:lvl4pPr marL="1135376" indent="0">
              <a:buNone/>
              <a:defRPr sz="745"/>
            </a:lvl4pPr>
            <a:lvl5pPr marL="1513835" indent="0">
              <a:buNone/>
              <a:defRPr sz="745"/>
            </a:lvl5pPr>
            <a:lvl6pPr marL="1892294" indent="0">
              <a:buNone/>
              <a:defRPr sz="745"/>
            </a:lvl6pPr>
            <a:lvl7pPr marL="2270752" indent="0">
              <a:buNone/>
              <a:defRPr sz="745"/>
            </a:lvl7pPr>
            <a:lvl8pPr marL="2649211" indent="0">
              <a:buNone/>
              <a:defRPr sz="745"/>
            </a:lvl8pPr>
            <a:lvl9pPr marL="3027670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7391" y="4743170"/>
            <a:ext cx="2570315" cy="636023"/>
          </a:xfrm>
        </p:spPr>
        <p:txBody>
          <a:bodyPr anchor="b">
            <a:noAutofit/>
          </a:bodyPr>
          <a:lstStyle>
            <a:lvl1pPr marL="0" indent="0">
              <a:buNone/>
              <a:defRPr sz="1987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8459" indent="0">
              <a:buNone/>
              <a:defRPr sz="1656" b="1"/>
            </a:lvl2pPr>
            <a:lvl3pPr marL="756917" indent="0">
              <a:buNone/>
              <a:defRPr sz="1490" b="1"/>
            </a:lvl3pPr>
            <a:lvl4pPr marL="1135376" indent="0">
              <a:buNone/>
              <a:defRPr sz="1324" b="1"/>
            </a:lvl4pPr>
            <a:lvl5pPr marL="1513835" indent="0">
              <a:buNone/>
              <a:defRPr sz="1324" b="1"/>
            </a:lvl5pPr>
            <a:lvl6pPr marL="1892294" indent="0">
              <a:buNone/>
              <a:defRPr sz="1324" b="1"/>
            </a:lvl6pPr>
            <a:lvl7pPr marL="2270752" indent="0">
              <a:buNone/>
              <a:defRPr sz="1324" b="1"/>
            </a:lvl7pPr>
            <a:lvl8pPr marL="2649211" indent="0">
              <a:buNone/>
              <a:defRPr sz="1324" b="1"/>
            </a:lvl8pPr>
            <a:lvl9pPr marL="3027670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007390" y="2490346"/>
            <a:ext cx="2570315" cy="168204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4"/>
            </a:lvl1pPr>
            <a:lvl2pPr marL="378459" indent="0">
              <a:buNone/>
              <a:defRPr sz="1324"/>
            </a:lvl2pPr>
            <a:lvl3pPr marL="756917" indent="0">
              <a:buNone/>
              <a:defRPr sz="1324"/>
            </a:lvl3pPr>
            <a:lvl4pPr marL="1135376" indent="0">
              <a:buNone/>
              <a:defRPr sz="1324"/>
            </a:lvl4pPr>
            <a:lvl5pPr marL="1513835" indent="0">
              <a:buNone/>
              <a:defRPr sz="1324"/>
            </a:lvl5pPr>
            <a:lvl6pPr marL="1892294" indent="0">
              <a:buNone/>
              <a:defRPr sz="1324"/>
            </a:lvl6pPr>
            <a:lvl7pPr marL="2270752" indent="0">
              <a:buNone/>
              <a:defRPr sz="1324"/>
            </a:lvl7pPr>
            <a:lvl8pPr marL="2649211" indent="0">
              <a:buNone/>
              <a:defRPr sz="1324"/>
            </a:lvl8pPr>
            <a:lvl9pPr marL="3027670" indent="0">
              <a:buNone/>
              <a:defRPr sz="13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006205" y="5379193"/>
            <a:ext cx="2573719" cy="727549"/>
          </a:xfrm>
        </p:spPr>
        <p:txBody>
          <a:bodyPr anchor="t">
            <a:normAutofit/>
          </a:bodyPr>
          <a:lstStyle>
            <a:lvl1pPr marL="0" indent="0">
              <a:buNone/>
              <a:defRPr sz="1159"/>
            </a:lvl1pPr>
            <a:lvl2pPr marL="378459" indent="0">
              <a:buNone/>
              <a:defRPr sz="993"/>
            </a:lvl2pPr>
            <a:lvl3pPr marL="756917" indent="0">
              <a:buNone/>
              <a:defRPr sz="828"/>
            </a:lvl3pPr>
            <a:lvl4pPr marL="1135376" indent="0">
              <a:buNone/>
              <a:defRPr sz="745"/>
            </a:lvl4pPr>
            <a:lvl5pPr marL="1513835" indent="0">
              <a:buNone/>
              <a:defRPr sz="745"/>
            </a:lvl5pPr>
            <a:lvl6pPr marL="1892294" indent="0">
              <a:buNone/>
              <a:defRPr sz="745"/>
            </a:lvl6pPr>
            <a:lvl7pPr marL="2270752" indent="0">
              <a:buNone/>
              <a:defRPr sz="745"/>
            </a:lvl7pPr>
            <a:lvl8pPr marL="2649211" indent="0">
              <a:buNone/>
              <a:defRPr sz="745"/>
            </a:lvl8pPr>
            <a:lvl9pPr marL="3027670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45042" y="4743170"/>
            <a:ext cx="2571708" cy="636023"/>
          </a:xfrm>
        </p:spPr>
        <p:txBody>
          <a:bodyPr anchor="b">
            <a:noAutofit/>
          </a:bodyPr>
          <a:lstStyle>
            <a:lvl1pPr marL="0" indent="0">
              <a:buNone/>
              <a:defRPr sz="1987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8459" indent="0">
              <a:buNone/>
              <a:defRPr sz="1656" b="1"/>
            </a:lvl2pPr>
            <a:lvl3pPr marL="756917" indent="0">
              <a:buNone/>
              <a:defRPr sz="1490" b="1"/>
            </a:lvl3pPr>
            <a:lvl4pPr marL="1135376" indent="0">
              <a:buNone/>
              <a:defRPr sz="1324" b="1"/>
            </a:lvl4pPr>
            <a:lvl5pPr marL="1513835" indent="0">
              <a:buNone/>
              <a:defRPr sz="1324" b="1"/>
            </a:lvl5pPr>
            <a:lvl6pPr marL="1892294" indent="0">
              <a:buNone/>
              <a:defRPr sz="1324" b="1"/>
            </a:lvl6pPr>
            <a:lvl7pPr marL="2270752" indent="0">
              <a:buNone/>
              <a:defRPr sz="1324" b="1"/>
            </a:lvl7pPr>
            <a:lvl8pPr marL="2649211" indent="0">
              <a:buNone/>
              <a:defRPr sz="1324" b="1"/>
            </a:lvl8pPr>
            <a:lvl9pPr marL="3027670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845041" y="2490346"/>
            <a:ext cx="2571708" cy="168204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4"/>
            </a:lvl1pPr>
            <a:lvl2pPr marL="378459" indent="0">
              <a:buNone/>
              <a:defRPr sz="1324"/>
            </a:lvl2pPr>
            <a:lvl3pPr marL="756917" indent="0">
              <a:buNone/>
              <a:defRPr sz="1324"/>
            </a:lvl3pPr>
            <a:lvl4pPr marL="1135376" indent="0">
              <a:buNone/>
              <a:defRPr sz="1324"/>
            </a:lvl4pPr>
            <a:lvl5pPr marL="1513835" indent="0">
              <a:buNone/>
              <a:defRPr sz="1324"/>
            </a:lvl5pPr>
            <a:lvl6pPr marL="1892294" indent="0">
              <a:buNone/>
              <a:defRPr sz="1324"/>
            </a:lvl6pPr>
            <a:lvl7pPr marL="2270752" indent="0">
              <a:buNone/>
              <a:defRPr sz="1324"/>
            </a:lvl7pPr>
            <a:lvl8pPr marL="2649211" indent="0">
              <a:buNone/>
              <a:defRPr sz="1324"/>
            </a:lvl8pPr>
            <a:lvl9pPr marL="3027670" indent="0">
              <a:buNone/>
              <a:defRPr sz="13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44932" y="5379191"/>
            <a:ext cx="2575114" cy="727549"/>
          </a:xfrm>
        </p:spPr>
        <p:txBody>
          <a:bodyPr anchor="t">
            <a:normAutofit/>
          </a:bodyPr>
          <a:lstStyle>
            <a:lvl1pPr marL="0" indent="0">
              <a:buNone/>
              <a:defRPr sz="1159"/>
            </a:lvl1pPr>
            <a:lvl2pPr marL="378459" indent="0">
              <a:buNone/>
              <a:defRPr sz="993"/>
            </a:lvl2pPr>
            <a:lvl3pPr marL="756917" indent="0">
              <a:buNone/>
              <a:defRPr sz="828"/>
            </a:lvl3pPr>
            <a:lvl4pPr marL="1135376" indent="0">
              <a:buNone/>
              <a:defRPr sz="745"/>
            </a:lvl4pPr>
            <a:lvl5pPr marL="1513835" indent="0">
              <a:buNone/>
              <a:defRPr sz="745"/>
            </a:lvl5pPr>
            <a:lvl6pPr marL="1892294" indent="0">
              <a:buNone/>
              <a:defRPr sz="745"/>
            </a:lvl6pPr>
            <a:lvl7pPr marL="2270752" indent="0">
              <a:buNone/>
              <a:defRPr sz="745"/>
            </a:lvl7pPr>
            <a:lvl8pPr marL="2649211" indent="0">
              <a:buNone/>
              <a:defRPr sz="745"/>
            </a:lvl8pPr>
            <a:lvl9pPr marL="3027670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401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417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990"/>
            <a:ext cx="2305764" cy="64145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990"/>
            <a:ext cx="6783626" cy="64145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31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7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49496" y="4926964"/>
            <a:ext cx="8020050" cy="1318540"/>
          </a:xfrm>
        </p:spPr>
        <p:txBody>
          <a:bodyPr wrap="none" anchor="t">
            <a:normAutofit/>
          </a:bodyPr>
          <a:lstStyle>
            <a:lvl1pPr algn="l">
              <a:defRPr sz="7947" b="0" spc="-248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49496" y="4227051"/>
            <a:ext cx="8020050" cy="681892"/>
          </a:xfrm>
        </p:spPr>
        <p:txBody>
          <a:bodyPr anchor="b">
            <a:normAutofit/>
          </a:bodyPr>
          <a:lstStyle>
            <a:lvl1pPr marL="0" indent="0" algn="l">
              <a:buNone/>
              <a:defRPr sz="2649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78459" indent="0" algn="ctr">
              <a:buNone/>
              <a:defRPr sz="1656"/>
            </a:lvl2pPr>
            <a:lvl3pPr marL="756917" indent="0" algn="ctr">
              <a:buNone/>
              <a:defRPr sz="1490"/>
            </a:lvl3pPr>
            <a:lvl4pPr marL="1135376" indent="0" algn="ctr">
              <a:buNone/>
              <a:defRPr sz="1324"/>
            </a:lvl4pPr>
            <a:lvl5pPr marL="1513835" indent="0" algn="ctr">
              <a:buNone/>
              <a:defRPr sz="1324"/>
            </a:lvl5pPr>
            <a:lvl6pPr marL="1892294" indent="0" algn="ctr">
              <a:buNone/>
              <a:defRPr sz="1324"/>
            </a:lvl6pPr>
            <a:lvl7pPr marL="2270752" indent="0" algn="ctr">
              <a:buNone/>
              <a:defRPr sz="1324"/>
            </a:lvl7pPr>
            <a:lvl8pPr marL="2649211" indent="0" algn="ctr">
              <a:buNone/>
              <a:defRPr sz="1324"/>
            </a:lvl8pPr>
            <a:lvl9pPr marL="3027670" indent="0" algn="ctr">
              <a:buNone/>
              <a:defRPr sz="13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36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333" y="2014949"/>
            <a:ext cx="4407533" cy="4802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3027" y="2014949"/>
            <a:ext cx="4415202" cy="4802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66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991"/>
            <a:ext cx="9223058" cy="14630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333" y="1855506"/>
            <a:ext cx="4407533" cy="909355"/>
          </a:xfrm>
        </p:spPr>
        <p:txBody>
          <a:bodyPr anchor="b">
            <a:normAutofit/>
          </a:bodyPr>
          <a:lstStyle>
            <a:lvl1pPr marL="0" indent="0">
              <a:buNone/>
              <a:defRPr sz="2207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8459" indent="0">
              <a:buNone/>
              <a:defRPr sz="1656" b="1"/>
            </a:lvl2pPr>
            <a:lvl3pPr marL="756917" indent="0">
              <a:buNone/>
              <a:defRPr sz="1490" b="1"/>
            </a:lvl3pPr>
            <a:lvl4pPr marL="1135376" indent="0">
              <a:buNone/>
              <a:defRPr sz="1324" b="1"/>
            </a:lvl4pPr>
            <a:lvl5pPr marL="1513835" indent="0">
              <a:buNone/>
              <a:defRPr sz="1324" b="1"/>
            </a:lvl5pPr>
            <a:lvl6pPr marL="1892294" indent="0">
              <a:buNone/>
              <a:defRPr sz="1324" b="1"/>
            </a:lvl6pPr>
            <a:lvl7pPr marL="2270752" indent="0">
              <a:buNone/>
              <a:defRPr sz="1324" b="1"/>
            </a:lvl7pPr>
            <a:lvl8pPr marL="2649211" indent="0">
              <a:buNone/>
              <a:defRPr sz="1324" b="1"/>
            </a:lvl8pPr>
            <a:lvl9pPr marL="3027670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333" y="2764861"/>
            <a:ext cx="4407533" cy="4066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43027" y="1855506"/>
            <a:ext cx="4416595" cy="9093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7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43027" y="2764861"/>
            <a:ext cx="4416595" cy="4066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59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57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84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613"/>
            <a:ext cx="3448900" cy="1766147"/>
          </a:xfrm>
        </p:spPr>
        <p:txBody>
          <a:bodyPr anchor="b"/>
          <a:lstStyle>
            <a:lvl1pPr>
              <a:defRPr sz="26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9826"/>
            <a:ext cx="5413534" cy="537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2334" y="2270760"/>
            <a:ext cx="3203131" cy="4206864"/>
          </a:xfrm>
        </p:spPr>
        <p:txBody>
          <a:bodyPr>
            <a:normAutofit/>
          </a:bodyPr>
          <a:lstStyle>
            <a:lvl1pPr marL="0" indent="0">
              <a:buNone/>
              <a:defRPr sz="1545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8459" indent="0">
              <a:buNone/>
              <a:defRPr sz="1159"/>
            </a:lvl2pPr>
            <a:lvl3pPr marL="756917" indent="0">
              <a:buNone/>
              <a:defRPr sz="993"/>
            </a:lvl3pPr>
            <a:lvl4pPr marL="1135376" indent="0">
              <a:buNone/>
              <a:defRPr sz="828"/>
            </a:lvl4pPr>
            <a:lvl5pPr marL="1513835" indent="0">
              <a:buNone/>
              <a:defRPr sz="828"/>
            </a:lvl5pPr>
            <a:lvl6pPr marL="1892294" indent="0">
              <a:buNone/>
              <a:defRPr sz="828"/>
            </a:lvl6pPr>
            <a:lvl7pPr marL="2270752" indent="0">
              <a:buNone/>
              <a:defRPr sz="828"/>
            </a:lvl7pPr>
            <a:lvl8pPr marL="2649211" indent="0">
              <a:buNone/>
              <a:defRPr sz="828"/>
            </a:lvl8pPr>
            <a:lvl9pPr marL="3027670" indent="0">
              <a:buNone/>
              <a:defRPr sz="8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30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613"/>
            <a:ext cx="3448900" cy="1766147"/>
          </a:xfrm>
        </p:spPr>
        <p:txBody>
          <a:bodyPr anchor="b"/>
          <a:lstStyle>
            <a:lvl1pPr>
              <a:defRPr sz="26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9826"/>
            <a:ext cx="5413534" cy="5379038"/>
          </a:xfrm>
        </p:spPr>
        <p:txBody>
          <a:bodyPr anchor="t"/>
          <a:lstStyle>
            <a:lvl1pPr marL="0" indent="0">
              <a:buNone/>
              <a:defRPr sz="2649"/>
            </a:lvl1pPr>
            <a:lvl2pPr marL="378459" indent="0">
              <a:buNone/>
              <a:defRPr sz="2318"/>
            </a:lvl2pPr>
            <a:lvl3pPr marL="756917" indent="0">
              <a:buNone/>
              <a:defRPr sz="1987"/>
            </a:lvl3pPr>
            <a:lvl4pPr marL="1135376" indent="0">
              <a:buNone/>
              <a:defRPr sz="1656"/>
            </a:lvl4pPr>
            <a:lvl5pPr marL="1513835" indent="0">
              <a:buNone/>
              <a:defRPr sz="1656"/>
            </a:lvl5pPr>
            <a:lvl6pPr marL="1892294" indent="0">
              <a:buNone/>
              <a:defRPr sz="1656"/>
            </a:lvl6pPr>
            <a:lvl7pPr marL="2270752" indent="0">
              <a:buNone/>
              <a:defRPr sz="1656"/>
            </a:lvl7pPr>
            <a:lvl8pPr marL="2649211" indent="0">
              <a:buNone/>
              <a:defRPr sz="1656"/>
            </a:lvl8pPr>
            <a:lvl9pPr marL="3027670" indent="0">
              <a:buNone/>
              <a:defRPr sz="16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2334" y="2270760"/>
            <a:ext cx="3203131" cy="4206864"/>
          </a:xfrm>
        </p:spPr>
        <p:txBody>
          <a:bodyPr>
            <a:normAutofit/>
          </a:bodyPr>
          <a:lstStyle>
            <a:lvl1pPr marL="0" indent="0">
              <a:buNone/>
              <a:defRPr sz="1545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8459" indent="0">
              <a:buNone/>
              <a:defRPr sz="1159"/>
            </a:lvl2pPr>
            <a:lvl3pPr marL="756917" indent="0">
              <a:buNone/>
              <a:defRPr sz="993"/>
            </a:lvl3pPr>
            <a:lvl4pPr marL="1135376" indent="0">
              <a:buNone/>
              <a:defRPr sz="828"/>
            </a:lvl4pPr>
            <a:lvl5pPr marL="1513835" indent="0">
              <a:buNone/>
              <a:defRPr sz="828"/>
            </a:lvl5pPr>
            <a:lvl6pPr marL="1892294" indent="0">
              <a:buNone/>
              <a:defRPr sz="828"/>
            </a:lvl6pPr>
            <a:lvl7pPr marL="2270752" indent="0">
              <a:buNone/>
              <a:defRPr sz="828"/>
            </a:lvl7pPr>
            <a:lvl8pPr marL="2649211" indent="0">
              <a:buNone/>
              <a:defRPr sz="828"/>
            </a:lvl8pPr>
            <a:lvl9pPr marL="3027670" indent="0">
              <a:buNone/>
              <a:defRPr sz="8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79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991"/>
            <a:ext cx="9223058" cy="1463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334" y="2014949"/>
            <a:ext cx="8975895" cy="4802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15529"/>
            <a:ext cx="2406015" cy="402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15529"/>
            <a:ext cx="3609023" cy="402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15529"/>
            <a:ext cx="2406015" cy="402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17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756917" rtl="0" eaLnBrk="1" latinLnBrk="0" hangingPunct="1">
        <a:lnSpc>
          <a:spcPct val="90000"/>
        </a:lnSpc>
        <a:spcBef>
          <a:spcPct val="0"/>
        </a:spcBef>
        <a:buNone/>
        <a:defRPr sz="4856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89229" indent="-189229" algn="l" defTabSz="756917" rtl="0" eaLnBrk="1" latinLnBrk="0" hangingPunct="1">
        <a:lnSpc>
          <a:spcPct val="90000"/>
        </a:lnSpc>
        <a:spcBef>
          <a:spcPts val="828"/>
        </a:spcBef>
        <a:buFont typeface="Arial" panose="020B0604020202020204" pitchFamily="34" charset="0"/>
        <a:buChar char="•"/>
        <a:defRPr sz="264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67688" indent="-189229" algn="l" defTabSz="756917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220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946147" indent="-189229" algn="l" defTabSz="756917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766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324606" indent="-189229" algn="l" defTabSz="756917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545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703064" indent="-189229" algn="l" defTabSz="756917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545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081523" indent="-189229" algn="l" defTabSz="756917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9982" indent="-189229" algn="l" defTabSz="756917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8440" indent="-189229" algn="l" defTabSz="756917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6899" indent="-189229" algn="l" defTabSz="756917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917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8459" algn="l" defTabSz="756917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917" algn="l" defTabSz="756917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5376" algn="l" defTabSz="756917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3835" algn="l" defTabSz="756917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92294" algn="l" defTabSz="756917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70752" algn="l" defTabSz="756917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9211" algn="l" defTabSz="756917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7670" algn="l" defTabSz="756917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s21csb0a60@student.nitw.ac.in" TargetMode="External"/><Relationship Id="rId2" Type="http://schemas.openxmlformats.org/officeDocument/2006/relationships/hyperlink" Target="mailto:ps21csb0a45@student.nitw.ac.i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3379" y="157579"/>
            <a:ext cx="45523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solidFill>
                  <a:srgbClr val="FF0000"/>
                </a:solidFill>
                <a:latin typeface="Arial MT"/>
                <a:cs typeface="Arial MT"/>
              </a:rPr>
              <a:t>RAILWAYS</a:t>
            </a:r>
            <a:r>
              <a:rPr sz="16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35" dirty="0">
                <a:solidFill>
                  <a:srgbClr val="FF0000"/>
                </a:solidFill>
                <a:latin typeface="Arial MT"/>
                <a:cs typeface="Arial MT"/>
              </a:rPr>
              <a:t>DATABASE</a:t>
            </a:r>
            <a:r>
              <a:rPr sz="1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MANAGEMENT</a:t>
            </a:r>
            <a:r>
              <a:rPr sz="16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SYSTEM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180" y="439956"/>
            <a:ext cx="5118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latin typeface="Verdana"/>
                <a:cs typeface="Verdana"/>
              </a:rPr>
              <a:t>T</a:t>
            </a:r>
            <a:r>
              <a:rPr sz="1200" b="1" spc="-130" dirty="0">
                <a:latin typeface="Verdana"/>
                <a:cs typeface="Verdana"/>
              </a:rPr>
              <a:t>E</a:t>
            </a:r>
            <a:r>
              <a:rPr sz="1200" b="1" spc="-70" dirty="0">
                <a:latin typeface="Verdana"/>
                <a:cs typeface="Verdana"/>
              </a:rPr>
              <a:t>A</a:t>
            </a:r>
            <a:r>
              <a:rPr sz="1200" b="1" spc="-40" dirty="0">
                <a:latin typeface="Verdana"/>
                <a:cs typeface="Verdana"/>
              </a:rPr>
              <a:t>M</a:t>
            </a:r>
            <a:r>
              <a:rPr sz="1200" b="1" spc="-145" dirty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180" y="851550"/>
            <a:ext cx="26644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8030">
              <a:lnSpc>
                <a:spcPct val="125099"/>
              </a:lnSpc>
              <a:spcBef>
                <a:spcPts val="100"/>
              </a:spcBef>
            </a:pPr>
            <a:r>
              <a:rPr sz="1200" b="1" spc="-65" dirty="0">
                <a:latin typeface="Verdana"/>
                <a:cs typeface="Verdana"/>
              </a:rPr>
              <a:t>N</a:t>
            </a:r>
            <a:r>
              <a:rPr sz="1200" b="1" spc="-70" dirty="0">
                <a:latin typeface="Verdana"/>
                <a:cs typeface="Verdana"/>
              </a:rPr>
              <a:t>A</a:t>
            </a:r>
            <a:r>
              <a:rPr sz="1200" b="1" spc="-40" dirty="0">
                <a:latin typeface="Verdana"/>
                <a:cs typeface="Verdana"/>
              </a:rPr>
              <a:t>M</a:t>
            </a:r>
            <a:r>
              <a:rPr sz="1200" b="1" spc="-130" dirty="0">
                <a:latin typeface="Verdana"/>
                <a:cs typeface="Verdana"/>
              </a:rPr>
              <a:t>E</a:t>
            </a:r>
            <a:r>
              <a:rPr sz="1200" spc="-40" dirty="0">
                <a:latin typeface="Times New Roman"/>
                <a:cs typeface="Times New Roman"/>
              </a:rPr>
              <a:t>: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spc="15" dirty="0">
                <a:latin typeface="Times New Roman"/>
                <a:cs typeface="Times New Roman"/>
              </a:rPr>
              <a:t>U</a:t>
            </a:r>
            <a:r>
              <a:rPr sz="1200" spc="-35" dirty="0">
                <a:latin typeface="Times New Roman"/>
                <a:cs typeface="Times New Roman"/>
              </a:rPr>
              <a:t>LL</a:t>
            </a:r>
            <a:r>
              <a:rPr sz="1200" spc="15" dirty="0">
                <a:latin typeface="Times New Roman"/>
                <a:cs typeface="Times New Roman"/>
              </a:rPr>
              <a:t>U</a:t>
            </a:r>
            <a:r>
              <a:rPr sz="1200" spc="55" dirty="0">
                <a:latin typeface="Times New Roman"/>
                <a:cs typeface="Times New Roman"/>
              </a:rPr>
              <a:t>R</a:t>
            </a:r>
            <a:r>
              <a:rPr sz="1200" spc="15" dirty="0">
                <a:latin typeface="Times New Roman"/>
                <a:cs typeface="Times New Roman"/>
              </a:rPr>
              <a:t>U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10" dirty="0">
                <a:latin typeface="Times New Roman"/>
                <a:cs typeface="Times New Roman"/>
              </a:rPr>
              <a:t>S</a:t>
            </a:r>
            <a:r>
              <a:rPr sz="1200" spc="1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spc="100" dirty="0">
                <a:latin typeface="Times New Roman"/>
                <a:cs typeface="Times New Roman"/>
              </a:rPr>
              <a:t>R</a:t>
            </a:r>
            <a:r>
              <a:rPr sz="1200" spc="-4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J  </a:t>
            </a:r>
            <a:r>
              <a:rPr sz="1200" spc="55" dirty="0">
                <a:latin typeface="Times New Roman"/>
                <a:cs typeface="Times New Roman"/>
              </a:rPr>
              <a:t>R</a:t>
            </a:r>
            <a:r>
              <a:rPr sz="1200" spc="45" dirty="0">
                <a:latin typeface="Times New Roman"/>
                <a:cs typeface="Times New Roman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LL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80" dirty="0">
                <a:latin typeface="Times New Roman"/>
                <a:cs typeface="Times New Roman"/>
              </a:rPr>
              <a:t>N</a:t>
            </a:r>
            <a:r>
              <a:rPr sz="1200" spc="15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100" dirty="0">
                <a:latin typeface="Times New Roman"/>
                <a:cs typeface="Times New Roman"/>
              </a:rPr>
              <a:t>B</a:t>
            </a:r>
            <a:r>
              <a:rPr sz="1200" spc="-60" dirty="0">
                <a:latin typeface="Times New Roman"/>
                <a:cs typeface="Times New Roman"/>
              </a:rPr>
              <a:t>E</a:t>
            </a:r>
            <a:r>
              <a:rPr sz="1200" spc="55" dirty="0">
                <a:latin typeface="Times New Roman"/>
                <a:cs typeface="Times New Roman"/>
              </a:rPr>
              <a:t>R</a:t>
            </a:r>
            <a:r>
              <a:rPr sz="1200" spc="-40" dirty="0">
                <a:latin typeface="Times New Roman"/>
                <a:cs typeface="Times New Roman"/>
              </a:rPr>
              <a:t>: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21</a:t>
            </a:r>
            <a:r>
              <a:rPr sz="1200" spc="50" dirty="0">
                <a:latin typeface="Times New Roman"/>
                <a:cs typeface="Times New Roman"/>
              </a:rPr>
              <a:t>C</a:t>
            </a:r>
            <a:r>
              <a:rPr sz="1200" spc="-110" dirty="0">
                <a:latin typeface="Times New Roman"/>
                <a:cs typeface="Times New Roman"/>
              </a:rPr>
              <a:t>S</a:t>
            </a:r>
            <a:r>
              <a:rPr sz="1200" spc="-100" dirty="0">
                <a:latin typeface="Times New Roman"/>
                <a:cs typeface="Times New Roman"/>
              </a:rPr>
              <a:t>B</a:t>
            </a:r>
            <a:r>
              <a:rPr sz="1200" spc="-25" dirty="0">
                <a:latin typeface="Times New Roman"/>
                <a:cs typeface="Times New Roman"/>
              </a:rPr>
              <a:t>0</a:t>
            </a:r>
            <a:r>
              <a:rPr sz="1200" spc="-4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45  </a:t>
            </a:r>
            <a:r>
              <a:rPr sz="1200" spc="5" dirty="0">
                <a:latin typeface="Times New Roman"/>
                <a:cs typeface="Times New Roman"/>
              </a:rPr>
              <a:t>SECTION: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spc="-25" dirty="0">
                <a:latin typeface="Times New Roman"/>
                <a:cs typeface="Times New Roman"/>
              </a:rPr>
              <a:t>EMAIL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ID: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  <a:hlinkClick r:id="rId2"/>
              </a:rPr>
              <a:t>ps21csb0a45@student.nitw.ac.in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7980" y="851550"/>
            <a:ext cx="26333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3835">
              <a:lnSpc>
                <a:spcPct val="125099"/>
              </a:lnSpc>
              <a:spcBef>
                <a:spcPts val="100"/>
              </a:spcBef>
            </a:pPr>
            <a:r>
              <a:rPr sz="1200" b="1" spc="-65" dirty="0">
                <a:latin typeface="Verdana"/>
                <a:cs typeface="Verdana"/>
              </a:rPr>
              <a:t>N</a:t>
            </a:r>
            <a:r>
              <a:rPr sz="1200" b="1" spc="-70" dirty="0">
                <a:latin typeface="Verdana"/>
                <a:cs typeface="Verdana"/>
              </a:rPr>
              <a:t>A</a:t>
            </a:r>
            <a:r>
              <a:rPr sz="1200" b="1" spc="-40" dirty="0">
                <a:latin typeface="Verdana"/>
                <a:cs typeface="Verdana"/>
              </a:rPr>
              <a:t>M</a:t>
            </a:r>
            <a:r>
              <a:rPr sz="1200" b="1" spc="-130" dirty="0">
                <a:latin typeface="Verdana"/>
                <a:cs typeface="Verdana"/>
              </a:rPr>
              <a:t>E</a:t>
            </a:r>
            <a:r>
              <a:rPr sz="1200" spc="-40" dirty="0">
                <a:latin typeface="Times New Roman"/>
                <a:cs typeface="Times New Roman"/>
              </a:rPr>
              <a:t>: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T</a:t>
            </a:r>
            <a:r>
              <a:rPr sz="1200" spc="-60" dirty="0">
                <a:latin typeface="Times New Roman"/>
                <a:cs typeface="Times New Roman"/>
              </a:rPr>
              <a:t>E</a:t>
            </a:r>
            <a:r>
              <a:rPr sz="1200" spc="55" dirty="0">
                <a:latin typeface="Times New Roman"/>
                <a:cs typeface="Times New Roman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10" dirty="0">
                <a:latin typeface="Times New Roman"/>
                <a:cs typeface="Times New Roman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spc="-60" dirty="0">
                <a:latin typeface="Times New Roman"/>
                <a:cs typeface="Times New Roman"/>
              </a:rPr>
              <a:t> J</a:t>
            </a:r>
            <a:r>
              <a:rPr sz="1200" spc="-130" dirty="0">
                <a:latin typeface="Times New Roman"/>
                <a:cs typeface="Times New Roman"/>
              </a:rPr>
              <a:t>A</a:t>
            </a:r>
            <a:r>
              <a:rPr sz="1200" spc="-235" dirty="0">
                <a:latin typeface="Times New Roman"/>
                <a:cs typeface="Times New Roman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A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</a:t>
            </a:r>
            <a:r>
              <a:rPr sz="1200" spc="105" dirty="0">
                <a:latin typeface="Times New Roman"/>
                <a:cs typeface="Times New Roman"/>
              </a:rPr>
              <a:t>H</a:t>
            </a:r>
            <a:r>
              <a:rPr sz="1200" spc="-4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N</a:t>
            </a:r>
            <a:r>
              <a:rPr sz="1200" spc="35" dirty="0">
                <a:latin typeface="Times New Roman"/>
                <a:cs typeface="Times New Roman"/>
              </a:rPr>
              <a:t>D</a:t>
            </a:r>
            <a:r>
              <a:rPr sz="1200" spc="100" dirty="0">
                <a:latin typeface="Times New Roman"/>
                <a:cs typeface="Times New Roman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A  </a:t>
            </a:r>
            <a:r>
              <a:rPr sz="1200" spc="5" dirty="0">
                <a:latin typeface="Times New Roman"/>
                <a:cs typeface="Times New Roman"/>
              </a:rPr>
              <a:t>ROLL </a:t>
            </a:r>
            <a:r>
              <a:rPr sz="1200" spc="-5" dirty="0">
                <a:latin typeface="Times New Roman"/>
                <a:cs typeface="Times New Roman"/>
              </a:rPr>
              <a:t>NUMBER: </a:t>
            </a:r>
            <a:r>
              <a:rPr sz="1200" spc="-35" dirty="0">
                <a:latin typeface="Times New Roman"/>
                <a:cs typeface="Times New Roman"/>
              </a:rPr>
              <a:t>21CSB0A60 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SECTION: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spc="-25" dirty="0">
                <a:latin typeface="Times New Roman"/>
                <a:cs typeface="Times New Roman"/>
              </a:rPr>
              <a:t>EMAIL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ID: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  <a:hlinkClick r:id="rId3"/>
              </a:rPr>
              <a:t>ts21csb0a60@student.nitw.ac.in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" y="2303191"/>
            <a:ext cx="9736455" cy="326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0000"/>
                </a:solidFill>
                <a:latin typeface="Arial MT"/>
                <a:cs typeface="Arial MT"/>
              </a:rPr>
              <a:t>PROBLEM</a:t>
            </a:r>
            <a:r>
              <a:rPr sz="15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0000"/>
                </a:solidFill>
                <a:latin typeface="Arial MT"/>
                <a:cs typeface="Arial MT"/>
              </a:rPr>
              <a:t>DEFINITION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Arial MT"/>
              <a:cs typeface="Arial MT"/>
            </a:endParaRPr>
          </a:p>
          <a:p>
            <a:pPr marL="12700" marR="5080">
              <a:lnSpc>
                <a:spcPct val="125099"/>
              </a:lnSpc>
            </a:pPr>
            <a:r>
              <a:rPr sz="1300" spc="-15" dirty="0">
                <a:latin typeface="Times New Roman"/>
                <a:cs typeface="Times New Roman"/>
              </a:rPr>
              <a:t>This </a:t>
            </a:r>
            <a:r>
              <a:rPr sz="1300" spc="-55" dirty="0">
                <a:latin typeface="Times New Roman"/>
                <a:cs typeface="Times New Roman"/>
              </a:rPr>
              <a:t>Railways </a:t>
            </a:r>
            <a:r>
              <a:rPr sz="1300" spc="-60" dirty="0">
                <a:latin typeface="Times New Roman"/>
                <a:cs typeface="Times New Roman"/>
              </a:rPr>
              <a:t>System </a:t>
            </a:r>
            <a:r>
              <a:rPr sz="1300" spc="-40" dirty="0">
                <a:latin typeface="Times New Roman"/>
                <a:cs typeface="Times New Roman"/>
              </a:rPr>
              <a:t>Database </a:t>
            </a:r>
            <a:r>
              <a:rPr sz="1300" spc="-70" dirty="0">
                <a:latin typeface="Times New Roman"/>
                <a:cs typeface="Times New Roman"/>
              </a:rPr>
              <a:t>is </a:t>
            </a:r>
            <a:r>
              <a:rPr sz="1300" spc="-35" dirty="0">
                <a:latin typeface="Times New Roman"/>
                <a:cs typeface="Times New Roman"/>
              </a:rPr>
              <a:t>modeled </a:t>
            </a:r>
            <a:r>
              <a:rPr sz="1300" spc="-25" dirty="0">
                <a:latin typeface="Times New Roman"/>
                <a:cs typeface="Times New Roman"/>
              </a:rPr>
              <a:t>such </a:t>
            </a:r>
            <a:r>
              <a:rPr sz="1300" spc="10" dirty="0">
                <a:latin typeface="Times New Roman"/>
                <a:cs typeface="Times New Roman"/>
              </a:rPr>
              <a:t>that </a:t>
            </a:r>
            <a:r>
              <a:rPr sz="1300" spc="-80" dirty="0">
                <a:latin typeface="Times New Roman"/>
                <a:cs typeface="Times New Roman"/>
              </a:rPr>
              <a:t>we </a:t>
            </a:r>
            <a:r>
              <a:rPr sz="1300" spc="-35" dirty="0">
                <a:latin typeface="Times New Roman"/>
                <a:cs typeface="Times New Roman"/>
              </a:rPr>
              <a:t>can </a:t>
            </a:r>
            <a:r>
              <a:rPr sz="1300" spc="-80" dirty="0">
                <a:latin typeface="Times New Roman"/>
                <a:cs typeface="Times New Roman"/>
              </a:rPr>
              <a:t>access </a:t>
            </a:r>
            <a:r>
              <a:rPr sz="1300" spc="-5" dirty="0">
                <a:latin typeface="Times New Roman"/>
                <a:cs typeface="Times New Roman"/>
              </a:rPr>
              <a:t>the </a:t>
            </a:r>
            <a:r>
              <a:rPr sz="1300" spc="-45" dirty="0">
                <a:latin typeface="Times New Roman"/>
                <a:cs typeface="Times New Roman"/>
              </a:rPr>
              <a:t>details </a:t>
            </a:r>
            <a:r>
              <a:rPr sz="1300" spc="-20" dirty="0">
                <a:latin typeface="Times New Roman"/>
                <a:cs typeface="Times New Roman"/>
              </a:rPr>
              <a:t>of </a:t>
            </a:r>
            <a:r>
              <a:rPr sz="1300" spc="-25" dirty="0">
                <a:latin typeface="Times New Roman"/>
                <a:cs typeface="Times New Roman"/>
              </a:rPr>
              <a:t>stations, trains, </a:t>
            </a:r>
            <a:r>
              <a:rPr sz="1300" spc="-10" dirty="0">
                <a:latin typeface="Times New Roman"/>
                <a:cs typeface="Times New Roman"/>
              </a:rPr>
              <a:t>train </a:t>
            </a:r>
            <a:r>
              <a:rPr sz="1300" spc="-45" dirty="0">
                <a:latin typeface="Times New Roman"/>
                <a:cs typeface="Times New Roman"/>
              </a:rPr>
              <a:t>schedules, </a:t>
            </a:r>
            <a:r>
              <a:rPr sz="1300" spc="-60" dirty="0">
                <a:latin typeface="Times New Roman"/>
                <a:cs typeface="Times New Roman"/>
              </a:rPr>
              <a:t>employees, </a:t>
            </a:r>
            <a:r>
              <a:rPr sz="1300" spc="-25" dirty="0">
                <a:latin typeface="Times New Roman"/>
                <a:cs typeface="Times New Roman"/>
              </a:rPr>
              <a:t>ticket </a:t>
            </a:r>
            <a:r>
              <a:rPr sz="1300" spc="-40" dirty="0">
                <a:latin typeface="Times New Roman"/>
                <a:cs typeface="Times New Roman"/>
              </a:rPr>
              <a:t>details, </a:t>
            </a:r>
            <a:r>
              <a:rPr sz="1300" spc="-55" dirty="0">
                <a:latin typeface="Times New Roman"/>
                <a:cs typeface="Times New Roman"/>
              </a:rPr>
              <a:t>stalls </a:t>
            </a:r>
            <a:r>
              <a:rPr sz="1300" spc="-10" dirty="0">
                <a:latin typeface="Times New Roman"/>
                <a:cs typeface="Times New Roman"/>
              </a:rPr>
              <a:t>and </a:t>
            </a:r>
            <a:r>
              <a:rPr sz="1300" spc="-20" dirty="0">
                <a:latin typeface="Times New Roman"/>
                <a:cs typeface="Times New Roman"/>
              </a:rPr>
              <a:t>counters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present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in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60" dirty="0">
                <a:latin typeface="Times New Roman"/>
                <a:cs typeface="Times New Roman"/>
              </a:rPr>
              <a:t>railway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stations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35" dirty="0">
                <a:latin typeface="Times New Roman"/>
                <a:cs typeface="Times New Roman"/>
              </a:rPr>
              <a:t>related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information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45" dirty="0">
                <a:latin typeface="Times New Roman"/>
                <a:cs typeface="Times New Roman"/>
              </a:rPr>
              <a:t>quickly.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340995" algn="ctr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Arial MT"/>
                <a:cs typeface="Arial MT"/>
              </a:rPr>
              <a:t>PROBLEM</a:t>
            </a:r>
            <a:r>
              <a:rPr sz="15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FF0000"/>
                </a:solidFill>
                <a:latin typeface="Arial MT"/>
                <a:cs typeface="Arial MT"/>
              </a:rPr>
              <a:t>ANALYSIS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5"/>
              </a:spcBef>
              <a:buFont typeface="MS UI Gothic"/>
              <a:buChar char="➢"/>
              <a:tabLst>
                <a:tab pos="469900" algn="l"/>
              </a:tabLst>
            </a:pPr>
            <a:r>
              <a:rPr sz="1300" spc="5" dirty="0">
                <a:latin typeface="Times New Roman"/>
                <a:cs typeface="Times New Roman"/>
              </a:rPr>
              <a:t>The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Railway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60" dirty="0">
                <a:latin typeface="Times New Roman"/>
                <a:cs typeface="Times New Roman"/>
              </a:rPr>
              <a:t>System </a:t>
            </a:r>
            <a:r>
              <a:rPr sz="1300" spc="-45" dirty="0">
                <a:latin typeface="Times New Roman"/>
                <a:cs typeface="Times New Roman"/>
              </a:rPr>
              <a:t>needs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15" dirty="0">
                <a:latin typeface="Times New Roman"/>
                <a:cs typeface="Times New Roman"/>
              </a:rPr>
              <a:t>to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maintain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60" dirty="0">
                <a:latin typeface="Times New Roman"/>
                <a:cs typeface="Times New Roman"/>
              </a:rPr>
              <a:t>a </a:t>
            </a:r>
            <a:r>
              <a:rPr sz="1300" spc="-10" dirty="0">
                <a:latin typeface="Times New Roman"/>
                <a:cs typeface="Times New Roman"/>
              </a:rPr>
              <a:t>lot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of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information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40" dirty="0">
                <a:latin typeface="Times New Roman"/>
                <a:cs typeface="Times New Roman"/>
              </a:rPr>
              <a:t>regarding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35" dirty="0">
                <a:latin typeface="Times New Roman"/>
                <a:cs typeface="Times New Roman"/>
              </a:rPr>
              <a:t>tickets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30" dirty="0">
                <a:latin typeface="Times New Roman"/>
                <a:cs typeface="Times New Roman"/>
              </a:rPr>
              <a:t>,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55" dirty="0">
                <a:latin typeface="Times New Roman"/>
                <a:cs typeface="Times New Roman"/>
              </a:rPr>
              <a:t>stalls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30" dirty="0">
                <a:latin typeface="Times New Roman"/>
                <a:cs typeface="Times New Roman"/>
              </a:rPr>
              <a:t>,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counters</a:t>
            </a:r>
            <a:r>
              <a:rPr sz="1300" spc="204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and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60" dirty="0">
                <a:latin typeface="Times New Roman"/>
                <a:cs typeface="Times New Roman"/>
              </a:rPr>
              <a:t>employees.</a:t>
            </a:r>
            <a:endParaRPr sz="13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390"/>
              </a:spcBef>
              <a:buFont typeface="MS UI Gothic"/>
              <a:buChar char="➢"/>
              <a:tabLst>
                <a:tab pos="469900" algn="l"/>
              </a:tabLst>
            </a:pPr>
            <a:r>
              <a:rPr sz="1300" spc="-40" dirty="0">
                <a:latin typeface="Times New Roman"/>
                <a:cs typeface="Times New Roman"/>
              </a:rPr>
              <a:t>For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maintaining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this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information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80" dirty="0">
                <a:latin typeface="Times New Roman"/>
                <a:cs typeface="Times New Roman"/>
              </a:rPr>
              <a:t>we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35" dirty="0">
                <a:latin typeface="Times New Roman"/>
                <a:cs typeface="Times New Roman"/>
              </a:rPr>
              <a:t>need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15" dirty="0">
                <a:latin typeface="Times New Roman"/>
                <a:cs typeface="Times New Roman"/>
              </a:rPr>
              <a:t>to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40" dirty="0">
                <a:latin typeface="Times New Roman"/>
                <a:cs typeface="Times New Roman"/>
              </a:rPr>
              <a:t>create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an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75" dirty="0">
                <a:latin typeface="Times New Roman"/>
                <a:cs typeface="Times New Roman"/>
              </a:rPr>
              <a:t>e</a:t>
            </a:r>
            <a:r>
              <a:rPr sz="1300" spc="44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cient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40" dirty="0">
                <a:latin typeface="Times New Roman"/>
                <a:cs typeface="Times New Roman"/>
              </a:rPr>
              <a:t>database.</a:t>
            </a:r>
            <a:endParaRPr sz="13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390"/>
              </a:spcBef>
              <a:buFont typeface="MS UI Gothic"/>
              <a:buChar char="➢"/>
              <a:tabLst>
                <a:tab pos="469900" algn="l"/>
              </a:tabLst>
            </a:pPr>
            <a:r>
              <a:rPr sz="1300" spc="-125" dirty="0">
                <a:latin typeface="Times New Roman"/>
                <a:cs typeface="Times New Roman"/>
              </a:rPr>
              <a:t>We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55" dirty="0">
                <a:latin typeface="Times New Roman"/>
                <a:cs typeface="Times New Roman"/>
              </a:rPr>
              <a:t>analyzed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45" dirty="0">
                <a:latin typeface="Times New Roman"/>
                <a:cs typeface="Times New Roman"/>
              </a:rPr>
              <a:t>some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data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of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Indian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55" dirty="0">
                <a:latin typeface="Times New Roman"/>
                <a:cs typeface="Times New Roman"/>
              </a:rPr>
              <a:t>Railways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and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35" dirty="0">
                <a:latin typeface="Times New Roman"/>
                <a:cs typeface="Times New Roman"/>
              </a:rPr>
              <a:t>made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60" dirty="0">
                <a:latin typeface="Times New Roman"/>
                <a:cs typeface="Times New Roman"/>
              </a:rPr>
              <a:t>a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40" dirty="0">
                <a:latin typeface="Times New Roman"/>
                <a:cs typeface="Times New Roman"/>
              </a:rPr>
              <a:t>database.</a:t>
            </a:r>
            <a:endParaRPr sz="1300">
              <a:latin typeface="Times New Roman"/>
              <a:cs typeface="Times New Roman"/>
            </a:endParaRPr>
          </a:p>
          <a:p>
            <a:pPr marL="469900" marR="170180" indent="-228600">
              <a:lnSpc>
                <a:spcPct val="125099"/>
              </a:lnSpc>
              <a:buFont typeface="MS UI Gothic"/>
              <a:buChar char="➢"/>
              <a:tabLst>
                <a:tab pos="469900" algn="l"/>
              </a:tabLst>
            </a:pPr>
            <a:r>
              <a:rPr sz="1300" spc="-125" dirty="0">
                <a:latin typeface="Times New Roman"/>
                <a:cs typeface="Times New Roman"/>
              </a:rPr>
              <a:t>We </a:t>
            </a:r>
            <a:r>
              <a:rPr sz="1300" spc="-35" dirty="0">
                <a:latin typeface="Times New Roman"/>
                <a:cs typeface="Times New Roman"/>
              </a:rPr>
              <a:t>need </a:t>
            </a:r>
            <a:r>
              <a:rPr sz="1300" spc="15" dirty="0">
                <a:latin typeface="Times New Roman"/>
                <a:cs typeface="Times New Roman"/>
              </a:rPr>
              <a:t>to </a:t>
            </a:r>
            <a:r>
              <a:rPr sz="1300" spc="-30" dirty="0">
                <a:latin typeface="Times New Roman"/>
                <a:cs typeface="Times New Roman"/>
              </a:rPr>
              <a:t>store </a:t>
            </a:r>
            <a:r>
              <a:rPr sz="1300" spc="-45" dirty="0">
                <a:latin typeface="Times New Roman"/>
                <a:cs typeface="Times New Roman"/>
              </a:rPr>
              <a:t>various </a:t>
            </a:r>
            <a:r>
              <a:rPr sz="1300" spc="-15" dirty="0">
                <a:latin typeface="Times New Roman"/>
                <a:cs typeface="Times New Roman"/>
              </a:rPr>
              <a:t>information </a:t>
            </a:r>
            <a:r>
              <a:rPr sz="1300" spc="-55" dirty="0">
                <a:latin typeface="Times New Roman"/>
                <a:cs typeface="Times New Roman"/>
              </a:rPr>
              <a:t>like </a:t>
            </a:r>
            <a:r>
              <a:rPr sz="1300" spc="-45" dirty="0">
                <a:latin typeface="Times New Roman"/>
                <a:cs typeface="Times New Roman"/>
              </a:rPr>
              <a:t>details </a:t>
            </a:r>
            <a:r>
              <a:rPr sz="1300" spc="-20" dirty="0">
                <a:latin typeface="Times New Roman"/>
                <a:cs typeface="Times New Roman"/>
              </a:rPr>
              <a:t>of </a:t>
            </a:r>
            <a:r>
              <a:rPr sz="1300" spc="-25" dirty="0">
                <a:latin typeface="Times New Roman"/>
                <a:cs typeface="Times New Roman"/>
              </a:rPr>
              <a:t>stations </a:t>
            </a:r>
            <a:r>
              <a:rPr sz="1300" spc="-30" dirty="0">
                <a:latin typeface="Times New Roman"/>
                <a:cs typeface="Times New Roman"/>
              </a:rPr>
              <a:t>, </a:t>
            </a:r>
            <a:r>
              <a:rPr sz="1300" spc="-25" dirty="0">
                <a:latin typeface="Times New Roman"/>
                <a:cs typeface="Times New Roman"/>
              </a:rPr>
              <a:t>trains, </a:t>
            </a:r>
            <a:r>
              <a:rPr sz="1300" spc="-45" dirty="0">
                <a:latin typeface="Times New Roman"/>
                <a:cs typeface="Times New Roman"/>
              </a:rPr>
              <a:t>details </a:t>
            </a:r>
            <a:r>
              <a:rPr sz="1300" dirty="0">
                <a:latin typeface="Times New Roman"/>
                <a:cs typeface="Times New Roman"/>
              </a:rPr>
              <a:t>about </a:t>
            </a:r>
            <a:r>
              <a:rPr sz="1300" spc="-5" dirty="0">
                <a:latin typeface="Times New Roman"/>
                <a:cs typeface="Times New Roman"/>
              </a:rPr>
              <a:t>the </a:t>
            </a:r>
            <a:r>
              <a:rPr sz="1300" spc="-25" dirty="0">
                <a:latin typeface="Times New Roman"/>
                <a:cs typeface="Times New Roman"/>
              </a:rPr>
              <a:t>trains, </a:t>
            </a:r>
            <a:r>
              <a:rPr sz="1300" spc="-45" dirty="0">
                <a:latin typeface="Times New Roman"/>
                <a:cs typeface="Times New Roman"/>
              </a:rPr>
              <a:t>schedules </a:t>
            </a:r>
            <a:r>
              <a:rPr sz="1300" spc="-20" dirty="0">
                <a:latin typeface="Times New Roman"/>
                <a:cs typeface="Times New Roman"/>
              </a:rPr>
              <a:t>of </a:t>
            </a:r>
            <a:r>
              <a:rPr sz="1300" spc="-25" dirty="0">
                <a:latin typeface="Times New Roman"/>
                <a:cs typeface="Times New Roman"/>
              </a:rPr>
              <a:t>trains, </a:t>
            </a:r>
            <a:r>
              <a:rPr sz="1300" spc="-55" dirty="0">
                <a:latin typeface="Times New Roman"/>
                <a:cs typeface="Times New Roman"/>
              </a:rPr>
              <a:t>stalls </a:t>
            </a:r>
            <a:r>
              <a:rPr sz="1300" spc="-10" dirty="0">
                <a:latin typeface="Times New Roman"/>
                <a:cs typeface="Times New Roman"/>
              </a:rPr>
              <a:t>and </a:t>
            </a:r>
            <a:r>
              <a:rPr sz="1300" spc="-20" dirty="0">
                <a:latin typeface="Times New Roman"/>
                <a:cs typeface="Times New Roman"/>
              </a:rPr>
              <a:t>counters </a:t>
            </a:r>
            <a:r>
              <a:rPr sz="1300" spc="-35" dirty="0">
                <a:latin typeface="Times New Roman"/>
                <a:cs typeface="Times New Roman"/>
              </a:rPr>
              <a:t>working </a:t>
            </a:r>
            <a:r>
              <a:rPr sz="1300" spc="-5" dirty="0">
                <a:latin typeface="Times New Roman"/>
                <a:cs typeface="Times New Roman"/>
              </a:rPr>
              <a:t>under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15" dirty="0">
                <a:latin typeface="Times New Roman"/>
                <a:cs typeface="Times New Roman"/>
              </a:rPr>
              <a:t>diIerent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stations,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45" dirty="0">
                <a:latin typeface="Times New Roman"/>
                <a:cs typeface="Times New Roman"/>
              </a:rPr>
              <a:t>various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60" dirty="0">
                <a:latin typeface="Times New Roman"/>
                <a:cs typeface="Times New Roman"/>
              </a:rPr>
              <a:t>employees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35" dirty="0">
                <a:latin typeface="Times New Roman"/>
                <a:cs typeface="Times New Roman"/>
              </a:rPr>
              <a:t>working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under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60" dirty="0">
                <a:latin typeface="Times New Roman"/>
                <a:cs typeface="Times New Roman"/>
              </a:rPr>
              <a:t>a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station,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in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60" dirty="0">
                <a:latin typeface="Times New Roman"/>
                <a:cs typeface="Times New Roman"/>
              </a:rPr>
              <a:t>a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train,</a:t>
            </a:r>
            <a:r>
              <a:rPr sz="1300" spc="190" dirty="0">
                <a:latin typeface="Times New Roman"/>
                <a:cs typeface="Times New Roman"/>
              </a:rPr>
              <a:t> </a:t>
            </a:r>
            <a:r>
              <a:rPr sz="1300" spc="-60" dirty="0">
                <a:latin typeface="Times New Roman"/>
                <a:cs typeface="Times New Roman"/>
              </a:rPr>
              <a:t>delay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that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60" dirty="0">
                <a:latin typeface="Times New Roman"/>
                <a:cs typeface="Times New Roman"/>
              </a:rPr>
              <a:t>a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train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55" dirty="0">
                <a:latin typeface="Times New Roman"/>
                <a:cs typeface="Times New Roman"/>
              </a:rPr>
              <a:t>makes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on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arrival.</a:t>
            </a:r>
            <a:endParaRPr sz="13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390"/>
              </a:spcBef>
              <a:buFont typeface="MS UI Gothic"/>
              <a:buChar char="➢"/>
              <a:tabLst>
                <a:tab pos="469900" algn="l"/>
              </a:tabLst>
            </a:pPr>
            <a:r>
              <a:rPr sz="1300" spc="-40" dirty="0">
                <a:latin typeface="Times New Roman"/>
                <a:cs typeface="Times New Roman"/>
              </a:rPr>
              <a:t>For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60" dirty="0">
                <a:latin typeface="Times New Roman"/>
                <a:cs typeface="Times New Roman"/>
              </a:rPr>
              <a:t>example a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ticket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45" dirty="0">
                <a:latin typeface="Times New Roman"/>
                <a:cs typeface="Times New Roman"/>
              </a:rPr>
              <a:t>consists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of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data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55" dirty="0">
                <a:latin typeface="Times New Roman"/>
                <a:cs typeface="Times New Roman"/>
              </a:rPr>
              <a:t>like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start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station,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destination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station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30" dirty="0">
                <a:latin typeface="Times New Roman"/>
                <a:cs typeface="Times New Roman"/>
              </a:rPr>
              <a:t>,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train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number,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seat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number.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331496"/>
            <a:ext cx="3592829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24940">
              <a:lnSpc>
                <a:spcPct val="1102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--12.WEEK_SCHEDULE relation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CREATE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TABLE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WEEK_SCHEDULE(</a:t>
            </a:r>
            <a:endParaRPr sz="1000">
              <a:latin typeface="Arial MT"/>
              <a:cs typeface="Arial MT"/>
            </a:endParaRPr>
          </a:p>
          <a:p>
            <a:pPr marL="153670" marR="1760855">
              <a:lnSpc>
                <a:spcPct val="110200"/>
              </a:lnSpc>
            </a:pPr>
            <a:r>
              <a:rPr sz="1000" spc="-5" dirty="0">
                <a:latin typeface="Arial MT"/>
                <a:cs typeface="Arial MT"/>
              </a:rPr>
              <a:t>TRAIN_NUMBER NUMBER,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STN_COD</a:t>
            </a:r>
            <a:r>
              <a:rPr sz="100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V</a:t>
            </a:r>
            <a:r>
              <a:rPr sz="1000" spc="-5" dirty="0">
                <a:latin typeface="Arial MT"/>
                <a:cs typeface="Arial MT"/>
              </a:rPr>
              <a:t>ARCHAR(255)</a:t>
            </a:r>
            <a:r>
              <a:rPr sz="1000" dirty="0">
                <a:latin typeface="Arial MT"/>
                <a:cs typeface="Arial MT"/>
              </a:rPr>
              <a:t>,  </a:t>
            </a:r>
            <a:r>
              <a:rPr sz="1000" spc="-5" dirty="0">
                <a:latin typeface="Arial MT"/>
                <a:cs typeface="Arial MT"/>
              </a:rPr>
              <a:t>ARR_TIME </a:t>
            </a:r>
            <a:r>
              <a:rPr sz="1000" spc="-25" dirty="0">
                <a:latin typeface="Arial MT"/>
                <a:cs typeface="Arial MT"/>
              </a:rPr>
              <a:t>TIMESTAMP, 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DEP_TIME </a:t>
            </a:r>
            <a:r>
              <a:rPr sz="1000" spc="-25" dirty="0">
                <a:latin typeface="Arial MT"/>
                <a:cs typeface="Arial MT"/>
              </a:rPr>
              <a:t>TIMESTAMP, 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DAY_NUMBER </a:t>
            </a:r>
            <a:r>
              <a:rPr sz="1000" spc="-5" dirty="0">
                <a:latin typeface="Arial MT"/>
                <a:cs typeface="Arial MT"/>
              </a:rPr>
              <a:t>NUMBER,</a:t>
            </a:r>
            <a:endParaRPr sz="1000">
              <a:latin typeface="Arial MT"/>
              <a:cs typeface="Arial MT"/>
            </a:endParaRPr>
          </a:p>
          <a:p>
            <a:pPr marL="153670" marR="508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PRIMARY </a:t>
            </a:r>
            <a:r>
              <a:rPr sz="1000" spc="-5" dirty="0">
                <a:latin typeface="Arial MT"/>
                <a:cs typeface="Arial MT"/>
              </a:rPr>
              <a:t>KEY (TRAIN_NUMBER,STN_CODE,ARR_TIME),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FOREIGN KEY (TRAIN_NUMBER) REFERENCES TRAIN,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FOREIGN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(STN_CODE)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STATION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7980" y="331496"/>
            <a:ext cx="4382770" cy="220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03425">
              <a:lnSpc>
                <a:spcPct val="1102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--13.CURRENT_WORKERS SCHEDULE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CREATE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TABLE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CURRENT_WORKERS(</a:t>
            </a:r>
            <a:endParaRPr sz="1000">
              <a:latin typeface="Arial MT"/>
              <a:cs typeface="Arial MT"/>
            </a:endParaRPr>
          </a:p>
          <a:p>
            <a:pPr marL="153670" marR="2075814">
              <a:lnSpc>
                <a:spcPct val="110200"/>
              </a:lnSpc>
            </a:pPr>
            <a:r>
              <a:rPr sz="1000" spc="-5" dirty="0">
                <a:latin typeface="Arial MT"/>
                <a:cs typeface="Arial MT"/>
              </a:rPr>
              <a:t>TRAIN_NUMBER NUMBER,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START_STN_CODE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WDATE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DATE,</a:t>
            </a:r>
            <a:endParaRPr sz="1000">
              <a:latin typeface="Arial MT"/>
              <a:cs typeface="Arial MT"/>
            </a:endParaRPr>
          </a:p>
          <a:p>
            <a:pPr marL="153670" marR="2212340">
              <a:lnSpc>
                <a:spcPct val="110200"/>
              </a:lnSpc>
            </a:pPr>
            <a:r>
              <a:rPr sz="1000" spc="-5" dirty="0">
                <a:latin typeface="Arial MT"/>
                <a:cs typeface="Arial MT"/>
              </a:rPr>
              <a:t>EMP_ID NUMBER,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END_STN_COD</a:t>
            </a:r>
            <a:r>
              <a:rPr sz="100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V</a:t>
            </a:r>
            <a:r>
              <a:rPr sz="1000" spc="-5" dirty="0">
                <a:latin typeface="Arial MT"/>
                <a:cs typeface="Arial MT"/>
              </a:rPr>
              <a:t>ARCHAR(255)</a:t>
            </a:r>
            <a:r>
              <a:rPr sz="1000" dirty="0">
                <a:latin typeface="Arial MT"/>
                <a:cs typeface="Arial MT"/>
              </a:rPr>
              <a:t>,</a:t>
            </a:r>
            <a:endParaRPr sz="1000">
              <a:latin typeface="Arial MT"/>
              <a:cs typeface="Arial MT"/>
            </a:endParaRPr>
          </a:p>
          <a:p>
            <a:pPr marL="153670" marR="508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PRIMARY </a:t>
            </a:r>
            <a:r>
              <a:rPr sz="1000" spc="-5" dirty="0">
                <a:latin typeface="Arial MT"/>
                <a:cs typeface="Arial MT"/>
              </a:rPr>
              <a:t>KEY </a:t>
            </a:r>
            <a:r>
              <a:rPr sz="1000" spc="-10" dirty="0">
                <a:latin typeface="Arial MT"/>
                <a:cs typeface="Arial MT"/>
              </a:rPr>
              <a:t>(TRAIN_NUMBER,START_STN_CODE,WDATE,EMP_ID),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FOREIGN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KEY (TRAIN_NUMBER)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REFERENCES TRAIN,</a:t>
            </a:r>
            <a:endParaRPr sz="1000">
              <a:latin typeface="Arial MT"/>
              <a:cs typeface="Arial MT"/>
            </a:endParaRPr>
          </a:p>
          <a:p>
            <a:pPr marL="153670" marR="561975">
              <a:lnSpc>
                <a:spcPct val="110200"/>
              </a:lnSpc>
            </a:pPr>
            <a:r>
              <a:rPr sz="1000" spc="-5" dirty="0">
                <a:latin typeface="Arial MT"/>
                <a:cs typeface="Arial MT"/>
              </a:rPr>
              <a:t>FOREIGN KEY </a:t>
            </a:r>
            <a:r>
              <a:rPr sz="1000" spc="-10" dirty="0">
                <a:latin typeface="Arial MT"/>
                <a:cs typeface="Arial MT"/>
              </a:rPr>
              <a:t>(START_STN_CODE) </a:t>
            </a:r>
            <a:r>
              <a:rPr sz="1000" spc="-5" dirty="0">
                <a:latin typeface="Arial MT"/>
                <a:cs typeface="Arial MT"/>
              </a:rPr>
              <a:t>REFERENCES </a:t>
            </a:r>
            <a:r>
              <a:rPr sz="1000" spc="-25" dirty="0">
                <a:latin typeface="Arial MT"/>
                <a:cs typeface="Arial MT"/>
              </a:rPr>
              <a:t>STATION,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FOREIGN KEY (END_STN_CODE) REFERENCES </a:t>
            </a:r>
            <a:r>
              <a:rPr sz="1000" spc="-25" dirty="0">
                <a:latin typeface="Arial MT"/>
                <a:cs typeface="Arial MT"/>
              </a:rPr>
              <a:t>STATION, 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FOREIGN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(EMP_ID)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REFERENCES EMPLOYEE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346254"/>
            <a:ext cx="9680575" cy="699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45" dirty="0">
                <a:latin typeface="Arial"/>
                <a:cs typeface="Arial"/>
              </a:rPr>
              <a:t>DATA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INSERTION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FOR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TESTING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buFont typeface="MS PGothic"/>
              <a:buChar char="❖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For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testing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our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database we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have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taken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small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portion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</a:t>
            </a:r>
            <a:endParaRPr sz="11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35"/>
              </a:spcBef>
              <a:buFont typeface="MS PGothic"/>
              <a:buChar char="❖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It consists of</a:t>
            </a:r>
            <a:r>
              <a:rPr sz="1100" dirty="0">
                <a:latin typeface="Arial MT"/>
                <a:cs typeface="Arial MT"/>
              </a:rPr>
              <a:t> 6</a:t>
            </a:r>
            <a:r>
              <a:rPr sz="1100" spc="-5" dirty="0">
                <a:latin typeface="Arial MT"/>
                <a:cs typeface="Arial MT"/>
              </a:rPr>
              <a:t> trains covering </a:t>
            </a:r>
            <a:r>
              <a:rPr sz="1100" spc="-10" dirty="0">
                <a:latin typeface="Arial MT"/>
                <a:cs typeface="Arial MT"/>
              </a:rPr>
              <a:t>different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types of trains,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their schedule, actual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arrival, actual departure,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employees and passengers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 train for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one </a:t>
            </a:r>
            <a:r>
              <a:rPr sz="1100" spc="-25" dirty="0">
                <a:latin typeface="Arial MT"/>
                <a:cs typeface="Arial MT"/>
              </a:rPr>
              <a:t>day.</a:t>
            </a:r>
            <a:endParaRPr sz="11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35"/>
              </a:spcBef>
              <a:buFont typeface="MS PGothic"/>
              <a:buChar char="❖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It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consists of details of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-5" dirty="0">
                <a:latin typeface="Arial MT"/>
                <a:cs typeface="Arial MT"/>
              </a:rPr>
              <a:t> stations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5" dirty="0">
                <a:latin typeface="Arial MT"/>
                <a:cs typeface="Arial MT"/>
              </a:rPr>
              <a:t> counters under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them ,stalls under them, employees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working in them.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--1.TRAIN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5710555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TRAIN </a:t>
            </a:r>
            <a:r>
              <a:rPr sz="1000" spc="-15" dirty="0">
                <a:latin typeface="Arial MT"/>
                <a:cs typeface="Arial MT"/>
              </a:rPr>
              <a:t>VALUES(12713,'1010101','SHATAVAHANA'); </a:t>
            </a:r>
            <a:r>
              <a:rPr sz="1000" spc="-10" dirty="0">
                <a:latin typeface="Arial MT"/>
                <a:cs typeface="Arial MT"/>
              </a:rPr>
              <a:t> INSERT</a:t>
            </a:r>
            <a:r>
              <a:rPr sz="1000" spc="254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TRAIN </a:t>
            </a:r>
            <a:r>
              <a:rPr sz="1000" spc="-25" dirty="0">
                <a:latin typeface="Arial MT"/>
                <a:cs typeface="Arial MT"/>
              </a:rPr>
              <a:t>VALUES(12728,'1111111','GODAVARI'); 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254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TRAIN </a:t>
            </a:r>
            <a:r>
              <a:rPr sz="1000" spc="-25" dirty="0">
                <a:latin typeface="Arial MT"/>
                <a:cs typeface="Arial MT"/>
              </a:rPr>
              <a:t>VALUES(12727,'1111111','GODAVARI'); 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VALUES(22691,'1001010','RAJADHANI');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VALUES(15389,'1111111','HYD_KZP_GOODS');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TRAIN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VALUES(12805,'1111111','JANMABHOOMI');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--2.TRAIN_DETAILS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567690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TRAIN_DETAILS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VALUES('EXPRESS',2,10,2,13,3,8,4);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TRAIN_DETAILS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VALUES('GOODS',20,0,0,0,0,0,0);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TRAIN_DETAILS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VALUES('AC',3,0,0,0,0,10,10);</a:t>
            </a:r>
            <a:endParaRPr sz="1000">
              <a:latin typeface="Arial MT"/>
              <a:cs typeface="Arial MT"/>
            </a:endParaRPr>
          </a:p>
          <a:p>
            <a:pPr marL="12700" marR="5556885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TRAIN_DETAILS VALUES('SUPER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FAST',4,5,2,15,5,8,7);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TRAIN_DETAILS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VALUES('GENERAL',2,30,1,0,0,0,0);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--14.TRAIN_TYPE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5720715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TRAIN_TYPE </a:t>
            </a:r>
            <a:r>
              <a:rPr sz="1000" spc="-25" dirty="0">
                <a:latin typeface="Arial MT"/>
                <a:cs typeface="Arial MT"/>
              </a:rPr>
              <a:t>VALUES('SHATAVAHANA'</a:t>
            </a:r>
            <a:r>
              <a:rPr sz="1000" spc="-5" dirty="0">
                <a:latin typeface="Arial MT"/>
                <a:cs typeface="Arial MT"/>
              </a:rPr>
              <a:t> ,'EXPRESS');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TRAIN_TYPE </a:t>
            </a:r>
            <a:r>
              <a:rPr sz="1000" spc="-15" dirty="0">
                <a:latin typeface="Arial MT"/>
                <a:cs typeface="Arial MT"/>
              </a:rPr>
              <a:t>VALUES('GODAVARI','SUPER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FAST'); </a:t>
            </a:r>
            <a:r>
              <a:rPr sz="1000" spc="-10" dirty="0">
                <a:latin typeface="Arial MT"/>
                <a:cs typeface="Arial MT"/>
              </a:rPr>
              <a:t> INSERT INTO</a:t>
            </a:r>
            <a:r>
              <a:rPr sz="1000" spc="-5" dirty="0">
                <a:latin typeface="Arial MT"/>
                <a:cs typeface="Arial MT"/>
              </a:rPr>
              <a:t> TRAIN_TYPE </a:t>
            </a:r>
            <a:r>
              <a:rPr sz="1000" spc="-10" dirty="0">
                <a:latin typeface="Arial MT"/>
                <a:cs typeface="Arial MT"/>
              </a:rPr>
              <a:t>VALUES('RAJADHANI','AC');</a:t>
            </a:r>
            <a:endParaRPr sz="1000">
              <a:latin typeface="Arial MT"/>
              <a:cs typeface="Arial MT"/>
            </a:endParaRPr>
          </a:p>
          <a:p>
            <a:pPr marL="12700" marR="566166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TRAIN_TYPE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VALUES('HYD_KZP_GOODS','GOODS');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TRAIN_TYPE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VALUES('JANMABHOOMI','GENERAL');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latin typeface="Arial MT"/>
                <a:cs typeface="Arial MT"/>
              </a:rPr>
              <a:t>--3.STATION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494919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 </a:t>
            </a:r>
            <a:r>
              <a:rPr sz="1000" spc="-25" dirty="0">
                <a:latin typeface="Arial MT"/>
                <a:cs typeface="Arial MT"/>
              </a:rPr>
              <a:t>STATION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('SC','SECUNDERABAD','HYDERABAD','TS',10);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STATION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VALUES('KZP','KAZIPET','WARANGAL','TS',3);</a:t>
            </a:r>
            <a:endParaRPr sz="1000">
              <a:latin typeface="Arial MT"/>
              <a:cs typeface="Arial MT"/>
            </a:endParaRPr>
          </a:p>
          <a:p>
            <a:pPr marL="12700" marR="5069205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STATION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VALUES('BZA','VIJAYAWADA','VIJAYAWADA','AP',6); 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STATION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VALUES('HYB','HYD_DEC_NAM','HYDERABAD','TS',8);</a:t>
            </a:r>
            <a:endParaRPr sz="1000">
              <a:latin typeface="Arial MT"/>
              <a:cs typeface="Arial MT"/>
            </a:endParaRPr>
          </a:p>
          <a:p>
            <a:pPr marL="12700" marR="4154804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STATION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VALUES('VSKP','VISHAKAPATNAM','VISHAKAPATNAM','AP',12); </a:t>
            </a:r>
            <a:r>
              <a:rPr sz="1000" spc="-10" dirty="0">
                <a:latin typeface="Arial MT"/>
                <a:cs typeface="Arial MT"/>
              </a:rPr>
              <a:t> 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STATION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VALUES('KSRB','KSR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BANGALORE','BANGALORE','KARNATAKA',7);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STATION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VALUES('NZM','HAZRAT</a:t>
            </a:r>
            <a:r>
              <a:rPr sz="1000" spc="-5" dirty="0">
                <a:latin typeface="Arial MT"/>
                <a:cs typeface="Arial MT"/>
              </a:rPr>
              <a:t> NIZAMUDDIN','NEW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DELHI','NEW DELHI',15);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STATION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VALUES('LNG','LINGAMPALLY','HYDERABAD','TS',2);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--4.PNR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417449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VALUES(23874915,'08-MAY-2023',12713,'KZP','SC','SL','GN',8765439218);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VALUES(89256347,'08-MAY-2023',12713,'BZA','KZP','AC','GN',9846512374);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331502"/>
            <a:ext cx="5873115" cy="691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PNR </a:t>
            </a:r>
            <a:r>
              <a:rPr sz="1000" spc="-10" dirty="0">
                <a:latin typeface="Arial MT"/>
                <a:cs typeface="Arial MT"/>
              </a:rPr>
              <a:t>VALUES(41598623,'08-MAY-2023',12728,'SC','VSKP','SL','TATKAL',8456127893);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VALUES(67491258,'08-MAY-2023',12728,'BZA','VSKP','AC','GN',7845961235);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VALUES(32675891,'08-MAY-2023',12727,'VSKP','HYB','SL','GN',8462159753);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PNR </a:t>
            </a:r>
            <a:r>
              <a:rPr sz="1000" spc="-10" dirty="0">
                <a:latin typeface="Arial MT"/>
                <a:cs typeface="Arial MT"/>
              </a:rPr>
              <a:t>VALUES(87145963,'08-MAY-2023',12727,'VSKP','BZA','AC','TATKAL',9842136574);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VALUES(59368241,'08-MAY-2023',22691,'KSRB','NZM','AC','GN',6541872390);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PNR </a:t>
            </a:r>
            <a:r>
              <a:rPr sz="1000" spc="-10" dirty="0">
                <a:latin typeface="Arial MT"/>
                <a:cs typeface="Arial MT"/>
              </a:rPr>
              <a:t>VALUES(45617982,'08-MAY-2023',22691,'SC','NZM','AC','TATKAL',6248713905);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VALUES(91837526,'08-MAY-2023',12805,'VSKP','LNG','2S','GN',8462017935);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PNR </a:t>
            </a:r>
            <a:r>
              <a:rPr sz="1000" spc="-10" dirty="0">
                <a:latin typeface="Arial MT"/>
                <a:cs typeface="Arial MT"/>
              </a:rPr>
              <a:t>VALUES(72543918,'08-MAY-2023',12805,'SC','LNG','2S','GN',8896658937);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--5.PASSENGER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1360805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PASSENGER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(23874915,20,'SUMANTH',23,'M','S2');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PASSENGER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(89256347,30,'SRINU',40,'M','A1');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6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PASSENGER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(41598623,32,'NIDHI',30,'F','S1');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PASSENGER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(41598623,42,'VIJAYA',54,'F','S2');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PASSENGER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(67491258,56,'KUMAR',38,'M','A2');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PASSENGER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(32675891,20,'VISHWAJITH',19,'M','S1');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PASSENGER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(87145963,18,'VATSAV',26,'M','A3'); </a:t>
            </a:r>
            <a:r>
              <a:rPr sz="1000" spc="-10" dirty="0">
                <a:latin typeface="Arial MT"/>
                <a:cs typeface="Arial MT"/>
              </a:rPr>
              <a:t> INSERT 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PASSENGER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(59368241,06,'HASINI',22,'F','A2');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PASSENGER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(45617982,12,'SHIVANI',42,'F','A1');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PASSENGER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(91837526,36,'DEVENDAR',60,'M','D1');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PASSENGER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(72543918,54,'SUNITHA',49,'F','D3');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--6.EMPLOYEE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68199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VALUES(00001,'rithuraj','TC',40000,'20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APR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2004','SC');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VALUES(00002,'vishwa','SM',60000,'03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JAN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2001','SC');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VALUES(00003,'ganesh','POLICE',30000,'04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1996','SC');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VALUES(00004,'varsini','CLEANER',10000,'15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1998','SC');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VALUES(00005,'vatsav','CW',20000,'12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SEP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2000','SC');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VALUES(00006,'mukesh','TD',50000,'25</a:t>
            </a:r>
            <a:r>
              <a:rPr sz="1000" spc="-5" dirty="0">
                <a:latin typeface="Arial MT"/>
                <a:cs typeface="Arial MT"/>
              </a:rPr>
              <a:t> DEC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1996','SC');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VALUES(00069,'YESHWANTH','TD',50000,'25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1996','SC');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VALUES(00014,'shashidar','PW',5000,'12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SEP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2000','SC');</a:t>
            </a:r>
            <a:endParaRPr sz="1000">
              <a:latin typeface="Arial MT"/>
              <a:cs typeface="Arial MT"/>
            </a:endParaRPr>
          </a:p>
          <a:p>
            <a:pPr marL="12700" marR="1397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VALUES(00057,'HANUMANTHARAO','POLICE',30000,'04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1996','SC');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EMPLOYEE </a:t>
            </a:r>
            <a:r>
              <a:rPr sz="1000" spc="-10" dirty="0">
                <a:latin typeface="Arial MT"/>
                <a:cs typeface="Arial MT"/>
              </a:rPr>
              <a:t>VALUES(00065,'RAJU','CW',20000,'12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SEP 2000','SC');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 MT"/>
              <a:cs typeface="Arial MT"/>
            </a:endParaRPr>
          </a:p>
          <a:p>
            <a:pPr marL="12700" marR="1008380" algn="just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EMPLOYEE </a:t>
            </a:r>
            <a:r>
              <a:rPr sz="1000" spc="-10" dirty="0">
                <a:latin typeface="Arial MT"/>
                <a:cs typeface="Arial MT"/>
              </a:rPr>
              <a:t>VALUES(00007,'saketh','TD',50000,'21 </a:t>
            </a:r>
            <a:r>
              <a:rPr sz="1000" spc="-5" dirty="0">
                <a:latin typeface="Arial MT"/>
                <a:cs typeface="Arial MT"/>
              </a:rPr>
              <a:t>FEB 2013','KZP');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EMPLOYEE </a:t>
            </a:r>
            <a:r>
              <a:rPr sz="1000" spc="-10" dirty="0">
                <a:latin typeface="Arial MT"/>
                <a:cs typeface="Arial MT"/>
              </a:rPr>
              <a:t>VALUES(00008,'pramod','PW',5000,'09 </a:t>
            </a:r>
            <a:r>
              <a:rPr sz="1000" spc="-5" dirty="0">
                <a:latin typeface="Arial MT"/>
                <a:cs typeface="Arial MT"/>
              </a:rPr>
              <a:t>SEP 1993','KZP');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VALUES(00009,'shivani','TC',40000,'05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2005','KZP');</a:t>
            </a:r>
            <a:endParaRPr sz="1000">
              <a:latin typeface="Arial MT"/>
              <a:cs typeface="Arial MT"/>
            </a:endParaRPr>
          </a:p>
          <a:p>
            <a:pPr marL="12700" marR="53594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VALUES(00010,'sanjana','CLEANER',10000,'16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NOV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2016','KZP');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EMPLOYEE </a:t>
            </a:r>
            <a:r>
              <a:rPr sz="1000" spc="-10" dirty="0">
                <a:latin typeface="Arial MT"/>
                <a:cs typeface="Arial MT"/>
              </a:rPr>
              <a:t>VALUES(00011,'supraj','SM',60000,'20</a:t>
            </a:r>
            <a:r>
              <a:rPr sz="1000" spc="-5" dirty="0">
                <a:latin typeface="Arial MT"/>
                <a:cs typeface="Arial MT"/>
              </a:rPr>
              <a:t> APR 2004','KZP');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VALUES(00012,'vishal','CW',20000,'03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2001','KZP');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EMPLOYEE </a:t>
            </a:r>
            <a:r>
              <a:rPr sz="1000" spc="-10" dirty="0">
                <a:latin typeface="Arial MT"/>
                <a:cs typeface="Arial MT"/>
              </a:rPr>
              <a:t>VALUES(00013,'srinivasa</a:t>
            </a:r>
            <a:r>
              <a:rPr sz="1000" spc="-5" dirty="0">
                <a:latin typeface="Arial MT"/>
                <a:cs typeface="Arial MT"/>
              </a:rPr>
              <a:t> rao','POLICE',30000,'04 AUG 1996','KZP');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347042"/>
            <a:ext cx="5629275" cy="689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EMPLOYEE </a:t>
            </a:r>
            <a:r>
              <a:rPr sz="1000" spc="-10" dirty="0">
                <a:latin typeface="Arial MT"/>
                <a:cs typeface="Arial MT"/>
              </a:rPr>
              <a:t>VALUES(00058,'RAVI','POLICE',30000,'04</a:t>
            </a:r>
            <a:r>
              <a:rPr sz="1000" spc="-5" dirty="0">
                <a:latin typeface="Arial MT"/>
                <a:cs typeface="Arial MT"/>
              </a:rPr>
              <a:t> AUG 1996','KZP');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 MT"/>
              <a:cs typeface="Arial MT"/>
            </a:endParaRPr>
          </a:p>
          <a:p>
            <a:pPr marL="12700" marR="58801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VALUES(00015,'manikanta','TD',50000,'25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1996','BZA');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VALUES(00016,'kamal','PW',5000,'21</a:t>
            </a:r>
            <a:r>
              <a:rPr sz="1000" spc="-5" dirty="0">
                <a:latin typeface="Arial MT"/>
                <a:cs typeface="Arial MT"/>
              </a:rPr>
              <a:t> FEB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2013','BZA');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VALUES(00017,'sanjay','TC',40000,'09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SEP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1993','BZA');</a:t>
            </a:r>
            <a:endParaRPr sz="1000">
              <a:latin typeface="Arial MT"/>
              <a:cs typeface="Arial MT"/>
            </a:endParaRPr>
          </a:p>
          <a:p>
            <a:pPr marL="12700" marR="227965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VALUES(00018,'abhishek','CLEANER',10000,'15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1998','BZA');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VALUES(00019,'bhuvanesh','SM',60000,'05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2005','BZA');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VALUES(00020,'saikiran','CW',20000,'16</a:t>
            </a:r>
            <a:r>
              <a:rPr sz="1000" spc="254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NOV</a:t>
            </a:r>
            <a:r>
              <a:rPr sz="1000" spc="2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2016','BZA');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VALUES(00021,'AASHRITH','POLICE',30000,'04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1996','BZA');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VALUES(00059,'TEJA','POLICE',30000,'04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1996','BZA');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249554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EMPLOYEE </a:t>
            </a:r>
            <a:r>
              <a:rPr sz="1000" spc="-10" dirty="0">
                <a:latin typeface="Arial MT"/>
                <a:cs typeface="Arial MT"/>
              </a:rPr>
              <a:t>VALUES(00022,'PARVESH','TD',50000,'25 </a:t>
            </a:r>
            <a:r>
              <a:rPr sz="1000" spc="-5" dirty="0">
                <a:latin typeface="Arial MT"/>
                <a:cs typeface="Arial MT"/>
              </a:rPr>
              <a:t>DEC 1996','HYB');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254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 </a:t>
            </a:r>
            <a:r>
              <a:rPr sz="1000" spc="-10" dirty="0">
                <a:latin typeface="Arial MT"/>
                <a:cs typeface="Arial MT"/>
              </a:rPr>
              <a:t>VALUES(00023,'SAJJAN','PW',5000,'21</a:t>
            </a:r>
            <a:r>
              <a:rPr sz="1000" spc="254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FEB 2013','HYB');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VALUES(00024,'SUNITHA','TC',40000,'09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SEP 1993','HYB');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VALUES(00025,'RAJINI','CLEANER',10000,'15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1998','HYB');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EMPLOYEE</a:t>
            </a:r>
            <a:r>
              <a:rPr sz="1000" spc="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VALUES(00026,'KIRAN','SM',60000,'05</a:t>
            </a:r>
            <a:r>
              <a:rPr sz="1000" spc="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MAR</a:t>
            </a:r>
            <a:r>
              <a:rPr sz="1000" spc="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2005','HYB');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VALUES(00027,'RAJESH','CW',20000,'16</a:t>
            </a:r>
            <a:r>
              <a:rPr sz="1000" spc="-5" dirty="0">
                <a:latin typeface="Arial MT"/>
                <a:cs typeface="Arial MT"/>
              </a:rPr>
              <a:t> NOV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2016','HYB');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 </a:t>
            </a:r>
            <a:r>
              <a:rPr sz="1000" spc="-10" dirty="0">
                <a:latin typeface="Arial MT"/>
                <a:cs typeface="Arial MT"/>
              </a:rPr>
              <a:t>VALUES(00028,'VARSHINI','POLICE',30000,'04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AUG 1996','HYB');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VALUES(00064,'UTKARSH','POLICE',30000,'04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1996','HYB');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 </a:t>
            </a:r>
            <a:r>
              <a:rPr sz="1000" spc="-10" dirty="0">
                <a:latin typeface="Arial MT"/>
                <a:cs typeface="Arial MT"/>
              </a:rPr>
              <a:t>VALUES(00066,'RAGHU','CW',20000,'12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SEP 2000','HYB');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376555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VALUES(00029,'Trishul','TD',50000,'25</a:t>
            </a:r>
            <a:r>
              <a:rPr sz="1000" spc="-5" dirty="0">
                <a:latin typeface="Arial MT"/>
                <a:cs typeface="Arial MT"/>
              </a:rPr>
              <a:t> DEC 1996','VSKP');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254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 </a:t>
            </a:r>
            <a:r>
              <a:rPr sz="1000" spc="-10" dirty="0">
                <a:latin typeface="Arial MT"/>
                <a:cs typeface="Arial MT"/>
              </a:rPr>
              <a:t>VALUES(00030,'Raga','PW',5000,'21</a:t>
            </a:r>
            <a:r>
              <a:rPr sz="1000" spc="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FEB 2013','VSKP');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 </a:t>
            </a:r>
            <a:r>
              <a:rPr sz="1000" spc="-10" dirty="0">
                <a:latin typeface="Arial MT"/>
                <a:cs typeface="Arial MT"/>
              </a:rPr>
              <a:t>VALUES(00031,'Pavan','TC',40000,'09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SEP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1993','VSKP');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VALUES(00032,'Uma','CLEANER',10000,'15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1998','VSKP');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 </a:t>
            </a:r>
            <a:r>
              <a:rPr sz="1000" spc="-10" dirty="0">
                <a:latin typeface="Arial MT"/>
                <a:cs typeface="Arial MT"/>
              </a:rPr>
              <a:t>VALUES(00033,'Rohit','SM',60000,'05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2005','VSKP');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VALUES(00034,'Abhiram','CW',20000,'16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NOV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2016','VSKP');</a:t>
            </a:r>
            <a:endParaRPr sz="1000">
              <a:latin typeface="Arial MT"/>
              <a:cs typeface="Arial MT"/>
            </a:endParaRPr>
          </a:p>
          <a:p>
            <a:pPr marL="12700" marR="227965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VALUES(00035,'Hanuman','POLICE',30000,'04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1996','VSKP');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VALUES(00060,'JAYA','POLICE',30000,'04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1996','VSKP');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VALUES(00068,'SHARMA','CW',20000,'12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SEP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2000','VSKP');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52705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VALUES(00036,'KARTHIK','TD',50000,'25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1996','KSRB');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VALUES(00037,'RAHUL','PW',5000,'21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FEB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2013','KSRB');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VALUES(00038,'HASINI','TC',40000,'09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SEP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1993','KSRB');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VALUES(00039,'VYSHNAVI','CLEANER',10000,'15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AUG 1998','KSRB');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VALUES(00040,'MANOJ','SM',60000,'05</a:t>
            </a:r>
            <a:r>
              <a:rPr sz="1000" spc="-5" dirty="0">
                <a:latin typeface="Arial MT"/>
                <a:cs typeface="Arial MT"/>
              </a:rPr>
              <a:t> MAR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2005','KSRB');</a:t>
            </a:r>
            <a:endParaRPr sz="1000">
              <a:latin typeface="Arial MT"/>
              <a:cs typeface="Arial MT"/>
            </a:endParaRPr>
          </a:p>
          <a:p>
            <a:pPr marL="12700" marR="14351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VALUES(00041,'SRIRAM','CW',20000,'16</a:t>
            </a:r>
            <a:r>
              <a:rPr sz="1000" spc="-5" dirty="0">
                <a:latin typeface="Arial MT"/>
                <a:cs typeface="Arial MT"/>
              </a:rPr>
              <a:t> NOV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2016','KSRB');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VALUES(00042,'ANEESH','POLICE',30000,'04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1996','KSRB');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VALUES(00061,'CHANDRA','POLICE',30000,'04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1996','KSRB');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VALUES(00043,'Anil','TD',50000,'25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1996','NZM');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331502"/>
            <a:ext cx="5772150" cy="691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4505">
              <a:lnSpc>
                <a:spcPct val="110200"/>
              </a:lnSpc>
              <a:spcBef>
                <a:spcPts val="100"/>
              </a:spcBef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254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 </a:t>
            </a:r>
            <a:r>
              <a:rPr sz="1000" spc="-10" dirty="0">
                <a:latin typeface="Arial MT"/>
                <a:cs typeface="Arial MT"/>
              </a:rPr>
              <a:t>VALUES(00044,'Mohan','PW',5000,'21</a:t>
            </a:r>
            <a:r>
              <a:rPr sz="1000" spc="254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FEB 2013','NZM');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VALUES(00045,'Jagadish','TC',40000,'09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SEP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1993','NZM');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VALUES(00046,'Raju','CLEANER',10000,'15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1998','NZM');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VALUES(00047,'Charishma','SM',60000,'05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2005','NZM');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VALUES(00048,'Sahithi','CW',20000,'16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NOV 2016','NZM');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VALUES(00049,'Hanvitha','POLICE',30000,'04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1996','NZM');</a:t>
            </a:r>
            <a:endParaRPr sz="1000">
              <a:latin typeface="Arial MT"/>
              <a:cs typeface="Arial MT"/>
            </a:endParaRPr>
          </a:p>
          <a:p>
            <a:pPr marL="12700" marR="456565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VALUES(00062,'HARSHA','POLICE',30000,'04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1996','NZM');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VALUES(00067,'ROHITH','CW',20000,'12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SEP 2000','NZM');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 MT"/>
              <a:cs typeface="Arial MT"/>
            </a:endParaRPr>
          </a:p>
          <a:p>
            <a:pPr marL="12700" marR="75946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VALUES(00050,'ANURAG','TD',50000,'25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1996','LNG');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VALUES(00051,'VISHNU','PW',5000,'21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FEB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2013','LNG');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EMPLOYEE </a:t>
            </a:r>
            <a:r>
              <a:rPr sz="1000" spc="-10" dirty="0">
                <a:latin typeface="Arial MT"/>
                <a:cs typeface="Arial MT"/>
              </a:rPr>
              <a:t>VALUES(00052,'VARSHA','TC',40000,'09 </a:t>
            </a:r>
            <a:r>
              <a:rPr sz="1000" spc="-5" dirty="0">
                <a:latin typeface="Arial MT"/>
                <a:cs typeface="Arial MT"/>
              </a:rPr>
              <a:t>SEP 1993','LNG');</a:t>
            </a:r>
            <a:endParaRPr sz="1000">
              <a:latin typeface="Arial MT"/>
              <a:cs typeface="Arial MT"/>
            </a:endParaRPr>
          </a:p>
          <a:p>
            <a:pPr marL="12700" marR="20447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VALUES(00053,'MOKSHAVI','CLEANER',10000,'15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AUG 1998','LNG');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 </a:t>
            </a:r>
            <a:r>
              <a:rPr sz="1000" spc="-10" dirty="0">
                <a:latin typeface="Arial MT"/>
                <a:cs typeface="Arial MT"/>
              </a:rPr>
              <a:t>VALUES(00054,'RAKESH','SM',60000,'05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MAR 2005','LNG');</a:t>
            </a:r>
            <a:endParaRPr sz="1000">
              <a:latin typeface="Arial MT"/>
              <a:cs typeface="Arial MT"/>
            </a:endParaRPr>
          </a:p>
          <a:p>
            <a:pPr marL="12700" marR="401955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VALUES(00055,'RISHIN','CW',20000,'16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NOV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2016','LNG');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VALUES(00056,'BHARATH','POLICE',30000,'04</a:t>
            </a:r>
            <a:r>
              <a:rPr sz="1000" spc="-5" dirty="0">
                <a:latin typeface="Arial MT"/>
                <a:cs typeface="Arial MT"/>
              </a:rPr>
              <a:t> AUG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1996','LNG');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EMPLOYEE </a:t>
            </a:r>
            <a:r>
              <a:rPr sz="1000" spc="-10" dirty="0">
                <a:latin typeface="Arial MT"/>
                <a:cs typeface="Arial MT"/>
              </a:rPr>
              <a:t>VALUES(00063,'PRANAV','POLICE',30000,'04</a:t>
            </a:r>
            <a:r>
              <a:rPr sz="1000" spc="-5" dirty="0">
                <a:latin typeface="Arial MT"/>
                <a:cs typeface="Arial MT"/>
              </a:rPr>
              <a:t> AUG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1996','LNG');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--7.COUNTER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84709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COUNTER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(1234,'SC','HYDERABAD','KOTHAPET',500035);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COUNTER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(2345,'SC','HYDERABAD','NAGOLE',500039);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COUNTER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(5678,'HYB','HYDERABAD','NAMPALLY',500095);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COUNTER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(3456,'NZM','NEW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DELHI','NIZAMUDDIN',110013);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 </a:t>
            </a:r>
            <a:r>
              <a:rPr sz="1000" spc="-5" dirty="0">
                <a:latin typeface="Arial MT"/>
                <a:cs typeface="Arial MT"/>
              </a:rPr>
              <a:t>COUNTER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(4567,'HYB','HYDERABAD','MALAKPET',500036);</a:t>
            </a:r>
            <a:endParaRPr sz="1000">
              <a:latin typeface="Arial MT"/>
              <a:cs typeface="Arial MT"/>
            </a:endParaRPr>
          </a:p>
          <a:p>
            <a:pPr marL="12700" marR="206375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COUNTER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(6789,'NZM','NEW </a:t>
            </a:r>
            <a:r>
              <a:rPr sz="1000" spc="-10" dirty="0">
                <a:latin typeface="Arial MT"/>
                <a:cs typeface="Arial MT"/>
              </a:rPr>
              <a:t>DELHI','SIDDARATH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NAGAR',110013);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COUNTER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(7890,'VSKP','VISHAKAPATNAM','BALNAGAR',123456);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COUNTER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(8901,'VSKP','VISHAKAPATNAM','BEACH</a:t>
            </a:r>
            <a:r>
              <a:rPr sz="1000" spc="-5" dirty="0">
                <a:latin typeface="Arial MT"/>
                <a:cs typeface="Arial MT"/>
              </a:rPr>
              <a:t> COLONY',234567);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COUNTER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(9012,'LNG','HYDERABAD','LINGAMPALLI',345678);</a:t>
            </a:r>
            <a:endParaRPr sz="1000">
              <a:latin typeface="Arial MT"/>
              <a:cs typeface="Arial MT"/>
            </a:endParaRPr>
          </a:p>
          <a:p>
            <a:pPr marL="12700" marR="23749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COUNTER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(0123,'BZA','VIJAYAWADA','JAGADAMBA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CENTER',456789);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COUNTER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(0246,'KZP','KAZIPET','NITW',567890);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COUNTER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(1357,'KSRB','BANGLORE','CHINNASWAMY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STADIUM',678901);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5" dirty="0">
                <a:latin typeface="Arial MT"/>
                <a:cs typeface="Arial MT"/>
              </a:rPr>
              <a:t>--8.STALL_DETAILS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1016635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20" dirty="0">
                <a:latin typeface="Arial MT"/>
                <a:cs typeface="Arial MT"/>
              </a:rPr>
              <a:t>STALL_DETAILS</a:t>
            </a:r>
            <a:r>
              <a:rPr sz="1000" spc="23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2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(1,'SC',4500,'RAJU',9647851282);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STALL_DETAILS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(2,'SC',6000,'AKHIL',7451986035);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STALL_DETAILS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(3,'BZA',2000,'GANESH',8456903722);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STALL_DETAILS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(4,'BZA',3000,'VISHWA',6572931450);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STALL_DETAILS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(5,'VSKP',5000,'MUKESH',8462974530);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STALL_DETAILS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(6,'VSKP',10000,'CHANDU',7759138460);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STALL_DETAILS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(7,'KZP',3900,'SAI',8460913574);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STALL_DETAILS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(8,'LNG',7000,'SUNNY',9946137586);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499442"/>
            <a:ext cx="4243070" cy="67437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20"/>
              </a:spcBef>
            </a:pPr>
            <a:r>
              <a:rPr sz="1000" spc="-15" dirty="0">
                <a:latin typeface="Arial MT"/>
                <a:cs typeface="Arial MT"/>
              </a:rPr>
              <a:t>--9.STATION_WORKERS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5080" algn="just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 </a:t>
            </a:r>
            <a:r>
              <a:rPr sz="1000" spc="-10" dirty="0">
                <a:latin typeface="Arial MT"/>
                <a:cs typeface="Arial MT"/>
              </a:rPr>
              <a:t>VALUES(00002,'08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2023','D',1);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 </a:t>
            </a:r>
            <a:r>
              <a:rPr sz="1000" spc="-10" dirty="0">
                <a:latin typeface="Arial MT"/>
                <a:cs typeface="Arial MT"/>
              </a:rPr>
              <a:t>VALUES(00003,'08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2023','N',2);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</a:t>
            </a:r>
            <a:r>
              <a:rPr sz="1000" spc="-10" dirty="0">
                <a:latin typeface="Arial MT"/>
                <a:cs typeface="Arial MT"/>
              </a:rPr>
              <a:t> VALUES(00004,'08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2023','D',1);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5080" algn="just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 VALUES(00011,'08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2023','N',2);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 </a:t>
            </a:r>
            <a:r>
              <a:rPr sz="1000" spc="-10" dirty="0">
                <a:latin typeface="Arial MT"/>
                <a:cs typeface="Arial MT"/>
              </a:rPr>
              <a:t>VALUES(00013,'08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2023','D',1);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</a:t>
            </a:r>
            <a:r>
              <a:rPr sz="1000" spc="-10" dirty="0">
                <a:latin typeface="Arial MT"/>
                <a:cs typeface="Arial MT"/>
              </a:rPr>
              <a:t> VALUES(00010,'08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2023','N',2);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5080" algn="just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 </a:t>
            </a:r>
            <a:r>
              <a:rPr sz="1000" spc="-10" dirty="0">
                <a:latin typeface="Arial MT"/>
                <a:cs typeface="Arial MT"/>
              </a:rPr>
              <a:t>VALUES(00019,'08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2023','D',1);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 </a:t>
            </a:r>
            <a:r>
              <a:rPr sz="1000" spc="-10" dirty="0">
                <a:latin typeface="Arial MT"/>
                <a:cs typeface="Arial MT"/>
              </a:rPr>
              <a:t>VALUES(00021,'08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2023','D',2);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</a:t>
            </a:r>
            <a:r>
              <a:rPr sz="1000" spc="-10" dirty="0">
                <a:latin typeface="Arial MT"/>
                <a:cs typeface="Arial MT"/>
              </a:rPr>
              <a:t> VALUES(00018,'08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2023','N',2);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5080" algn="just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 </a:t>
            </a:r>
            <a:r>
              <a:rPr sz="1000" spc="-10" dirty="0">
                <a:latin typeface="Arial MT"/>
                <a:cs typeface="Arial MT"/>
              </a:rPr>
              <a:t>VALUES(00026,'08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2023','D',2);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 </a:t>
            </a:r>
            <a:r>
              <a:rPr sz="1000" spc="-10" dirty="0">
                <a:latin typeface="Arial MT"/>
                <a:cs typeface="Arial MT"/>
              </a:rPr>
              <a:t>VALUES(00028,'08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2023','N',2);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</a:t>
            </a:r>
            <a:r>
              <a:rPr sz="1000" spc="-10" dirty="0">
                <a:latin typeface="Arial MT"/>
                <a:cs typeface="Arial MT"/>
              </a:rPr>
              <a:t> VALUES(00025,'08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2023','N',1);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 marR="5080" algn="just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 </a:t>
            </a:r>
            <a:r>
              <a:rPr sz="1000" spc="-10" dirty="0">
                <a:latin typeface="Arial MT"/>
                <a:cs typeface="Arial MT"/>
              </a:rPr>
              <a:t>VALUES(00033,'08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2023','D',2);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 </a:t>
            </a:r>
            <a:r>
              <a:rPr sz="1000" spc="-10" dirty="0">
                <a:latin typeface="Arial MT"/>
                <a:cs typeface="Arial MT"/>
              </a:rPr>
              <a:t>VALUES(00035,'08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2023','N',1);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</a:t>
            </a:r>
            <a:r>
              <a:rPr sz="1000" spc="-10" dirty="0">
                <a:latin typeface="Arial MT"/>
                <a:cs typeface="Arial MT"/>
              </a:rPr>
              <a:t> VALUES(00032,'08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2023','N',2);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 marR="5080" algn="just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 </a:t>
            </a:r>
            <a:r>
              <a:rPr sz="1000" spc="-10" dirty="0">
                <a:latin typeface="Arial MT"/>
                <a:cs typeface="Arial MT"/>
              </a:rPr>
              <a:t>VALUES(00040,'08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2023','N',1);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 </a:t>
            </a:r>
            <a:r>
              <a:rPr sz="1000" spc="-10" dirty="0">
                <a:latin typeface="Arial MT"/>
                <a:cs typeface="Arial MT"/>
              </a:rPr>
              <a:t>VALUES(00042,'08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2023','D',1);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</a:t>
            </a:r>
            <a:r>
              <a:rPr sz="1000" spc="-10" dirty="0">
                <a:latin typeface="Arial MT"/>
                <a:cs typeface="Arial MT"/>
              </a:rPr>
              <a:t> VALUES(00039,'08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2023','D',1);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 marR="5080" algn="just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 </a:t>
            </a:r>
            <a:r>
              <a:rPr sz="1000" spc="-10" dirty="0">
                <a:latin typeface="Arial MT"/>
                <a:cs typeface="Arial MT"/>
              </a:rPr>
              <a:t>VALUES(00047,'08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2023','N',1);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 </a:t>
            </a:r>
            <a:r>
              <a:rPr sz="1000" spc="-10" dirty="0">
                <a:latin typeface="Arial MT"/>
                <a:cs typeface="Arial MT"/>
              </a:rPr>
              <a:t>VALUES(00049,'08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2023','D',2);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</a:t>
            </a:r>
            <a:r>
              <a:rPr sz="1000" spc="-10" dirty="0">
                <a:latin typeface="Arial MT"/>
                <a:cs typeface="Arial MT"/>
              </a:rPr>
              <a:t> VALUES(00046,'08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2023','N',1);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 marR="5080" algn="just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 </a:t>
            </a:r>
            <a:r>
              <a:rPr sz="1000" spc="-10" dirty="0">
                <a:latin typeface="Arial MT"/>
                <a:cs typeface="Arial MT"/>
              </a:rPr>
              <a:t>VALUES(00054,'08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2023','D',2);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 </a:t>
            </a:r>
            <a:r>
              <a:rPr sz="1000" spc="-10" dirty="0">
                <a:latin typeface="Arial MT"/>
                <a:cs typeface="Arial MT"/>
              </a:rPr>
              <a:t>VALUES(00056,'08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2023','D',1);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15" dirty="0">
                <a:latin typeface="Arial MT"/>
                <a:cs typeface="Arial MT"/>
              </a:rPr>
              <a:t>STATION_WORKERS</a:t>
            </a:r>
            <a:r>
              <a:rPr sz="1000" spc="-10" dirty="0">
                <a:latin typeface="Arial MT"/>
                <a:cs typeface="Arial MT"/>
              </a:rPr>
              <a:t> VALUES(00053,'08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2023','D',1);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--10.COUNTER_EMP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7747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COUNTER_EMP</a:t>
            </a:r>
            <a:r>
              <a:rPr sz="1000" spc="-10" dirty="0">
                <a:latin typeface="Arial MT"/>
                <a:cs typeface="Arial MT"/>
              </a:rPr>
              <a:t> VALUES(1234,'D','08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2023',00005);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COUNTER_EMP</a:t>
            </a:r>
            <a:r>
              <a:rPr sz="1000" spc="-10" dirty="0">
                <a:latin typeface="Arial MT"/>
                <a:cs typeface="Arial MT"/>
              </a:rPr>
              <a:t> VALUES(2345,'N','08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2023',00065);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331502"/>
            <a:ext cx="624713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81530" algn="just">
              <a:lnSpc>
                <a:spcPct val="110200"/>
              </a:lnSpc>
              <a:spcBef>
                <a:spcPts val="100"/>
              </a:spcBef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COUNTER_EMP </a:t>
            </a:r>
            <a:r>
              <a:rPr sz="1000" spc="-10" dirty="0">
                <a:latin typeface="Arial MT"/>
                <a:cs typeface="Arial MT"/>
              </a:rPr>
              <a:t>VALUES(5678,'D','08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2023',00027);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COUNTER_EMP </a:t>
            </a:r>
            <a:r>
              <a:rPr sz="1000" spc="-10" dirty="0">
                <a:latin typeface="Arial MT"/>
                <a:cs typeface="Arial MT"/>
              </a:rPr>
              <a:t>VALUES(4567,'N','08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2023',00066);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COUNTER_EMP </a:t>
            </a:r>
            <a:r>
              <a:rPr sz="1000" spc="-10" dirty="0">
                <a:latin typeface="Arial MT"/>
                <a:cs typeface="Arial MT"/>
              </a:rPr>
              <a:t>VALUES(3456,'D','08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2023',00048);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COUNTER_EMP </a:t>
            </a:r>
            <a:r>
              <a:rPr sz="1000" spc="-10" dirty="0">
                <a:latin typeface="Arial MT"/>
                <a:cs typeface="Arial MT"/>
              </a:rPr>
              <a:t>VALUES(6789,'N','08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2023',00067);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COUNTER_EMP </a:t>
            </a:r>
            <a:r>
              <a:rPr sz="1000" spc="-10" dirty="0">
                <a:latin typeface="Arial MT"/>
                <a:cs typeface="Arial MT"/>
              </a:rPr>
              <a:t>VALUES(7890,'D','08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2023',00068);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COUNTER_EMP </a:t>
            </a:r>
            <a:r>
              <a:rPr sz="1000" spc="-10" dirty="0">
                <a:latin typeface="Arial MT"/>
                <a:cs typeface="Arial MT"/>
              </a:rPr>
              <a:t>VALUES(8901,'N','08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2023',00034);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COUNTER_EMP </a:t>
            </a:r>
            <a:r>
              <a:rPr sz="1000" spc="-10" dirty="0">
                <a:latin typeface="Arial MT"/>
                <a:cs typeface="Arial MT"/>
              </a:rPr>
              <a:t>VALUES(9012,'D','08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2023',00055);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COUNTER_EMP </a:t>
            </a:r>
            <a:r>
              <a:rPr sz="1000" spc="-10" dirty="0">
                <a:latin typeface="Arial MT"/>
                <a:cs typeface="Arial MT"/>
              </a:rPr>
              <a:t>VALUES(0123,'N','08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2023',00020);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COUNTER_EMP </a:t>
            </a:r>
            <a:r>
              <a:rPr sz="1000" spc="-10" dirty="0">
                <a:latin typeface="Arial MT"/>
                <a:cs typeface="Arial MT"/>
              </a:rPr>
              <a:t>VALUES(0246,'D','08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2023',00012);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COUNTER_EMP</a:t>
            </a:r>
            <a:r>
              <a:rPr sz="1000" spc="-10" dirty="0">
                <a:latin typeface="Arial MT"/>
                <a:cs typeface="Arial MT"/>
              </a:rPr>
              <a:t> VALUES(1357,'N','08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2023',00041);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--11.SCHEDULE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SCHEDULE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(12713,'BZA',NULL,'08-05-2023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06:25:00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AM',1,0);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(12713,'KZP','08-05-2023 09:33:00 AM','08-05-2023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09:35:00 AM',1,216);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(12713,'SC','08-05-2023 </a:t>
            </a:r>
            <a:r>
              <a:rPr sz="1000" spc="-15" dirty="0">
                <a:latin typeface="Arial MT"/>
                <a:cs typeface="Arial MT"/>
              </a:rPr>
              <a:t>11:55:00</a:t>
            </a:r>
            <a:r>
              <a:rPr sz="1000" spc="-5" dirty="0">
                <a:latin typeface="Arial MT"/>
                <a:cs typeface="Arial MT"/>
              </a:rPr>
              <a:t> AM',NULL,1,348);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SCHEDULE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(12728,'HYB',NULL,'08-05-2023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05:05:00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PM',1,0);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(12728,'SC','08-05-2023 05:25:00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PM','08-05-2023 05:30:00 PM',1,7);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(12728,'KZP','08-05-2023 07:13:00 PM','08-05-2023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07:15:00 PM',1,139);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(12728,'BZA','08-05-2023 10:50:00 PM','08-05-2023 </a:t>
            </a:r>
            <a:r>
              <a:rPr sz="1000" spc="-15" dirty="0">
                <a:latin typeface="Arial MT"/>
                <a:cs typeface="Arial MT"/>
              </a:rPr>
              <a:t>11:05:00</a:t>
            </a:r>
            <a:r>
              <a:rPr sz="1000" spc="-5" dirty="0">
                <a:latin typeface="Arial MT"/>
                <a:cs typeface="Arial MT"/>
              </a:rPr>
              <a:t> PM',1,356);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(12728,'VSKP','09-05-2023 05:35:00 AM',NULL,2,706);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SCHEDULE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(12727,'VSKP',NULL,'08-05-2023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05:20:00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PM',1,0);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(12727,'BZA','08-05-2023 </a:t>
            </a:r>
            <a:r>
              <a:rPr sz="1000" spc="-15" dirty="0">
                <a:latin typeface="Arial MT"/>
                <a:cs typeface="Arial MT"/>
              </a:rPr>
              <a:t>11:25:00</a:t>
            </a:r>
            <a:r>
              <a:rPr sz="1000" spc="-5" dirty="0">
                <a:latin typeface="Arial MT"/>
                <a:cs typeface="Arial MT"/>
              </a:rPr>
              <a:t> PM','08-05-2023 </a:t>
            </a:r>
            <a:r>
              <a:rPr sz="1000" spc="-15" dirty="0">
                <a:latin typeface="Arial MT"/>
                <a:cs typeface="Arial MT"/>
              </a:rPr>
              <a:t>11:40:00</a:t>
            </a:r>
            <a:r>
              <a:rPr sz="1000" spc="-5" dirty="0">
                <a:latin typeface="Arial MT"/>
                <a:cs typeface="Arial MT"/>
              </a:rPr>
              <a:t> PM',1,350);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(12727,'KZP','09-05-2023 02:55:00 AM','09-05-2023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02:57:00 AM',2,566);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(12727,'SC','09-05-2023 05:10:00 PM','09-05-2023 05:15:00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AM',2,698);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(12727,'HYB','09-05-2023 06:15:00 AM',NULL,2,706);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SCHEDULE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(22691,'KSRB',NULL,'08-05-2023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08:00:00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PM',1,0);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(22691,'SC','09-05-2023 07:05:00 AM','09-05-2023 07:15:00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AM',2,706);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(22691,'KZP','09-05-2023 08:48:00 AM','09-05-2023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08:50:00 AM',2,837);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(22691,'NZM','10-05-2023 05:30:00 AM',NULL,3,2374);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1133475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SCHEDULE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(15389,'SC',NULL,'08-05-2023 10:00:00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AM',1,0);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SCHEDULE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(15389,'KZP','08-05-2023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01:30:00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PM',NULL,1,132);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SCHEDULE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(12805,'VSKP',NULL,'08-05-2023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06:20:00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AM',1,0);</a:t>
            </a:r>
            <a:endParaRPr sz="1000">
              <a:latin typeface="Arial MT"/>
              <a:cs typeface="Arial MT"/>
            </a:endParaRPr>
          </a:p>
          <a:p>
            <a:pPr marL="12700" marR="1397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(12805,'BZA','08-05-2023 </a:t>
            </a:r>
            <a:r>
              <a:rPr sz="1000" spc="-15" dirty="0">
                <a:latin typeface="Arial MT"/>
                <a:cs typeface="Arial MT"/>
              </a:rPr>
              <a:t>11:55:00</a:t>
            </a:r>
            <a:r>
              <a:rPr sz="1000" spc="-5" dirty="0">
                <a:latin typeface="Arial MT"/>
                <a:cs typeface="Arial MT"/>
              </a:rPr>
              <a:t> AM','08-05-2023 12:00:00 PM',1,349);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(12805,'SC','08-05-2023 06:15:00 PM','08-05-2023 06:20:00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PM',1,689);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(12805,'LNG','08-05-2023 07:40:00 PM',NULL,1,712);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331502"/>
            <a:ext cx="6543040" cy="6911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20"/>
              </a:spcBef>
            </a:pPr>
            <a:r>
              <a:rPr sz="1000" spc="-5" dirty="0">
                <a:latin typeface="Arial MT"/>
                <a:cs typeface="Arial MT"/>
              </a:rPr>
              <a:t>--12.WEEK_SCHEDULE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103505" algn="just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WEEK_SCHEDULE </a:t>
            </a:r>
            <a:r>
              <a:rPr sz="1000" spc="-2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(12713,'BZA','08-05-2023 07:00:00 AM','08-05-2023 07:00:00 AM',1);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WEEK_SCHEDULE </a:t>
            </a:r>
            <a:r>
              <a:rPr sz="1000" spc="-2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(12713,'KZP','08-05-2023 10:04:00 AM','08-05-2023 10:15:00 AM',1);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WEEK_SCHEDULE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(12713,'SC','08-05-2023 12:48:00 PM','08-05-2023 12:48:00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PM',1);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12065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WEEK_SCHEDULE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(12728,'HYB','08-05-2023 05:05:00 PM','08-05-2023 05:05:00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PM',1);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WEEK_SCHEDULE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(12728,'SC','08-05-2023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05:22:00 PM','08-05-2023 06:17:00 PM',1);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WEEK_SCHEDULE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(12728,'KZP','08-05-2023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07:51:00 PM','08-05-2023 07:56:00 PM',1);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WEEK_SCHEDULE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(12728,'BZA','08-05-2023 </a:t>
            </a:r>
            <a:r>
              <a:rPr sz="1000" spc="-15" dirty="0">
                <a:latin typeface="Arial MT"/>
                <a:cs typeface="Arial MT"/>
              </a:rPr>
              <a:t>11:32:00</a:t>
            </a:r>
            <a:r>
              <a:rPr sz="1000" spc="-5" dirty="0">
                <a:latin typeface="Arial MT"/>
                <a:cs typeface="Arial MT"/>
              </a:rPr>
              <a:t> PM','08-05-2023 </a:t>
            </a:r>
            <a:r>
              <a:rPr sz="1000" spc="-15" dirty="0">
                <a:latin typeface="Arial MT"/>
                <a:cs typeface="Arial MT"/>
              </a:rPr>
              <a:t>11:40:00</a:t>
            </a:r>
            <a:r>
              <a:rPr sz="1000" spc="-5" dirty="0">
                <a:latin typeface="Arial MT"/>
                <a:cs typeface="Arial MT"/>
              </a:rPr>
              <a:t> PM',1);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WEEK_SCHEDULE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(12728,'VSKP','09-05-2023 06:16:00 AM','09-05-2023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06:16:00 AM',2);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12065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WEEK_SCHEDULE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(12727,'VSKP','08-05-2023 05:30:00 PM','08-05-2023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05:30:00 PM',1);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WEEK_SCHEDULE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(12727,'BZA','09-05-2023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12:14:00 AM','09-05-2023 12:25:00 AM',2);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WEEK_SCHEDULE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(12727,'KZP','09-05-2023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04:38:00 AM','09-05-2023 04:46:00 AM',2);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WEEK_SCHEDULE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(12727,'SC','09-05-2023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07:10:00 PM','09-05-2023 07:39:00 AM',2);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WEEK_SCHEDULE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(12727,'HYB','09-05-2023 07:55:00 AM','09-05-2023 07:55:00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AM',2);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WEEK_SCHEDULE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(22691,'KSRB','08-05-2023 08:03:00 PM','08-05-2023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08:03:00 PM',1);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WEEK_SCHEDULE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(22691,'SC','09-05-2023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08:02:00 AM','09-05-2023 08:17:00 AM',2);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WEEK_SCHEDULE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(22691,'KZP','09-05-2023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10:14:00 AM','09-05-2023 10:20:00 AM',2);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WEEK_SCHEDULE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(22691,'NZM','10-05-2023 06:02:00 AM','10-05-2023 06:02:00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AM',3);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103505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WEEK_SCHEDULE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(15389,'SC','08-05-2023 10:00:00 AM','08-05-2023 10:00:00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AM',1);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WEEK_SCHEDULE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(15389,'KZP','08-05-2023 01:00:00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PM','08-05-2023 01:00:00 PM',1);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12065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WEEK_SCHEDULE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(12805,'VSKP','08-05-2023 06:20:00 AM','08-05-2023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06:20:00 AM',1);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WEEK_SCHEDULE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(12805,'BZA','08-05-2023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12:45:00 PM','08-05-2023 01:01:00 PM',1);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WEEK_SCHEDULE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(12805,'SC','08-05-2023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07:29:00 PM','08-05-2023 07:44:00 PM',1);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WEEK_SCHEDULE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(12805,'LNG','08-05-2023 08:47:00 PM','08-05-2023 08:47:00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PM',1);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--13.CURRENT_WORKERS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SCHEDULE</a:t>
            </a:r>
            <a:endParaRPr sz="1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--tc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POLICE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PW</a:t>
            </a:r>
            <a:endParaRPr sz="1000">
              <a:latin typeface="Arial MT"/>
              <a:cs typeface="Arial MT"/>
            </a:endParaRPr>
          </a:p>
          <a:p>
            <a:pPr marL="12700" marR="1482725" algn="just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(12713,'BZA','08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2023',00017,'SC');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(12713,'BZA','08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2023',00015,'SC');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(12713,'BZA','08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2023',00059,'SC');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(12713,'BZA','08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2023',00016,'SC');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1397635" algn="just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(12728,'HYB','08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2023',00024,'KZP');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(12728,'HYB','08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2023',00022,'KZP');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(12728,'HYB','08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2023',00064,'KZP');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(12728,'HYB','08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2023',00023,'KZP');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499442"/>
            <a:ext cx="5241925" cy="506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050" algn="just">
              <a:lnSpc>
                <a:spcPct val="110200"/>
              </a:lnSpc>
              <a:spcBef>
                <a:spcPts val="100"/>
              </a:spcBef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(12728,'KZP','08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2023',00009,'VSKP');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(12728,'KZP','08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2023',00007,'VSKP');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(12728,'KZP','08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2023',00058,'VSKP');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(12728,'KZP','08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2023',00008,'VSKP');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 MT"/>
              <a:cs typeface="Arial MT"/>
            </a:endParaRPr>
          </a:p>
          <a:p>
            <a:pPr marL="12700" marR="19050" algn="just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(12727,'VSKP','08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2023',00031,'BZA');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(12727,'VSKP','08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2023',00029,'BZA');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(12727,'VSKP','08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2023',00068,'BZA');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(12727,'VSKP','08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2023',00030,'BZA');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96520" algn="just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(12727,'BZA','08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2023',00045,'HYB');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(12727,'BZA','08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2023',00043,'HYB');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(12727,'BZA','08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2023',00062,'HYB');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(12727,'BZA','08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2023',00044,'HYB');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8255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(22691,'KSRB','08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2023',00038,'SC');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(22691,'KSRB','08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2023',00036,'SC');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(22691,'KSRB','08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2023',00042,'SC');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(22691,'KSRB','08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2023',00037,'SC');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CURRENT_WORKERS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(22691,'SC','08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2023',00069,'NZM');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CURRENT_WORKERS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(22691,'SC','08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2023',00001,'NZM');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CURRENT_WORKERS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(22691,'SC','08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2023',00003,'NZM');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</a:t>
            </a:r>
            <a:r>
              <a:rPr sz="1000" spc="-5" dirty="0">
                <a:latin typeface="Arial MT"/>
                <a:cs typeface="Arial MT"/>
              </a:rPr>
              <a:t> CURRENT_WORKERS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5" dirty="0">
                <a:latin typeface="Arial MT"/>
                <a:cs typeface="Arial MT"/>
              </a:rPr>
              <a:t> (22691,'SC','08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2023',00014,'NZM');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5080" algn="just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(12805,'VSKP','08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2023',00052,'LNG');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(12805,'VSKP','08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2023',00050,'LNG');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 </a:t>
            </a:r>
            <a:r>
              <a:rPr sz="1000" spc="-5" dirty="0">
                <a:latin typeface="Arial MT"/>
                <a:cs typeface="Arial MT"/>
              </a:rPr>
              <a:t>(12805,'VSKP','08 </a:t>
            </a:r>
            <a:r>
              <a:rPr sz="1000" spc="-3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2023',00063,'LNG');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(12805,'VSKP','08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2023',00051,'LNG');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 MT"/>
                <a:cs typeface="Arial MT"/>
              </a:rPr>
              <a:t>INSERT INTO </a:t>
            </a:r>
            <a:r>
              <a:rPr sz="1000" spc="-5" dirty="0">
                <a:latin typeface="Arial MT"/>
                <a:cs typeface="Arial MT"/>
              </a:rPr>
              <a:t>CURRENT_WORKERS </a:t>
            </a:r>
            <a:r>
              <a:rPr sz="1000" spc="-20" dirty="0">
                <a:latin typeface="Arial MT"/>
                <a:cs typeface="Arial MT"/>
              </a:rPr>
              <a:t>VALUES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(15389,'SC','08 </a:t>
            </a:r>
            <a:r>
              <a:rPr sz="1000" spc="-30" dirty="0">
                <a:latin typeface="Arial MT"/>
                <a:cs typeface="Arial MT"/>
              </a:rPr>
              <a:t>MAY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2023',00006,'KZP');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346254"/>
            <a:ext cx="9766935" cy="1856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SQL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QUERIES</a:t>
            </a:r>
            <a:r>
              <a:rPr sz="1100" b="1" spc="-15" dirty="0">
                <a:latin typeface="Arial"/>
                <a:cs typeface="Arial"/>
              </a:rPr>
              <a:t> (Testing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various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requirements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of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data)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08585" marR="6573520" indent="-96520">
              <a:lnSpc>
                <a:spcPct val="220400"/>
              </a:lnSpc>
            </a:pPr>
            <a:r>
              <a:rPr sz="1100" b="1" spc="-5" dirty="0">
                <a:latin typeface="Arial"/>
                <a:cs typeface="Arial"/>
              </a:rPr>
              <a:t>1.Extract starting and ending point of each train </a:t>
            </a:r>
            <a:r>
              <a:rPr sz="1100" b="1" spc="-29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SQL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Query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08585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 MT"/>
                <a:cs typeface="Arial MT"/>
              </a:rPr>
              <a:t>select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*</a:t>
            </a:r>
            <a:endParaRPr sz="1100">
              <a:latin typeface="Arial MT"/>
              <a:cs typeface="Arial MT"/>
            </a:endParaRPr>
          </a:p>
          <a:p>
            <a:pPr marL="69850" marR="5080" indent="38735">
              <a:lnSpc>
                <a:spcPct val="110200"/>
              </a:lnSpc>
            </a:pPr>
            <a:r>
              <a:rPr sz="1100" spc="-5" dirty="0">
                <a:latin typeface="Arial MT"/>
                <a:cs typeface="Arial MT"/>
              </a:rPr>
              <a:t>from (select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train_number,stn_code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start_stn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from schedule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where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arr_time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 null)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natural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join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(select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train_number,stn_code</a:t>
            </a:r>
            <a:r>
              <a:rPr sz="1100" spc="-5" dirty="0">
                <a:latin typeface="Arial MT"/>
                <a:cs typeface="Arial MT"/>
              </a:rPr>
              <a:t> as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end_Stn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from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schedule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where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dep_time is null);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08585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OUTPUT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965" y="5458699"/>
            <a:ext cx="684022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2.Display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train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driver names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of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RAJDHANI train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and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his boarding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station,leaving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station.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SQL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Query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90170" marR="3272790">
              <a:lnSpc>
                <a:spcPct val="110200"/>
              </a:lnSpc>
              <a:spcBef>
                <a:spcPts val="5"/>
              </a:spcBef>
            </a:pPr>
            <a:r>
              <a:rPr sz="1100" spc="-5" dirty="0">
                <a:latin typeface="Arial MT"/>
                <a:cs typeface="Arial MT"/>
              </a:rPr>
              <a:t>select emp_id,emp_name,start_stn_code,end_stn_code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from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current_workers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natural join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employee</a:t>
            </a:r>
            <a:endParaRPr sz="11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Arial MT"/>
                <a:cs typeface="Arial MT"/>
              </a:rPr>
              <a:t>where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train_number=(select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train_number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from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train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where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train_name='RAJADHANI')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designation='TD';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OUTPUT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1330" y="2542604"/>
            <a:ext cx="462915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8635" y="595019"/>
            <a:ext cx="102044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0000"/>
                </a:solidFill>
                <a:latin typeface="Arial MT"/>
                <a:cs typeface="Arial MT"/>
              </a:rPr>
              <a:t>ER</a:t>
            </a:r>
            <a:r>
              <a:rPr sz="1500" spc="-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0000"/>
                </a:solidFill>
                <a:latin typeface="Arial MT"/>
                <a:cs typeface="Arial MT"/>
              </a:rPr>
              <a:t>MODEL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184" y="1135546"/>
            <a:ext cx="10316440" cy="600157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2699239"/>
            <a:ext cx="986599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3.EXTRACT ALL THE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TRAINS WHICH ARRIVE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AT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 GIVEN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STATION</a:t>
            </a:r>
            <a:r>
              <a:rPr sz="1100" b="1" spc="-5" dirty="0">
                <a:latin typeface="Arial"/>
                <a:cs typeface="Arial"/>
              </a:rPr>
              <a:t> ALONG WITH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THEIR </a:t>
            </a:r>
            <a:r>
              <a:rPr sz="1100" b="1" spc="-20" dirty="0">
                <a:latin typeface="Arial"/>
                <a:cs typeface="Arial"/>
              </a:rPr>
              <a:t>START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STATION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INFORMATION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SQL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Query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 marR="102235">
              <a:lnSpc>
                <a:spcPct val="110200"/>
              </a:lnSpc>
              <a:spcBef>
                <a:spcPts val="5"/>
              </a:spcBef>
            </a:pPr>
            <a:r>
              <a:rPr sz="1100" spc="-5" dirty="0">
                <a:latin typeface="Arial MT"/>
                <a:cs typeface="Arial MT"/>
              </a:rPr>
              <a:t>SELECT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A.TRAIN_NUMBER,B.STN_CODE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STARTSTATION,B.DEP_TIME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DEP_AT_START_STATION,A.ARR_TIME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ARR_AT_GIVEN_STATION 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FROM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WEEK_SCHEDULE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5" dirty="0">
                <a:latin typeface="Arial MT"/>
                <a:cs typeface="Arial MT"/>
              </a:rPr>
              <a:t> SCHEDULE </a:t>
            </a:r>
            <a:r>
              <a:rPr sz="110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Arial MT"/>
                <a:cs typeface="Arial MT"/>
              </a:rPr>
              <a:t>WHERE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(A.stn_code=(select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station_code from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station where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station_name='&amp;A')) 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A.TRAIN_NUMBER=B.TRAIN_NUMBER 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B.ARR_TIME 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NULL;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OUTPUT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8014" y="386667"/>
            <a:ext cx="5581650" cy="2095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5940" y="4402286"/>
            <a:ext cx="8305800" cy="24479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346254"/>
            <a:ext cx="9444990" cy="1856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Arial"/>
                <a:cs typeface="Arial"/>
              </a:rPr>
              <a:t>4.DISPLAY</a:t>
            </a:r>
            <a:r>
              <a:rPr sz="1100" b="1" spc="-5" dirty="0">
                <a:latin typeface="Arial"/>
                <a:cs typeface="Arial"/>
              </a:rPr>
              <a:t> ALL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PASSENGERS</a:t>
            </a:r>
            <a:r>
              <a:rPr sz="1100" b="1" spc="-5" dirty="0">
                <a:latin typeface="Arial"/>
                <a:cs typeface="Arial"/>
              </a:rPr>
              <a:t> WHO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BOOKED </a:t>
            </a:r>
            <a:r>
              <a:rPr sz="1100" b="1" dirty="0">
                <a:latin typeface="Arial"/>
                <a:cs typeface="Arial"/>
              </a:rPr>
              <a:t>A </a:t>
            </a:r>
            <a:r>
              <a:rPr sz="1100" b="1" spc="-5" dirty="0">
                <a:latin typeface="Arial"/>
                <a:cs typeface="Arial"/>
              </a:rPr>
              <a:t>TICKET FOR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GIVEN INPUT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TRAIN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NAME ON</a:t>
            </a:r>
            <a:r>
              <a:rPr sz="1100" b="1" dirty="0">
                <a:latin typeface="Arial"/>
                <a:cs typeface="Arial"/>
              </a:rPr>
              <a:t> A</a:t>
            </a:r>
            <a:r>
              <a:rPr sz="1100" b="1" spc="-5" dirty="0">
                <a:latin typeface="Arial"/>
                <a:cs typeface="Arial"/>
              </a:rPr>
              <a:t> ON</a:t>
            </a:r>
            <a:r>
              <a:rPr sz="1100" b="1" dirty="0">
                <a:latin typeface="Arial"/>
                <a:cs typeface="Arial"/>
              </a:rPr>
              <a:t> A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PARTICULAR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DATE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SQL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Query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51435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SELEC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-5" dirty="0">
                <a:latin typeface="Arial MT"/>
                <a:cs typeface="Arial MT"/>
              </a:rPr>
              <a:t> B.</a:t>
            </a:r>
            <a:r>
              <a:rPr sz="1100" dirty="0">
                <a:latin typeface="Arial MT"/>
                <a:cs typeface="Arial MT"/>
              </a:rPr>
              <a:t>*</a:t>
            </a:r>
            <a:endParaRPr sz="1100">
              <a:latin typeface="Arial MT"/>
              <a:cs typeface="Arial MT"/>
            </a:endParaRPr>
          </a:p>
          <a:p>
            <a:pPr marL="51435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 MT"/>
                <a:cs typeface="Arial MT"/>
              </a:rPr>
              <a:t>FROM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PNR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A,PASSENGER </a:t>
            </a:r>
            <a:r>
              <a:rPr sz="110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  <a:p>
            <a:pPr marL="12700" marR="5080" indent="38735">
              <a:lnSpc>
                <a:spcPct val="110200"/>
              </a:lnSpc>
            </a:pPr>
            <a:r>
              <a:rPr sz="1100" spc="-5" dirty="0">
                <a:latin typeface="Arial MT"/>
                <a:cs typeface="Arial MT"/>
              </a:rPr>
              <a:t>WHERE A.PNR_NUMBER=B.PNR_NUMBER AND A.TRAIN_NUMBER=(SELECT TRAIN_NUMBER FROM TRAIN WHERE TRAIN_NAME='&amp;A') AND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A.JDATE='&amp;B';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Output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180" y="4321776"/>
            <a:ext cx="4746625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5.EXTRACT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ALL TRAINS INFO WHICH RUN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ON </a:t>
            </a:r>
            <a:r>
              <a:rPr sz="1100" b="1" spc="-25" dirty="0">
                <a:latin typeface="Arial"/>
                <a:cs typeface="Arial"/>
              </a:rPr>
              <a:t>MONDAY</a:t>
            </a:r>
            <a:r>
              <a:rPr sz="1100" b="1" spc="-5" dirty="0">
                <a:latin typeface="Arial"/>
                <a:cs typeface="Arial"/>
              </a:rPr>
              <a:t> AND </a:t>
            </a:r>
            <a:r>
              <a:rPr sz="1100" b="1" spc="-25" dirty="0">
                <a:latin typeface="Arial"/>
                <a:cs typeface="Arial"/>
              </a:rPr>
              <a:t>SUNDAY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SQL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Query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90170" marR="2026285">
              <a:lnSpc>
                <a:spcPct val="110200"/>
              </a:lnSpc>
              <a:spcBef>
                <a:spcPts val="5"/>
              </a:spcBef>
            </a:pPr>
            <a:r>
              <a:rPr sz="1100" spc="-5" dirty="0">
                <a:latin typeface="Arial MT"/>
                <a:cs typeface="Arial MT"/>
              </a:rPr>
              <a:t>SELECT TRAIN_NUMBER,TRAIN_NAME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FROM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TRAIN</a:t>
            </a:r>
            <a:endParaRPr sz="11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  <a:spcBef>
                <a:spcPts val="130"/>
              </a:spcBef>
              <a:tabLst>
                <a:tab pos="2620010" algn="l"/>
              </a:tabLst>
            </a:pPr>
            <a:r>
              <a:rPr sz="1100" spc="-5" dirty="0">
                <a:latin typeface="Arial MT"/>
                <a:cs typeface="Arial MT"/>
              </a:rPr>
              <a:t>WHERE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RUNNING_DAYS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LIKE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'1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100" spc="-5" dirty="0">
                <a:latin typeface="Arial MT"/>
                <a:cs typeface="Arial MT"/>
              </a:rPr>
              <a:t>1';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6565" y="2418779"/>
            <a:ext cx="592455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2984989"/>
            <a:ext cx="9701530" cy="425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6.Find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the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cost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of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ticket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by taking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PNR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number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input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SQL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Query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 marR="6243955">
              <a:lnSpc>
                <a:spcPct val="110200"/>
              </a:lnSpc>
              <a:spcBef>
                <a:spcPts val="5"/>
              </a:spcBef>
            </a:pPr>
            <a:r>
              <a:rPr sz="1100" spc="-5" dirty="0">
                <a:latin typeface="Arial MT"/>
                <a:cs typeface="Arial MT"/>
              </a:rPr>
              <a:t>SELECT </a:t>
            </a:r>
            <a:r>
              <a:rPr sz="1100" spc="-10" dirty="0">
                <a:latin typeface="Arial MT"/>
                <a:cs typeface="Arial MT"/>
              </a:rPr>
              <a:t>DISTANCE*COST*COUNT </a:t>
            </a:r>
            <a:r>
              <a:rPr sz="1100" spc="-5" dirty="0">
                <a:latin typeface="Arial MT"/>
                <a:cs typeface="Arial MT"/>
              </a:rPr>
              <a:t>AS </a:t>
            </a:r>
            <a:r>
              <a:rPr sz="1100" spc="-15" dirty="0">
                <a:latin typeface="Arial MT"/>
                <a:cs typeface="Arial MT"/>
              </a:rPr>
              <a:t>TOTAL_COST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FROM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Arial MT"/>
                <a:cs typeface="Arial MT"/>
              </a:rPr>
              <a:t>(SELECT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(MAX(DIST_COVERED)-MIN(DIST_COVERED))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DISTANCE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 MT"/>
                <a:cs typeface="Arial MT"/>
              </a:rPr>
              <a:t>FROM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PNR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A,PASSENGER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B,TRAIN</a:t>
            </a:r>
            <a:r>
              <a:rPr sz="1100" spc="-10" dirty="0">
                <a:latin typeface="Arial MT"/>
                <a:cs typeface="Arial MT"/>
              </a:rPr>
              <a:t> C,TRAIN_DETAILS </a:t>
            </a:r>
            <a:r>
              <a:rPr sz="1100" spc="-5" dirty="0">
                <a:latin typeface="Arial MT"/>
                <a:cs typeface="Arial MT"/>
              </a:rPr>
              <a:t>D,TRAIN_TYPE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E,SCHEDULE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sz="1100" spc="-5" dirty="0">
                <a:latin typeface="Arial MT"/>
                <a:cs typeface="Arial MT"/>
              </a:rPr>
              <a:t>WHERE A.PNR_NUMBER=&amp;P AND A.PNR_NUMBER=B.PNR_NUMBER AND A.TRAIN_NUMBER=C.TRAIN_NUMBER AND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C.TRAIN_NAME=E.TRAIN_NAME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D.TRAIN_TYPE=E.TYPE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</a:t>
            </a:r>
            <a:r>
              <a:rPr sz="1100" spc="-10" dirty="0">
                <a:latin typeface="Arial MT"/>
                <a:cs typeface="Arial MT"/>
              </a:rPr>
              <a:t>A.TRAIN_NUMBER=F.TRAIN_NUMBER</a:t>
            </a:r>
            <a:r>
              <a:rPr sz="1100" spc="-5" dirty="0">
                <a:latin typeface="Arial MT"/>
                <a:cs typeface="Arial MT"/>
              </a:rPr>
              <a:t> 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(A.START_CODE=F.STN_CODE</a:t>
            </a:r>
            <a:r>
              <a:rPr sz="1100" spc="-5" dirty="0">
                <a:latin typeface="Arial MT"/>
                <a:cs typeface="Arial MT"/>
              </a:rPr>
              <a:t> OR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A.END_CODE=F.STN_CODE))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Arial MT"/>
                <a:cs typeface="Arial MT"/>
              </a:rPr>
              <a:t>,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 MT"/>
                <a:cs typeface="Arial MT"/>
              </a:rPr>
              <a:t>(SELECT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DISTINCT(CASE</a:t>
            </a:r>
            <a:endParaRPr sz="1100">
              <a:latin typeface="Arial MT"/>
              <a:cs typeface="Arial MT"/>
            </a:endParaRPr>
          </a:p>
          <a:p>
            <a:pPr marL="477520" marR="6132195">
              <a:lnSpc>
                <a:spcPct val="110200"/>
              </a:lnSpc>
            </a:pPr>
            <a:r>
              <a:rPr sz="1100" spc="-5" dirty="0">
                <a:latin typeface="Arial MT"/>
                <a:cs typeface="Arial MT"/>
              </a:rPr>
              <a:t>WHEN A.JCLASS='SL' THEN D.SL_COST_KM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WHEN A.JCLASS='AC' THEN D.AC_COST_KM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WHEN A.JCLASS='2S' THEN D.GEN_COST_KM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END</a:t>
            </a:r>
            <a:endParaRPr sz="1100">
              <a:latin typeface="Arial MT"/>
              <a:cs typeface="Arial MT"/>
            </a:endParaRPr>
          </a:p>
          <a:p>
            <a:pPr marL="477520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Arial MT"/>
                <a:cs typeface="Arial MT"/>
              </a:rPr>
              <a:t>)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COST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Arial MT"/>
                <a:cs typeface="Arial MT"/>
              </a:rPr>
              <a:t>FROM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PNR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A,PASSENGER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B,TRAIN</a:t>
            </a:r>
            <a:r>
              <a:rPr sz="1100" spc="-10" dirty="0">
                <a:latin typeface="Arial MT"/>
                <a:cs typeface="Arial MT"/>
              </a:rPr>
              <a:t> C,TRAIN_DETAILS </a:t>
            </a:r>
            <a:r>
              <a:rPr sz="1100" spc="-5" dirty="0">
                <a:latin typeface="Arial MT"/>
                <a:cs typeface="Arial MT"/>
              </a:rPr>
              <a:t>D,TRAIN_TYPE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E,SCHEDULE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sz="1100" spc="-5" dirty="0">
                <a:latin typeface="Arial MT"/>
                <a:cs typeface="Arial MT"/>
              </a:rPr>
              <a:t>WHERE A.PNR_NUMBER=&amp;P AND A.PNR_NUMBER=B.PNR_NUMBER AND A.TRAIN_NUMBER=C.TRAIN_NUMBER AND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C.TRAIN_NAME=E.TRAIN_NAME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D.TRAIN_TYPE=E.TYPE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</a:t>
            </a:r>
            <a:r>
              <a:rPr sz="1100" spc="-10" dirty="0">
                <a:latin typeface="Arial MT"/>
                <a:cs typeface="Arial MT"/>
              </a:rPr>
              <a:t>A.TRAIN_NUMBER=F.TRAIN_NUMBER</a:t>
            </a:r>
            <a:r>
              <a:rPr sz="1100" spc="-5" dirty="0">
                <a:latin typeface="Arial MT"/>
                <a:cs typeface="Arial MT"/>
              </a:rPr>
              <a:t> 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(A.START_CODE=F.STN_CODE</a:t>
            </a:r>
            <a:r>
              <a:rPr sz="1100" spc="-5" dirty="0">
                <a:latin typeface="Arial MT"/>
                <a:cs typeface="Arial MT"/>
              </a:rPr>
              <a:t> OR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A.END_CODE=F.STN_CODE))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4302" y="386680"/>
            <a:ext cx="4029075" cy="238124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346267"/>
            <a:ext cx="9701530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,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(SELECT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(COUNT(*)/2)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COUNT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 MT"/>
                <a:cs typeface="Arial MT"/>
              </a:rPr>
              <a:t>FROM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PNR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A,PASSENGER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B,TRAIN</a:t>
            </a:r>
            <a:r>
              <a:rPr sz="1100" spc="-10" dirty="0">
                <a:latin typeface="Arial MT"/>
                <a:cs typeface="Arial MT"/>
              </a:rPr>
              <a:t> C,TRAIN_DETAILS </a:t>
            </a:r>
            <a:r>
              <a:rPr sz="1100" spc="-5" dirty="0">
                <a:latin typeface="Arial MT"/>
                <a:cs typeface="Arial MT"/>
              </a:rPr>
              <a:t>D,TRAIN_TYPE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E,SCHEDULE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sz="1100" spc="-5" dirty="0">
                <a:latin typeface="Arial MT"/>
                <a:cs typeface="Arial MT"/>
              </a:rPr>
              <a:t>WHERE A.PNR_NUMBER=&amp;P AND A.PNR_NUMBER=B.PNR_NUMBER AND A.TRAIN_NUMBER=C.TRAIN_NUMBER AND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C.TRAIN_NAME=E.TRAIN_NAME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D.TRAIN_TYPE=E.TYPE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</a:t>
            </a:r>
            <a:r>
              <a:rPr sz="1100" spc="-10" dirty="0">
                <a:latin typeface="Arial MT"/>
                <a:cs typeface="Arial MT"/>
              </a:rPr>
              <a:t>A.TRAIN_NUMBER=F.TRAIN_NUMBER</a:t>
            </a:r>
            <a:r>
              <a:rPr sz="1100" spc="-5" dirty="0">
                <a:latin typeface="Arial MT"/>
                <a:cs typeface="Arial MT"/>
              </a:rPr>
              <a:t> 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(A.START_CODE=F.STN_CODE</a:t>
            </a:r>
            <a:r>
              <a:rPr sz="1100" spc="-5" dirty="0">
                <a:latin typeface="Arial MT"/>
                <a:cs typeface="Arial MT"/>
              </a:rPr>
              <a:t> OR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A.END_CODE=F.STN_CODE));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180" y="3653252"/>
            <a:ext cx="7864475" cy="241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Arial"/>
                <a:cs typeface="Arial"/>
              </a:rPr>
              <a:t>7.DISPLAY</a:t>
            </a:r>
            <a:r>
              <a:rPr sz="1100" b="1" spc="-5" dirty="0">
                <a:latin typeface="Arial"/>
                <a:cs typeface="Arial"/>
              </a:rPr>
              <a:t> THE TRAIN NUMBERS OF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ALL TRAINS </a:t>
            </a:r>
            <a:r>
              <a:rPr sz="1100" b="1" spc="-25" dirty="0">
                <a:latin typeface="Arial"/>
                <a:cs typeface="Arial"/>
              </a:rPr>
              <a:t>THAT</a:t>
            </a:r>
            <a:r>
              <a:rPr sz="1100" b="1" spc="-5" dirty="0">
                <a:latin typeface="Arial"/>
                <a:cs typeface="Arial"/>
              </a:rPr>
              <a:t> CROSS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TWO GIVEN </a:t>
            </a:r>
            <a:r>
              <a:rPr sz="1100" b="1" spc="-25" dirty="0">
                <a:latin typeface="Arial"/>
                <a:cs typeface="Arial"/>
              </a:rPr>
              <a:t>STATIONS</a:t>
            </a:r>
            <a:r>
              <a:rPr sz="1100" b="1" spc="-5" dirty="0">
                <a:latin typeface="Arial"/>
                <a:cs typeface="Arial"/>
              </a:rPr>
              <a:t> IN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THEIR </a:t>
            </a:r>
            <a:r>
              <a:rPr sz="1100" b="1" spc="-45" dirty="0">
                <a:latin typeface="Arial"/>
                <a:cs typeface="Arial"/>
              </a:rPr>
              <a:t>PATH</a:t>
            </a:r>
            <a:r>
              <a:rPr sz="1100" b="1" spc="-5" dirty="0">
                <a:latin typeface="Arial"/>
                <a:cs typeface="Arial"/>
              </a:rPr>
              <a:t> OF </a:t>
            </a:r>
            <a:r>
              <a:rPr sz="1100" b="1" spc="-20" dirty="0">
                <a:latin typeface="Arial"/>
                <a:cs typeface="Arial"/>
              </a:rPr>
              <a:t>JOURNEY.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SQL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Query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469900" marR="5756910">
              <a:lnSpc>
                <a:spcPct val="110200"/>
              </a:lnSpc>
              <a:spcBef>
                <a:spcPts val="5"/>
              </a:spcBef>
            </a:pPr>
            <a:r>
              <a:rPr sz="1100" spc="-5" dirty="0">
                <a:latin typeface="Arial MT"/>
                <a:cs typeface="Arial MT"/>
              </a:rPr>
              <a:t>(select train_number AS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from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schedule</a:t>
            </a:r>
            <a:endParaRPr sz="1100">
              <a:latin typeface="Arial MT"/>
              <a:cs typeface="Arial MT"/>
            </a:endParaRPr>
          </a:p>
          <a:p>
            <a:pPr marL="469900" marR="2599055">
              <a:lnSpc>
                <a:spcPct val="110200"/>
              </a:lnSpc>
            </a:pPr>
            <a:r>
              <a:rPr sz="1100" spc="-5" dirty="0">
                <a:latin typeface="Arial MT"/>
                <a:cs typeface="Arial MT"/>
              </a:rPr>
              <a:t>where stn_code=(select station_code from station where station_name='&amp;A'))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INTERSECT</a:t>
            </a:r>
            <a:endParaRPr sz="1100">
              <a:latin typeface="Arial MT"/>
              <a:cs typeface="Arial MT"/>
            </a:endParaRPr>
          </a:p>
          <a:p>
            <a:pPr marL="469900" marR="5299710">
              <a:lnSpc>
                <a:spcPct val="110200"/>
              </a:lnSpc>
            </a:pPr>
            <a:r>
              <a:rPr sz="1100" spc="-5" dirty="0">
                <a:latin typeface="Arial MT"/>
                <a:cs typeface="Arial MT"/>
              </a:rPr>
              <a:t>(SELECT TRAIN_NUMBER AS </a:t>
            </a:r>
            <a:r>
              <a:rPr sz="1100" dirty="0">
                <a:latin typeface="Arial MT"/>
                <a:cs typeface="Arial MT"/>
              </a:rPr>
              <a:t>B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FROM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SCHEDULE</a:t>
            </a:r>
            <a:endParaRPr sz="11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Arial MT"/>
                <a:cs typeface="Arial MT"/>
              </a:rPr>
              <a:t>WHERE STN_CODE=(SELECT </a:t>
            </a:r>
            <a:r>
              <a:rPr sz="1100" spc="-20" dirty="0">
                <a:latin typeface="Arial MT"/>
                <a:cs typeface="Arial MT"/>
              </a:rPr>
              <a:t>STATION_CODE</a:t>
            </a:r>
            <a:r>
              <a:rPr sz="1100" spc="-5" dirty="0">
                <a:latin typeface="Arial MT"/>
                <a:cs typeface="Arial MT"/>
              </a:rPr>
              <a:t> FROM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STATION</a:t>
            </a:r>
            <a:r>
              <a:rPr sz="1100" spc="-5" dirty="0">
                <a:latin typeface="Arial MT"/>
                <a:cs typeface="Arial MT"/>
              </a:rPr>
              <a:t> WHERE </a:t>
            </a:r>
            <a:r>
              <a:rPr sz="1100" spc="-15" dirty="0">
                <a:latin typeface="Arial MT"/>
                <a:cs typeface="Arial MT"/>
              </a:rPr>
              <a:t>STATION_NAME='&amp;B'));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b="1" spc="-25" dirty="0">
                <a:latin typeface="Arial"/>
                <a:cs typeface="Arial"/>
              </a:rPr>
              <a:t>OUTPUT: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1439" y="1864568"/>
            <a:ext cx="4114800" cy="15716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2724044"/>
            <a:ext cx="7120255" cy="148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8.Write </a:t>
            </a:r>
            <a:r>
              <a:rPr sz="1100" b="1" spc="-5" dirty="0">
                <a:latin typeface="Arial"/>
                <a:cs typeface="Arial"/>
              </a:rPr>
              <a:t>the details of all the station master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and name of the station they handle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SQL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QUERY: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 MT"/>
                <a:cs typeface="Arial MT"/>
              </a:rPr>
              <a:t>SELECT </a:t>
            </a:r>
            <a:r>
              <a:rPr sz="1100" spc="-15" dirty="0">
                <a:latin typeface="Arial MT"/>
                <a:cs typeface="Arial MT"/>
              </a:rPr>
              <a:t>B.EMP_NAME,C.STATION_NAME</a:t>
            </a:r>
            <a:endParaRPr sz="11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 MT"/>
                <a:cs typeface="Arial MT"/>
              </a:rPr>
              <a:t>FROM </a:t>
            </a:r>
            <a:r>
              <a:rPr sz="1100" spc="-20" dirty="0">
                <a:latin typeface="Arial MT"/>
                <a:cs typeface="Arial MT"/>
              </a:rPr>
              <a:t>STATION_WORKERS</a:t>
            </a:r>
            <a:r>
              <a:rPr sz="1100" spc="-5" dirty="0">
                <a:latin typeface="Arial MT"/>
                <a:cs typeface="Arial MT"/>
              </a:rPr>
              <a:t> A,EMPLOYEE </a:t>
            </a:r>
            <a:r>
              <a:rPr sz="1100" spc="-25" dirty="0">
                <a:latin typeface="Arial MT"/>
                <a:cs typeface="Arial MT"/>
              </a:rPr>
              <a:t>B,STATION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</a:t>
            </a:r>
            <a:endParaRPr sz="11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 MT"/>
                <a:cs typeface="Arial MT"/>
              </a:rPr>
              <a:t>WHERE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A.EMP_ID=B.EMP_ID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B.DESIGNATION='SM'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B.STATION_CODE=C.STATION_CODE;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8905">
              <a:lnSpc>
                <a:spcPct val="100000"/>
              </a:lnSpc>
            </a:pPr>
            <a:r>
              <a:rPr sz="1100" b="1" spc="-25" dirty="0">
                <a:latin typeface="Arial"/>
                <a:cs typeface="Arial"/>
              </a:rPr>
              <a:t>OUTPUT: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7189" y="386680"/>
            <a:ext cx="4000500" cy="23050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2902" y="4242370"/>
            <a:ext cx="4029075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346267"/>
            <a:ext cx="697484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Arial"/>
                <a:cs typeface="Arial"/>
              </a:rPr>
              <a:t>9.DISPLAY</a:t>
            </a:r>
            <a:r>
              <a:rPr sz="1100" b="1" spc="-5" dirty="0">
                <a:latin typeface="Arial"/>
                <a:cs typeface="Arial"/>
              </a:rPr>
              <a:t> ALL TRAIN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NUMBERS WHICH ARE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PASSING</a:t>
            </a:r>
            <a:r>
              <a:rPr sz="1100" b="1" spc="-5" dirty="0">
                <a:latin typeface="Arial"/>
                <a:cs typeface="Arial"/>
              </a:rPr>
              <a:t> THROUGH </a:t>
            </a:r>
            <a:r>
              <a:rPr sz="1100" b="1" dirty="0">
                <a:latin typeface="Arial"/>
                <a:cs typeface="Arial"/>
              </a:rPr>
              <a:t>2 </a:t>
            </a:r>
            <a:r>
              <a:rPr sz="1100" b="1" spc="-5" dirty="0">
                <a:latin typeface="Arial"/>
                <a:cs typeface="Arial"/>
              </a:rPr>
              <a:t>GIVEN </a:t>
            </a:r>
            <a:r>
              <a:rPr sz="1100" b="1" spc="-25" dirty="0">
                <a:latin typeface="Arial"/>
                <a:cs typeface="Arial"/>
              </a:rPr>
              <a:t>STATIONS</a:t>
            </a:r>
            <a:r>
              <a:rPr sz="1100" b="1" spc="-5" dirty="0">
                <a:latin typeface="Arial"/>
                <a:cs typeface="Arial"/>
              </a:rPr>
              <a:t> IN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THAT</a:t>
            </a:r>
            <a:r>
              <a:rPr sz="1100" b="1" spc="-5" dirty="0">
                <a:latin typeface="Arial"/>
                <a:cs typeface="Arial"/>
              </a:rPr>
              <a:t> ORDER.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SQL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QUERY: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SELECT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TRAIN_NUMBER</a:t>
            </a:r>
            <a:endParaRPr sz="1100">
              <a:latin typeface="Arial MT"/>
              <a:cs typeface="Arial MT"/>
            </a:endParaRPr>
          </a:p>
          <a:p>
            <a:pPr marL="633095" marR="4215765" indent="-465455">
              <a:lnSpc>
                <a:spcPct val="110200"/>
              </a:lnSpc>
            </a:pPr>
            <a:r>
              <a:rPr sz="1100" spc="-5" dirty="0">
                <a:latin typeface="Arial MT"/>
                <a:cs typeface="Arial MT"/>
              </a:rPr>
              <a:t>FROM (select </a:t>
            </a:r>
            <a:r>
              <a:rPr sz="1100" spc="-10" dirty="0">
                <a:latin typeface="Arial MT"/>
                <a:cs typeface="Arial MT"/>
              </a:rPr>
              <a:t>train_number,arr_time </a:t>
            </a:r>
            <a:r>
              <a:rPr sz="1100" spc="-5" dirty="0">
                <a:latin typeface="Arial MT"/>
                <a:cs typeface="Arial MT"/>
              </a:rPr>
              <a:t>as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from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schedule</a:t>
            </a:r>
            <a:endParaRPr sz="1100">
              <a:latin typeface="Arial MT"/>
              <a:cs typeface="Arial MT"/>
            </a:endParaRPr>
          </a:p>
          <a:p>
            <a:pPr marL="633095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 MT"/>
                <a:cs typeface="Arial MT"/>
              </a:rPr>
              <a:t>where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stn_code='&amp;A') </a:t>
            </a:r>
            <a:r>
              <a:rPr sz="1100" dirty="0">
                <a:latin typeface="Arial MT"/>
                <a:cs typeface="Arial MT"/>
              </a:rPr>
              <a:t>C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natural join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(select </a:t>
            </a:r>
            <a:r>
              <a:rPr sz="1100" spc="-10" dirty="0">
                <a:latin typeface="Arial MT"/>
                <a:cs typeface="Arial MT"/>
              </a:rPr>
              <a:t>train_number,arr_time </a:t>
            </a:r>
            <a:r>
              <a:rPr sz="1100" spc="-5" dirty="0">
                <a:latin typeface="Arial MT"/>
                <a:cs typeface="Arial MT"/>
              </a:rPr>
              <a:t>as </a:t>
            </a:r>
            <a:r>
              <a:rPr sz="110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  <a:p>
            <a:pPr marL="29210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 MT"/>
                <a:cs typeface="Arial MT"/>
              </a:rPr>
              <a:t>from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schedule</a:t>
            </a:r>
            <a:endParaRPr sz="1100">
              <a:latin typeface="Arial MT"/>
              <a:cs typeface="Arial MT"/>
            </a:endParaRPr>
          </a:p>
          <a:p>
            <a:pPr marL="29210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 MT"/>
                <a:cs typeface="Arial MT"/>
              </a:rPr>
              <a:t>where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stn_code='&amp;B')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</a:t>
            </a:r>
            <a:endParaRPr sz="1100">
              <a:latin typeface="Arial MT"/>
              <a:cs typeface="Arial MT"/>
            </a:endParaRPr>
          </a:p>
          <a:p>
            <a:pPr marL="206375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 MT"/>
                <a:cs typeface="Arial MT"/>
              </a:rPr>
              <a:t>WHERE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NULL)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&lt;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B);</a:t>
            </a:r>
            <a:endParaRPr sz="1100">
              <a:latin typeface="Arial MT"/>
              <a:cs typeface="Arial MT"/>
            </a:endParaRPr>
          </a:p>
          <a:p>
            <a:pPr marL="206375">
              <a:lnSpc>
                <a:spcPct val="100000"/>
              </a:lnSpc>
              <a:spcBef>
                <a:spcPts val="135"/>
              </a:spcBef>
            </a:pPr>
            <a:r>
              <a:rPr sz="1100" b="1" spc="-25" dirty="0">
                <a:latin typeface="Arial"/>
                <a:cs typeface="Arial"/>
              </a:rPr>
              <a:t>INPUT: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107" y="4729354"/>
            <a:ext cx="6305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latin typeface="Arial"/>
                <a:cs typeface="Arial"/>
              </a:rPr>
              <a:t>OUTPUT: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129" y="2622574"/>
            <a:ext cx="3086100" cy="1704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8330" y="2698774"/>
            <a:ext cx="3095625" cy="1628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7189" y="4954513"/>
            <a:ext cx="4000500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80" y="346267"/>
            <a:ext cx="631063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10.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WRITE THE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DETAILED</a:t>
            </a:r>
            <a:r>
              <a:rPr sz="1100" b="1" spc="-5" dirty="0">
                <a:latin typeface="Arial"/>
                <a:cs typeface="Arial"/>
              </a:rPr>
              <a:t> SCHEDULE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OF THE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TRAIN WITH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TRAIN NUMBER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TAKEN</a:t>
            </a:r>
            <a:r>
              <a:rPr sz="1100" b="1" spc="-5" dirty="0">
                <a:latin typeface="Arial"/>
                <a:cs typeface="Arial"/>
              </a:rPr>
              <a:t> AS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INPUT.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24511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SQ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-5" dirty="0">
                <a:latin typeface="Arial"/>
                <a:cs typeface="Arial"/>
              </a:rPr>
              <a:t> QUE</a:t>
            </a:r>
            <a:r>
              <a:rPr sz="1100" b="1" spc="-45" dirty="0">
                <a:latin typeface="Arial"/>
                <a:cs typeface="Arial"/>
              </a:rPr>
              <a:t>R</a:t>
            </a:r>
            <a:r>
              <a:rPr sz="1100" b="1" spc="-85" dirty="0">
                <a:latin typeface="Arial"/>
                <a:cs typeface="Arial"/>
              </a:rPr>
              <a:t>Y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 MT"/>
                <a:cs typeface="Arial MT"/>
              </a:rPr>
              <a:t>SELEC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*</a:t>
            </a:r>
            <a:endParaRPr sz="11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 MT"/>
                <a:cs typeface="Arial MT"/>
              </a:rPr>
              <a:t>FROM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SCHEDULE</a:t>
            </a:r>
            <a:endParaRPr sz="1100">
              <a:latin typeface="Arial MT"/>
              <a:cs typeface="Arial MT"/>
            </a:endParaRPr>
          </a:p>
          <a:p>
            <a:pPr marL="469900" marR="3912235">
              <a:lnSpc>
                <a:spcPct val="110200"/>
              </a:lnSpc>
            </a:pPr>
            <a:r>
              <a:rPr sz="1100" spc="-5" dirty="0">
                <a:latin typeface="Arial MT"/>
                <a:cs typeface="Arial MT"/>
              </a:rPr>
              <a:t>WHER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5" dirty="0">
                <a:latin typeface="Arial MT"/>
                <a:cs typeface="Arial MT"/>
              </a:rPr>
              <a:t> TRAIN_NUMBER=&amp;</a:t>
            </a:r>
            <a:r>
              <a:rPr sz="1100" dirty="0">
                <a:latin typeface="Arial MT"/>
                <a:cs typeface="Arial MT"/>
              </a:rPr>
              <a:t>T  </a:t>
            </a:r>
            <a:r>
              <a:rPr sz="1100" spc="-5" dirty="0">
                <a:latin typeface="Arial MT"/>
                <a:cs typeface="Arial MT"/>
              </a:rPr>
              <a:t>ORDER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DIST_COVERED;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245110">
              <a:lnSpc>
                <a:spcPct val="100000"/>
              </a:lnSpc>
            </a:pPr>
            <a:r>
              <a:rPr sz="1100" b="1" spc="-25" dirty="0">
                <a:latin typeface="Arial"/>
                <a:cs typeface="Arial"/>
              </a:rPr>
              <a:t>OUTPUT: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090" y="2049313"/>
            <a:ext cx="9410700" cy="22669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0500" y="761998"/>
          <a:ext cx="10020300" cy="2603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26390" indent="-264795">
                        <a:lnSpc>
                          <a:spcPct val="100000"/>
                        </a:lnSpc>
                        <a:buAutoNum type="arabicPeriod"/>
                        <a:tabLst>
                          <a:tab pos="326390" algn="l"/>
                          <a:tab pos="327025" algn="l"/>
                        </a:tabLst>
                      </a:pPr>
                      <a:r>
                        <a:rPr sz="1100" spc="-5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TRAIN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/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19430" lvl="1" indent="-228600">
                        <a:lnSpc>
                          <a:spcPct val="100000"/>
                        </a:lnSpc>
                        <a:buFont typeface="MS PGothic"/>
                        <a:buChar char="➢"/>
                        <a:tabLst>
                          <a:tab pos="519430" algn="l"/>
                        </a:tabLst>
                      </a:pP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TRAIN_NUMBER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19430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19430" algn="l"/>
                        </a:tabLst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RUNNING_DAYS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19430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19430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TRAIN_NAME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19430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19430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TRAIN_TYPE(FK)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29565" indent="-264795">
                        <a:lnSpc>
                          <a:spcPct val="100000"/>
                        </a:lnSpc>
                        <a:buAutoNum type="arabicPeriod" startAt="2"/>
                        <a:tabLst>
                          <a:tab pos="329565" algn="l"/>
                          <a:tab pos="330200" algn="l"/>
                        </a:tabLst>
                      </a:pPr>
                      <a:r>
                        <a:rPr sz="1100" spc="-15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TRAIN_DETAILS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 startAt="2"/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44195" lvl="1" indent="-250825">
                        <a:lnSpc>
                          <a:spcPct val="100000"/>
                        </a:lnSpc>
                        <a:buFont typeface="MS PGothic"/>
                        <a:buChar char="➢"/>
                        <a:tabLst>
                          <a:tab pos="544830" algn="l"/>
                        </a:tabLst>
                      </a:pP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TRAIN_TYPE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4195" lvl="1" indent="-25082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44830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GOODS_COUNT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4195" lvl="1" indent="-25082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44830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GEN_COUNT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2605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2605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GEN_COST/KM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66420" lvl="1" indent="-27305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66420" algn="l"/>
                          <a:tab pos="567055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SL_COUNT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4195" lvl="1" indent="-25082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44830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SL_COST/KM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66420" lvl="1" indent="-27305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66420" algn="l"/>
                          <a:tab pos="567055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AC_COUNT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66420" lvl="1" indent="-27305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66420" algn="l"/>
                          <a:tab pos="567055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AC_COST/KM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32740" indent="-264795">
                        <a:lnSpc>
                          <a:spcPct val="100000"/>
                        </a:lnSpc>
                        <a:buAutoNum type="arabicPeriod" startAt="3"/>
                        <a:tabLst>
                          <a:tab pos="332740" algn="l"/>
                          <a:tab pos="333375" algn="l"/>
                        </a:tabLst>
                      </a:pPr>
                      <a:r>
                        <a:rPr sz="1100" spc="-30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STATION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 startAt="3"/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25780" lvl="1" indent="-228600">
                        <a:lnSpc>
                          <a:spcPct val="100000"/>
                        </a:lnSpc>
                        <a:buFont typeface="MS PGothic"/>
                        <a:buChar char="➢"/>
                        <a:tabLst>
                          <a:tab pos="525780" algn="l"/>
                        </a:tabLst>
                      </a:pP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STN_CODE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7370" lvl="1" indent="-25082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48005" algn="l"/>
                        </a:tabLst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STATION_NAME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7370" lvl="1" indent="-25082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48005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CITY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7370" lvl="1" indent="-25082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48005" algn="l"/>
                        </a:tabLst>
                      </a:pPr>
                      <a:r>
                        <a:rPr sz="1100" spc="-40" dirty="0">
                          <a:latin typeface="Arial MT"/>
                          <a:cs typeface="Arial MT"/>
                        </a:rPr>
                        <a:t>STATE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7370" lvl="1" indent="-25082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48005" algn="l"/>
                        </a:tabLst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PLATFORM_COUNT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20370" indent="-349250">
                        <a:lnSpc>
                          <a:spcPct val="100000"/>
                        </a:lnSpc>
                        <a:buAutoNum type="arabicPeriod" startAt="4"/>
                        <a:tabLst>
                          <a:tab pos="420370" algn="l"/>
                          <a:tab pos="421005" algn="l"/>
                        </a:tabLst>
                      </a:pPr>
                      <a:r>
                        <a:rPr sz="1100" spc="-5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PNR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 startAt="4"/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28955" lvl="1" indent="-228600">
                        <a:lnSpc>
                          <a:spcPct val="100000"/>
                        </a:lnSpc>
                        <a:buFont typeface="MS PGothic"/>
                        <a:buChar char="➢"/>
                        <a:tabLst>
                          <a:tab pos="528955" algn="l"/>
                        </a:tabLst>
                      </a:pP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PNR_NUMBER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8955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8955" algn="l"/>
                        </a:tabLst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DATE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8955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8955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TRAIN_NUMBER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(FK)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8955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8955" algn="l"/>
                        </a:tabLst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START_CODE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8955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8955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END_CODE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8955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8955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CLASS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8955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8955" algn="l"/>
                        </a:tabLst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QUOTA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8955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8955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PHN_NUMBER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0500" y="3937000"/>
          <a:ext cx="10020300" cy="1892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92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26390" indent="-264795">
                        <a:lnSpc>
                          <a:spcPct val="100000"/>
                        </a:lnSpc>
                        <a:buAutoNum type="arabicPeriod" startAt="5"/>
                        <a:tabLst>
                          <a:tab pos="326390" algn="l"/>
                          <a:tab pos="327025" algn="l"/>
                        </a:tabLst>
                      </a:pPr>
                      <a:r>
                        <a:rPr sz="1100" spc="-15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PASSENGER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 startAt="5"/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83870" lvl="1" indent="-25082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MS PGothic"/>
                        <a:buChar char="➢"/>
                        <a:tabLst>
                          <a:tab pos="484505" algn="l"/>
                        </a:tabLst>
                      </a:pP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PNR</a:t>
                      </a:r>
                      <a:r>
                        <a:rPr sz="1100" u="heavy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1100" u="heavy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(FK)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483870" lvl="1" indent="-25082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484505" algn="l"/>
                        </a:tabLst>
                      </a:pPr>
                      <a:r>
                        <a:rPr sz="1100" u="heavy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SEAT_NO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483870" lvl="1" indent="-250825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MS PGothic"/>
                        <a:buChar char="➢"/>
                        <a:tabLst>
                          <a:tab pos="484505" algn="l"/>
                        </a:tabLst>
                      </a:pP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COACH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462280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462280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NAME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483870" lvl="1" indent="-25082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484505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AGE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462280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462280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GENDER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29565" indent="-264795">
                        <a:lnSpc>
                          <a:spcPct val="100000"/>
                        </a:lnSpc>
                        <a:buAutoNum type="arabicPeriod" startAt="6"/>
                        <a:tabLst>
                          <a:tab pos="329565" algn="l"/>
                          <a:tab pos="330200" algn="l"/>
                        </a:tabLst>
                      </a:pPr>
                      <a:r>
                        <a:rPr sz="1100" spc="-5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EMPLOYEE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 startAt="6"/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22605" lvl="1" indent="-22860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MS PGothic"/>
                        <a:buChar char="➢"/>
                        <a:tabLst>
                          <a:tab pos="522605" algn="l"/>
                        </a:tabLst>
                      </a:pP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EMP_ID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2605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2605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EMP_NAME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2605" lvl="1" indent="-228600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MS PGothic"/>
                        <a:buChar char="➢"/>
                        <a:tabLst>
                          <a:tab pos="522605" algn="l"/>
                        </a:tabLst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DESIGNATION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2605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2605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SALARY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2605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2605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DOJ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2605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2605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HOME_STN_CODE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(FK)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32740" indent="-264795">
                        <a:lnSpc>
                          <a:spcPct val="100000"/>
                        </a:lnSpc>
                        <a:buAutoNum type="arabicPeriod" startAt="7"/>
                        <a:tabLst>
                          <a:tab pos="332740" algn="l"/>
                          <a:tab pos="333375" algn="l"/>
                        </a:tabLst>
                      </a:pPr>
                      <a:r>
                        <a:rPr sz="1100" spc="-5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COUNTER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 startAt="7"/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47370" lvl="1" indent="-25082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MS PGothic"/>
                        <a:buChar char="➢"/>
                        <a:tabLst>
                          <a:tab pos="548005" algn="l"/>
                        </a:tabLst>
                      </a:pP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COUNTER_ID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7370" lvl="1" indent="-25082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48005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STN_CODE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(FK)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7370" lvl="1" indent="-250825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MS PGothic"/>
                        <a:buChar char="➢"/>
                        <a:tabLst>
                          <a:tab pos="548005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CITY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5780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5780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AREA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5780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5780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PINCODE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61620" indent="-190500">
                        <a:lnSpc>
                          <a:spcPct val="100000"/>
                        </a:lnSpc>
                        <a:buAutoNum type="arabicPeriod" startAt="8"/>
                        <a:tabLst>
                          <a:tab pos="262255" algn="l"/>
                        </a:tabLst>
                      </a:pPr>
                      <a:r>
                        <a:rPr sz="1100" spc="-20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STALL_DETAILS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 startAt="8"/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28955" lvl="1" indent="-22860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MS PGothic"/>
                        <a:buChar char="➢"/>
                        <a:tabLst>
                          <a:tab pos="528955" algn="l"/>
                        </a:tabLst>
                      </a:pPr>
                      <a:r>
                        <a:rPr sz="1100" u="heavy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STALL_ID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50545" lvl="1" indent="-25082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51180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STN_CODE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(FK)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50545" lvl="1" indent="-250825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MS PGothic"/>
                        <a:buChar char="➢"/>
                        <a:tabLst>
                          <a:tab pos="551180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RENT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8955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8955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CONTRACTOR_NAME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8955" marR="133985" lvl="1" indent="-228600">
                        <a:lnSpc>
                          <a:spcPct val="110200"/>
                        </a:lnSpc>
                        <a:buFont typeface="MS PGothic"/>
                        <a:buChar char="➢"/>
                        <a:tabLst>
                          <a:tab pos="528955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CONTRACTOR_PHN_NUMB </a:t>
                      </a:r>
                      <a:r>
                        <a:rPr sz="1100" spc="-2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245174" y="343104"/>
            <a:ext cx="19278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0000"/>
                </a:solidFill>
                <a:latin typeface="Arial MT"/>
                <a:cs typeface="Arial MT"/>
              </a:rPr>
              <a:t>RELATIONAL</a:t>
            </a:r>
            <a:r>
              <a:rPr sz="15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0000"/>
                </a:solidFill>
                <a:latin typeface="Arial MT"/>
                <a:cs typeface="Arial MT"/>
              </a:rPr>
              <a:t>MODEL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7800" y="355600"/>
          <a:ext cx="10058400" cy="1904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4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29565" indent="-264795">
                        <a:lnSpc>
                          <a:spcPct val="100000"/>
                        </a:lnSpc>
                        <a:buAutoNum type="arabicPeriod" startAt="9"/>
                        <a:tabLst>
                          <a:tab pos="329565" algn="l"/>
                          <a:tab pos="330200" algn="l"/>
                        </a:tabLst>
                      </a:pPr>
                      <a:r>
                        <a:rPr sz="1100" spc="-20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STATION_WORKERS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 startAt="9"/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22605" lvl="1" indent="-228600">
                        <a:lnSpc>
                          <a:spcPct val="100000"/>
                        </a:lnSpc>
                        <a:buFont typeface="MS PGothic"/>
                        <a:buChar char="➢"/>
                        <a:tabLst>
                          <a:tab pos="522605" algn="l"/>
                        </a:tabLst>
                      </a:pP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EMP_ID</a:t>
                      </a:r>
                      <a:r>
                        <a:rPr sz="1100" u="heavy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(FK)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2605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2605" algn="l"/>
                        </a:tabLst>
                      </a:pPr>
                      <a:r>
                        <a:rPr sz="1100" u="heavy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DATE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2605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2605" algn="l"/>
                        </a:tabLst>
                      </a:pP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SHIFT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2605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2605" algn="l"/>
                        </a:tabLst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PLATFORM_NO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07034" indent="-342265">
                        <a:lnSpc>
                          <a:spcPct val="100000"/>
                        </a:lnSpc>
                        <a:buAutoNum type="arabicPeriod" startAt="10"/>
                        <a:tabLst>
                          <a:tab pos="407034" algn="l"/>
                          <a:tab pos="407670" algn="l"/>
                        </a:tabLst>
                      </a:pPr>
                      <a:r>
                        <a:rPr sz="1100" spc="-5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COUNTER_EMP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 startAt="10"/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44195" lvl="1" indent="-250825">
                        <a:lnSpc>
                          <a:spcPct val="100000"/>
                        </a:lnSpc>
                        <a:buFont typeface="MS PGothic"/>
                        <a:buChar char="➢"/>
                        <a:tabLst>
                          <a:tab pos="544830" algn="l"/>
                        </a:tabLst>
                      </a:pP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COUNTER_ID</a:t>
                      </a:r>
                      <a:r>
                        <a:rPr sz="1100" u="heavy" spc="24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(FK)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4195" lvl="1" indent="-25082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44830" algn="l"/>
                        </a:tabLst>
                      </a:pP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SHIFT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4195" lvl="1" indent="-25082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44830" algn="l"/>
                        </a:tabLst>
                      </a:pPr>
                      <a:r>
                        <a:rPr sz="1100" u="heavy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DATE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2605" lvl="1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2605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EMP_ID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(FK)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22580" indent="-258445">
                        <a:lnSpc>
                          <a:spcPct val="100000"/>
                        </a:lnSpc>
                        <a:buAutoNum type="arabicPeriod" startAt="11"/>
                        <a:tabLst>
                          <a:tab pos="323215" algn="l"/>
                        </a:tabLst>
                      </a:pPr>
                      <a:r>
                        <a:rPr sz="1100" spc="-5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SCHEDULE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 startAt="11"/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44195" lvl="1" indent="-251460">
                        <a:lnSpc>
                          <a:spcPct val="100000"/>
                        </a:lnSpc>
                        <a:buFont typeface="MS PGothic"/>
                        <a:buChar char="➢"/>
                        <a:tabLst>
                          <a:tab pos="544830" algn="l"/>
                        </a:tabLst>
                      </a:pP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TRAIN_NUMBER</a:t>
                      </a:r>
                      <a:r>
                        <a:rPr sz="1100" u="heavy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(FK)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419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44830" algn="l"/>
                        </a:tabLst>
                      </a:pP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STN_CODE</a:t>
                      </a:r>
                      <a:r>
                        <a:rPr sz="1100" u="heavy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(FK)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419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44830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ARR_TIME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419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44830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DEP_TIME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419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44830" algn="l"/>
                        </a:tabLst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DAY_NUMBER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2605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2605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DIST_COVERED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33375" indent="-269240">
                        <a:lnSpc>
                          <a:spcPct val="100000"/>
                        </a:lnSpc>
                        <a:buAutoNum type="arabicPeriod" startAt="12"/>
                        <a:tabLst>
                          <a:tab pos="334010" algn="l"/>
                        </a:tabLst>
                      </a:pPr>
                      <a:r>
                        <a:rPr sz="1100" spc="-5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WEEK_SCHEDULE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 startAt="12"/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44195" lvl="1" indent="-251460">
                        <a:lnSpc>
                          <a:spcPct val="100000"/>
                        </a:lnSpc>
                        <a:buFont typeface="MS PGothic"/>
                        <a:buChar char="➢"/>
                        <a:tabLst>
                          <a:tab pos="544830" algn="l"/>
                        </a:tabLst>
                      </a:pP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TRAIN_NUMBER</a:t>
                      </a:r>
                      <a:r>
                        <a:rPr sz="1100" u="heavy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(FK)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419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44830" algn="l"/>
                        </a:tabLst>
                      </a:pP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STN_CODE</a:t>
                      </a:r>
                      <a:r>
                        <a:rPr sz="1100" u="heavy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(FK)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2605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2605" algn="l"/>
                        </a:tabLst>
                      </a:pPr>
                      <a:r>
                        <a:rPr sz="11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ARR_TIME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2605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2605" algn="l"/>
                        </a:tabLst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DEP_TIME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2605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MS PGothic"/>
                        <a:buChar char="➢"/>
                        <a:tabLst>
                          <a:tab pos="522605" algn="l"/>
                        </a:tabLst>
                      </a:pPr>
                      <a:r>
                        <a:rPr sz="1100" spc="-15" dirty="0">
                          <a:latin typeface="Arial MT"/>
                          <a:cs typeface="Arial MT"/>
                        </a:rPr>
                        <a:t>DAY_NUMBER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575050" y="2457450"/>
            <a:ext cx="2794000" cy="1701800"/>
          </a:xfrm>
          <a:prstGeom prst="rect">
            <a:avLst/>
          </a:prstGeom>
          <a:solidFill>
            <a:srgbClr val="93C37D"/>
          </a:solidFill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333375" indent="-268605">
              <a:lnSpc>
                <a:spcPct val="100000"/>
              </a:lnSpc>
              <a:buAutoNum type="arabicPeriod" startAt="13"/>
              <a:tabLst>
                <a:tab pos="334010" algn="l"/>
              </a:tabLst>
            </a:pPr>
            <a:r>
              <a:rPr sz="1100" spc="-5" dirty="0">
                <a:solidFill>
                  <a:srgbClr val="4472C3"/>
                </a:solidFill>
                <a:latin typeface="Arial MT"/>
                <a:cs typeface="Arial MT"/>
              </a:rPr>
              <a:t>CURRENT_WORKERS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472C3"/>
              </a:buClr>
              <a:buFont typeface="Arial MT"/>
              <a:buAutoNum type="arabicPeriod" startAt="13"/>
            </a:pPr>
            <a:endParaRPr sz="1150">
              <a:latin typeface="Arial MT"/>
              <a:cs typeface="Arial MT"/>
            </a:endParaRPr>
          </a:p>
          <a:p>
            <a:pPr marL="544195" lvl="1" indent="-250825">
              <a:lnSpc>
                <a:spcPct val="100000"/>
              </a:lnSpc>
              <a:buFont typeface="MS PGothic"/>
              <a:buChar char="➢"/>
              <a:tabLst>
                <a:tab pos="544830" algn="l"/>
              </a:tabLst>
            </a:pPr>
            <a:r>
              <a:rPr sz="11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TRAIN_NUMBER</a:t>
            </a:r>
            <a:r>
              <a:rPr sz="1100" u="heavy" spc="-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1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(FK)</a:t>
            </a:r>
            <a:endParaRPr sz="1100">
              <a:latin typeface="Arial MT"/>
              <a:cs typeface="Arial MT"/>
            </a:endParaRPr>
          </a:p>
          <a:p>
            <a:pPr marL="544195" lvl="1" indent="-250825">
              <a:lnSpc>
                <a:spcPct val="100000"/>
              </a:lnSpc>
              <a:spcBef>
                <a:spcPts val="135"/>
              </a:spcBef>
              <a:buFont typeface="MS PGothic"/>
              <a:buChar char="➢"/>
              <a:tabLst>
                <a:tab pos="544830" algn="l"/>
              </a:tabLst>
            </a:pPr>
            <a:r>
              <a:rPr sz="1100"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START_STN_CODE</a:t>
            </a:r>
            <a:r>
              <a:rPr sz="1100" u="heavy" spc="-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1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(FK)</a:t>
            </a:r>
            <a:endParaRPr sz="1100">
              <a:latin typeface="Arial MT"/>
              <a:cs typeface="Arial MT"/>
            </a:endParaRPr>
          </a:p>
          <a:p>
            <a:pPr marL="544195" lvl="1" indent="-250825">
              <a:lnSpc>
                <a:spcPct val="100000"/>
              </a:lnSpc>
              <a:spcBef>
                <a:spcPts val="135"/>
              </a:spcBef>
              <a:buFont typeface="MS PGothic"/>
              <a:buChar char="➢"/>
              <a:tabLst>
                <a:tab pos="544830" algn="l"/>
              </a:tabLst>
            </a:pPr>
            <a:r>
              <a:rPr sz="1100" u="heavy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DATE</a:t>
            </a:r>
            <a:endParaRPr sz="1100">
              <a:latin typeface="Arial MT"/>
              <a:cs typeface="Arial MT"/>
            </a:endParaRPr>
          </a:p>
          <a:p>
            <a:pPr marL="544195" lvl="1" indent="-250825">
              <a:lnSpc>
                <a:spcPct val="100000"/>
              </a:lnSpc>
              <a:spcBef>
                <a:spcPts val="135"/>
              </a:spcBef>
              <a:buFont typeface="MS PGothic"/>
              <a:buChar char="➢"/>
              <a:tabLst>
                <a:tab pos="544830" algn="l"/>
              </a:tabLst>
            </a:pPr>
            <a:r>
              <a:rPr sz="11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EMP_ID</a:t>
            </a:r>
            <a:r>
              <a:rPr sz="1100" u="heavy" spc="-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1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(FK)</a:t>
            </a:r>
            <a:endParaRPr sz="1100">
              <a:latin typeface="Arial MT"/>
              <a:cs typeface="Arial MT"/>
            </a:endParaRPr>
          </a:p>
          <a:p>
            <a:pPr marL="544195" lvl="1" indent="-250825">
              <a:lnSpc>
                <a:spcPct val="100000"/>
              </a:lnSpc>
              <a:spcBef>
                <a:spcPts val="135"/>
              </a:spcBef>
              <a:buFont typeface="MS PGothic"/>
              <a:buChar char="➢"/>
              <a:tabLst>
                <a:tab pos="544830" algn="l"/>
              </a:tabLst>
            </a:pPr>
            <a:r>
              <a:rPr sz="1100" spc="-5" dirty="0">
                <a:latin typeface="Arial MT"/>
                <a:cs typeface="Arial MT"/>
              </a:rPr>
              <a:t>END_STN_CODE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(FK)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0001" y="343104"/>
            <a:ext cx="15779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0000"/>
                </a:solidFill>
                <a:latin typeface="Arial MT"/>
                <a:cs typeface="Arial MT"/>
              </a:rPr>
              <a:t>NORMALIZ</a:t>
            </a:r>
            <a:r>
              <a:rPr sz="1500" spc="-114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500" dirty="0">
                <a:solidFill>
                  <a:srgbClr val="FF0000"/>
                </a:solidFill>
                <a:latin typeface="Arial MT"/>
                <a:cs typeface="Arial MT"/>
              </a:rPr>
              <a:t>TION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180" y="598168"/>
            <a:ext cx="8028305" cy="595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Function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Dependencies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for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each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relation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buSzPct val="90909"/>
              <a:buAutoNum type="arabicPeriod"/>
              <a:tabLst>
                <a:tab pos="130175" algn="l"/>
              </a:tabLst>
            </a:pPr>
            <a:r>
              <a:rPr sz="1100" spc="-5" dirty="0">
                <a:latin typeface="Arial MT"/>
                <a:cs typeface="Arial MT"/>
              </a:rPr>
              <a:t>TRAIN</a:t>
            </a:r>
            <a:endParaRPr sz="1100">
              <a:latin typeface="Arial MT"/>
              <a:cs typeface="Arial MT"/>
            </a:endParaRPr>
          </a:p>
          <a:p>
            <a:pPr marL="469900" marR="3294379">
              <a:lnSpc>
                <a:spcPct val="201100"/>
              </a:lnSpc>
            </a:pPr>
            <a:r>
              <a:rPr sz="1100" spc="-5" dirty="0">
                <a:latin typeface="Arial MT"/>
                <a:cs typeface="Arial MT"/>
              </a:rPr>
              <a:t>TRAIN_NUMBER </a:t>
            </a:r>
            <a:r>
              <a:rPr sz="1100" dirty="0">
                <a:latin typeface="Arial MT"/>
                <a:cs typeface="Arial MT"/>
              </a:rPr>
              <a:t>→ </a:t>
            </a:r>
            <a:r>
              <a:rPr sz="1100" spc="-10" dirty="0">
                <a:latin typeface="Arial MT"/>
                <a:cs typeface="Arial MT"/>
              </a:rPr>
              <a:t>RUNNING_DAYS,TRAIN_NAME,TRAIN_TYPE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TRAIN_NAME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-5" dirty="0">
                <a:latin typeface="Arial MT"/>
                <a:cs typeface="Arial MT"/>
              </a:rPr>
              <a:t> TRAIN_TYPE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 MT"/>
              <a:cs typeface="Arial MT"/>
            </a:endParaRPr>
          </a:p>
          <a:p>
            <a:pPr marL="129539" indent="-117475">
              <a:lnSpc>
                <a:spcPct val="100000"/>
              </a:lnSpc>
              <a:spcBef>
                <a:spcPts val="5"/>
              </a:spcBef>
              <a:buSzPct val="90909"/>
              <a:buAutoNum type="arabicPeriod" startAt="2"/>
              <a:tabLst>
                <a:tab pos="130175" algn="l"/>
              </a:tabLst>
            </a:pPr>
            <a:r>
              <a:rPr sz="1100" spc="-15" dirty="0">
                <a:latin typeface="Arial MT"/>
                <a:cs typeface="Arial MT"/>
              </a:rPr>
              <a:t>TRAIN_DETAILS</a:t>
            </a:r>
            <a:endParaRPr sz="1100">
              <a:latin typeface="Arial MT"/>
              <a:cs typeface="Arial MT"/>
            </a:endParaRPr>
          </a:p>
          <a:p>
            <a:pPr marL="12700" marR="5080" indent="457200">
              <a:lnSpc>
                <a:spcPct val="201100"/>
              </a:lnSpc>
            </a:pPr>
            <a:r>
              <a:rPr sz="1100" spc="-5" dirty="0">
                <a:latin typeface="Arial MT"/>
                <a:cs typeface="Arial MT"/>
              </a:rPr>
              <a:t>TRAIN_TYPE </a:t>
            </a:r>
            <a:r>
              <a:rPr sz="1100" dirty="0">
                <a:latin typeface="Arial MT"/>
                <a:cs typeface="Arial MT"/>
              </a:rPr>
              <a:t>→ </a:t>
            </a:r>
            <a:r>
              <a:rPr sz="1100" spc="-15" dirty="0">
                <a:latin typeface="Arial MT"/>
                <a:cs typeface="Arial MT"/>
              </a:rPr>
              <a:t>GOODS_COUNT,GEN_COUNT,GEN_COST/KM, SL_COUNT,SL_COST/KM,AC_COUNT,AC_COST/KM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3.STATION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STN_COD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</a:t>
            </a:r>
            <a:r>
              <a:rPr sz="1100" spc="-85" dirty="0">
                <a:latin typeface="Arial MT"/>
                <a:cs typeface="Arial MT"/>
              </a:rPr>
              <a:t>TA</a:t>
            </a:r>
            <a:r>
              <a:rPr sz="1100" spc="-5" dirty="0">
                <a:latin typeface="Arial MT"/>
                <a:cs typeface="Arial MT"/>
              </a:rPr>
              <a:t>TION_NAME,CIT</a:t>
            </a:r>
            <a:r>
              <a:rPr sz="1100" spc="-145" dirty="0">
                <a:latin typeface="Arial MT"/>
                <a:cs typeface="Arial MT"/>
              </a:rPr>
              <a:t>Y</a:t>
            </a:r>
            <a:r>
              <a:rPr sz="1100" spc="-5" dirty="0">
                <a:latin typeface="Arial MT"/>
                <a:cs typeface="Arial MT"/>
              </a:rPr>
              <a:t>,S</a:t>
            </a:r>
            <a:r>
              <a:rPr sz="1100" spc="-85" dirty="0">
                <a:latin typeface="Arial MT"/>
                <a:cs typeface="Arial MT"/>
              </a:rPr>
              <a:t>TA</a:t>
            </a:r>
            <a:r>
              <a:rPr sz="1100" spc="-5" dirty="0">
                <a:latin typeface="Arial MT"/>
                <a:cs typeface="Arial MT"/>
              </a:rPr>
              <a:t>TE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PL</a:t>
            </a:r>
            <a:r>
              <a:rPr sz="1100" spc="-85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TFORM_COUN</a:t>
            </a:r>
            <a:r>
              <a:rPr sz="1100" dirty="0">
                <a:latin typeface="Arial MT"/>
                <a:cs typeface="Arial MT"/>
              </a:rPr>
              <a:t>T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4.PNR</a:t>
            </a:r>
            <a:endParaRPr sz="1100">
              <a:latin typeface="Arial MT"/>
              <a:cs typeface="Arial MT"/>
            </a:endParaRPr>
          </a:p>
          <a:p>
            <a:pPr marL="12700" marR="1036955" indent="457200">
              <a:lnSpc>
                <a:spcPct val="201100"/>
              </a:lnSpc>
            </a:pPr>
            <a:r>
              <a:rPr sz="1100" spc="-5" dirty="0">
                <a:latin typeface="Arial MT"/>
                <a:cs typeface="Arial MT"/>
              </a:rPr>
              <a:t>PNR_NUMBER </a:t>
            </a:r>
            <a:r>
              <a:rPr sz="1100" dirty="0">
                <a:latin typeface="Arial MT"/>
                <a:cs typeface="Arial MT"/>
              </a:rPr>
              <a:t>→ </a:t>
            </a:r>
            <a:r>
              <a:rPr sz="1100" spc="-10" dirty="0">
                <a:latin typeface="Arial MT"/>
                <a:cs typeface="Arial MT"/>
              </a:rPr>
              <a:t>DATE,TRAIN_NUMBER,START_CODE,END_CODE,CLASS,QUOTA,PHN_NUMBER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5.PASSEGNER</a:t>
            </a:r>
            <a:endParaRPr sz="1100">
              <a:latin typeface="Arial MT"/>
              <a:cs typeface="Arial MT"/>
            </a:endParaRPr>
          </a:p>
          <a:p>
            <a:pPr marL="12700" marR="3754120" indent="457200">
              <a:lnSpc>
                <a:spcPct val="201100"/>
              </a:lnSpc>
              <a:spcBef>
                <a:spcPts val="5"/>
              </a:spcBef>
            </a:pPr>
            <a:r>
              <a:rPr sz="1100" spc="-5" dirty="0">
                <a:latin typeface="Arial MT"/>
                <a:cs typeface="Arial MT"/>
              </a:rPr>
              <a:t>PN</a:t>
            </a:r>
            <a:r>
              <a:rPr sz="1100" dirty="0">
                <a:latin typeface="Arial MT"/>
                <a:cs typeface="Arial MT"/>
              </a:rPr>
              <a:t>R</a:t>
            </a:r>
            <a:r>
              <a:rPr sz="1100" spc="-5" dirty="0">
                <a:latin typeface="Arial MT"/>
                <a:cs typeface="Arial MT"/>
              </a:rPr>
              <a:t> NUMBER,COACH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</a:t>
            </a:r>
            <a:r>
              <a:rPr sz="1100" spc="-85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T_N</a:t>
            </a:r>
            <a:r>
              <a:rPr sz="1100" dirty="0">
                <a:latin typeface="Arial MT"/>
                <a:cs typeface="Arial MT"/>
              </a:rPr>
              <a:t>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-5" dirty="0">
                <a:latin typeface="Arial MT"/>
                <a:cs typeface="Arial MT"/>
              </a:rPr>
              <a:t> NAME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AGE,GENDE</a:t>
            </a:r>
            <a:r>
              <a:rPr sz="1100" dirty="0">
                <a:latin typeface="Arial MT"/>
                <a:cs typeface="Arial MT"/>
              </a:rPr>
              <a:t>R  </a:t>
            </a:r>
            <a:r>
              <a:rPr sz="1100" spc="-5" dirty="0">
                <a:latin typeface="Arial MT"/>
                <a:cs typeface="Arial MT"/>
              </a:rPr>
              <a:t>6.EMPLOYEE</a:t>
            </a:r>
            <a:endParaRPr sz="1100">
              <a:latin typeface="Arial MT"/>
              <a:cs typeface="Arial MT"/>
            </a:endParaRPr>
          </a:p>
          <a:p>
            <a:pPr marL="12700" marR="2779395" indent="457200">
              <a:lnSpc>
                <a:spcPct val="201100"/>
              </a:lnSpc>
            </a:pPr>
            <a:r>
              <a:rPr sz="1100" spc="-5" dirty="0">
                <a:latin typeface="Arial MT"/>
                <a:cs typeface="Arial MT"/>
              </a:rPr>
              <a:t>EMP_ID</a:t>
            </a:r>
            <a:r>
              <a:rPr sz="1100" dirty="0">
                <a:latin typeface="Arial MT"/>
                <a:cs typeface="Arial MT"/>
              </a:rPr>
              <a:t> → </a:t>
            </a:r>
            <a:r>
              <a:rPr sz="1100" spc="-5" dirty="0">
                <a:latin typeface="Arial MT"/>
                <a:cs typeface="Arial MT"/>
              </a:rPr>
              <a:t>EMP_NAME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 </a:t>
            </a:r>
            <a:r>
              <a:rPr sz="1100" spc="-15" dirty="0">
                <a:latin typeface="Arial MT"/>
                <a:cs typeface="Arial MT"/>
              </a:rPr>
              <a:t>DESIGNATION,SALARY,DOJ,HOME_STN_CODE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7.COUNTER</a:t>
            </a:r>
            <a:endParaRPr sz="1100">
              <a:latin typeface="Arial MT"/>
              <a:cs typeface="Arial MT"/>
            </a:endParaRPr>
          </a:p>
          <a:p>
            <a:pPr marL="12700" marR="4188460" indent="457200">
              <a:lnSpc>
                <a:spcPct val="201100"/>
              </a:lnSpc>
            </a:pPr>
            <a:r>
              <a:rPr sz="1100" spc="-5" dirty="0">
                <a:latin typeface="Arial MT"/>
                <a:cs typeface="Arial MT"/>
              </a:rPr>
              <a:t>COUNTER_I</a:t>
            </a:r>
            <a:r>
              <a:rPr sz="1100" dirty="0">
                <a:latin typeface="Arial MT"/>
                <a:cs typeface="Arial MT"/>
              </a:rPr>
              <a:t>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 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STN_CODE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CIT</a:t>
            </a:r>
            <a:r>
              <a:rPr sz="1100" spc="-145" dirty="0">
                <a:latin typeface="Arial MT"/>
                <a:cs typeface="Arial MT"/>
              </a:rPr>
              <a:t>Y</a:t>
            </a:r>
            <a:r>
              <a:rPr sz="1100" spc="-5" dirty="0">
                <a:latin typeface="Arial MT"/>
                <a:cs typeface="Arial MT"/>
              </a:rPr>
              <a:t>,AREA,PINCOD</a:t>
            </a:r>
            <a:r>
              <a:rPr sz="1100" dirty="0">
                <a:latin typeface="Arial MT"/>
                <a:cs typeface="Arial MT"/>
              </a:rPr>
              <a:t>E  </a:t>
            </a:r>
            <a:r>
              <a:rPr sz="1100" spc="-20" dirty="0">
                <a:latin typeface="Arial MT"/>
                <a:cs typeface="Arial MT"/>
              </a:rPr>
              <a:t>8.STALL_DETAILS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S</a:t>
            </a:r>
            <a:r>
              <a:rPr sz="1100" spc="-85" dirty="0">
                <a:latin typeface="Arial MT"/>
                <a:cs typeface="Arial MT"/>
              </a:rPr>
              <a:t>T</a:t>
            </a:r>
            <a:r>
              <a:rPr sz="1100" spc="-5" dirty="0">
                <a:latin typeface="Arial MT"/>
                <a:cs typeface="Arial MT"/>
              </a:rPr>
              <a:t>ALL_I</a:t>
            </a:r>
            <a:r>
              <a:rPr sz="1100" dirty="0">
                <a:latin typeface="Arial MT"/>
                <a:cs typeface="Arial MT"/>
              </a:rPr>
              <a:t>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STN_CODE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REN</a:t>
            </a:r>
            <a:r>
              <a:rPr sz="1100" spc="-125" dirty="0">
                <a:latin typeface="Arial MT"/>
                <a:cs typeface="Arial MT"/>
              </a:rPr>
              <a:t>T</a:t>
            </a:r>
            <a:r>
              <a:rPr sz="1100" spc="-5" dirty="0">
                <a:latin typeface="Arial MT"/>
                <a:cs typeface="Arial MT"/>
              </a:rPr>
              <a:t>,CONTRAC</a:t>
            </a:r>
            <a:r>
              <a:rPr sz="1100" spc="-25" dirty="0">
                <a:latin typeface="Arial MT"/>
                <a:cs typeface="Arial MT"/>
              </a:rPr>
              <a:t>T</a:t>
            </a:r>
            <a:r>
              <a:rPr sz="1100" spc="-5" dirty="0">
                <a:latin typeface="Arial MT"/>
                <a:cs typeface="Arial MT"/>
              </a:rPr>
              <a:t>OR_NAME,CONTRAC</a:t>
            </a:r>
            <a:r>
              <a:rPr sz="1100" spc="-25" dirty="0">
                <a:latin typeface="Arial MT"/>
                <a:cs typeface="Arial MT"/>
              </a:rPr>
              <a:t>T</a:t>
            </a:r>
            <a:r>
              <a:rPr sz="1100" spc="-5" dirty="0">
                <a:latin typeface="Arial MT"/>
                <a:cs typeface="Arial MT"/>
              </a:rPr>
              <a:t>OR_PHN_NUMBE</a:t>
            </a:r>
            <a:r>
              <a:rPr sz="1100" dirty="0">
                <a:latin typeface="Arial MT"/>
                <a:cs typeface="Arial MT"/>
              </a:rPr>
              <a:t>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180" y="7036119"/>
            <a:ext cx="15252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Arial MT"/>
                <a:cs typeface="Arial MT"/>
              </a:rPr>
              <a:t>9.STATION_WORKERS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346254"/>
            <a:ext cx="6271260" cy="581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EMP_ID</a:t>
            </a:r>
            <a:r>
              <a:rPr sz="1100" spc="-15" dirty="0">
                <a:latin typeface="Arial MT"/>
                <a:cs typeface="Arial MT"/>
              </a:rPr>
              <a:t> ,DATE,SHIFT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PLATFORM_NO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 MT"/>
              <a:cs typeface="Arial MT"/>
            </a:endParaRPr>
          </a:p>
          <a:p>
            <a:pPr marL="207010" indent="-194945">
              <a:lnSpc>
                <a:spcPct val="100000"/>
              </a:lnSpc>
              <a:buSzPct val="90909"/>
              <a:buAutoNum type="arabicPeriod" startAt="10"/>
              <a:tabLst>
                <a:tab pos="207645" algn="l"/>
              </a:tabLst>
            </a:pPr>
            <a:r>
              <a:rPr sz="1100" spc="-5" dirty="0">
                <a:latin typeface="Arial MT"/>
                <a:cs typeface="Arial MT"/>
              </a:rPr>
              <a:t>COUNTER_EMP</a:t>
            </a:r>
            <a:endParaRPr sz="1100">
              <a:latin typeface="Arial MT"/>
              <a:cs typeface="Arial MT"/>
            </a:endParaRPr>
          </a:p>
          <a:p>
            <a:pPr marL="12700" marR="3299460" indent="457200">
              <a:lnSpc>
                <a:spcPct val="201100"/>
              </a:lnSpc>
            </a:pPr>
            <a:r>
              <a:rPr sz="1100" spc="-5" dirty="0">
                <a:latin typeface="Arial MT"/>
                <a:cs typeface="Arial MT"/>
              </a:rPr>
              <a:t>COUNTER_ID,SHIF</a:t>
            </a:r>
            <a:r>
              <a:rPr sz="1100" spc="-125" dirty="0">
                <a:latin typeface="Arial MT"/>
                <a:cs typeface="Arial MT"/>
              </a:rPr>
              <a:t>T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</a:t>
            </a:r>
            <a:r>
              <a:rPr sz="1100" spc="-85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T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-5" dirty="0">
                <a:latin typeface="Arial MT"/>
                <a:cs typeface="Arial MT"/>
              </a:rPr>
              <a:t> EMP_I</a:t>
            </a:r>
            <a:r>
              <a:rPr sz="1100" dirty="0">
                <a:latin typeface="Arial MT"/>
                <a:cs typeface="Arial MT"/>
              </a:rPr>
              <a:t>D  </a:t>
            </a:r>
            <a:r>
              <a:rPr sz="1100" spc="-15" dirty="0">
                <a:latin typeface="Arial MT"/>
                <a:cs typeface="Arial MT"/>
              </a:rPr>
              <a:t>11.SCHEDULE</a:t>
            </a:r>
            <a:endParaRPr sz="1100">
              <a:latin typeface="Arial MT"/>
              <a:cs typeface="Arial MT"/>
            </a:endParaRPr>
          </a:p>
          <a:p>
            <a:pPr marL="12700" marR="5080" indent="457200">
              <a:lnSpc>
                <a:spcPct val="201100"/>
              </a:lnSpc>
            </a:pPr>
            <a:r>
              <a:rPr sz="1100" spc="-5" dirty="0">
                <a:latin typeface="Arial MT"/>
                <a:cs typeface="Arial MT"/>
              </a:rPr>
              <a:t>TRAIN_NUMBE</a:t>
            </a:r>
            <a:r>
              <a:rPr sz="1100" dirty="0">
                <a:latin typeface="Arial MT"/>
                <a:cs typeface="Arial MT"/>
              </a:rPr>
              <a:t>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STN_COD</a:t>
            </a:r>
            <a:r>
              <a:rPr sz="1100" dirty="0">
                <a:latin typeface="Arial MT"/>
                <a:cs typeface="Arial MT"/>
              </a:rPr>
              <a:t>E 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ARR_TIME,DEP_TIME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</a:t>
            </a:r>
            <a:r>
              <a:rPr sz="1100" spc="-85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Y_NUMBER,DIST_COVERE</a:t>
            </a:r>
            <a:r>
              <a:rPr sz="1100" dirty="0">
                <a:latin typeface="Arial MT"/>
                <a:cs typeface="Arial MT"/>
              </a:rPr>
              <a:t>D  </a:t>
            </a:r>
            <a:r>
              <a:rPr sz="1100" spc="-5" dirty="0">
                <a:latin typeface="Arial MT"/>
                <a:cs typeface="Arial MT"/>
              </a:rPr>
              <a:t>12.WEEK_SCHEDULE</a:t>
            </a:r>
            <a:endParaRPr sz="1100">
              <a:latin typeface="Arial MT"/>
              <a:cs typeface="Arial MT"/>
            </a:endParaRPr>
          </a:p>
          <a:p>
            <a:pPr marL="12700" marR="1135380" indent="457200">
              <a:lnSpc>
                <a:spcPct val="201100"/>
              </a:lnSpc>
            </a:pPr>
            <a:r>
              <a:rPr sz="1100" spc="-5" dirty="0">
                <a:latin typeface="Arial MT"/>
                <a:cs typeface="Arial MT"/>
              </a:rPr>
              <a:t>TRAIN_NUMBE</a:t>
            </a:r>
            <a:r>
              <a:rPr sz="1100" dirty="0">
                <a:latin typeface="Arial MT"/>
                <a:cs typeface="Arial MT"/>
              </a:rPr>
              <a:t>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STN_COD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5" dirty="0">
                <a:latin typeface="Arial MT"/>
                <a:cs typeface="Arial MT"/>
              </a:rPr>
              <a:t> ,ARR_TIM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5" dirty="0">
                <a:latin typeface="Arial MT"/>
                <a:cs typeface="Arial MT"/>
              </a:rPr>
              <a:t> →DEP_TIME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5" dirty="0">
                <a:latin typeface="Arial MT"/>
                <a:cs typeface="Arial MT"/>
              </a:rPr>
              <a:t> D</a:t>
            </a:r>
            <a:r>
              <a:rPr sz="1100" spc="-85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Y_NUMBE</a:t>
            </a:r>
            <a:r>
              <a:rPr sz="1100" dirty="0">
                <a:latin typeface="Arial MT"/>
                <a:cs typeface="Arial MT"/>
              </a:rPr>
              <a:t>R  </a:t>
            </a:r>
            <a:r>
              <a:rPr sz="1100" spc="-5" dirty="0">
                <a:latin typeface="Arial MT"/>
                <a:cs typeface="Arial MT"/>
              </a:rPr>
              <a:t>13.CURRENT_WORKERS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 MT"/>
                <a:cs typeface="Arial MT"/>
              </a:rPr>
              <a:t>TRAIN_NUMBE</a:t>
            </a:r>
            <a:r>
              <a:rPr sz="1100" dirty="0">
                <a:latin typeface="Arial MT"/>
                <a:cs typeface="Arial MT"/>
              </a:rPr>
              <a:t>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</a:t>
            </a:r>
            <a:r>
              <a:rPr sz="1100" spc="-85" dirty="0">
                <a:latin typeface="Arial MT"/>
                <a:cs typeface="Arial MT"/>
              </a:rPr>
              <a:t>T</a:t>
            </a:r>
            <a:r>
              <a:rPr sz="1100" spc="-5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R</a:t>
            </a:r>
            <a:r>
              <a:rPr sz="1100" spc="-5" dirty="0">
                <a:latin typeface="Arial MT"/>
                <a:cs typeface="Arial MT"/>
              </a:rPr>
              <a:t>T_STN_COD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5" dirty="0">
                <a:latin typeface="Arial MT"/>
                <a:cs typeface="Arial MT"/>
              </a:rPr>
              <a:t> ,D</a:t>
            </a:r>
            <a:r>
              <a:rPr sz="1100" spc="-85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TE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EMP_I</a:t>
            </a:r>
            <a:r>
              <a:rPr sz="1100" dirty="0">
                <a:latin typeface="Arial MT"/>
                <a:cs typeface="Arial MT"/>
              </a:rPr>
              <a:t>D 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 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END_STN_COD</a:t>
            </a:r>
            <a:r>
              <a:rPr sz="1100" dirty="0"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spc="-5" dirty="0">
                <a:latin typeface="Arial"/>
                <a:cs typeface="Arial"/>
              </a:rPr>
              <a:t>1NF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130"/>
              </a:spcBef>
              <a:buFont typeface="MS PGothic"/>
              <a:buChar char="➔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All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attributes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atomic.</a:t>
            </a:r>
            <a:endParaRPr sz="1100">
              <a:latin typeface="Arial MT"/>
              <a:cs typeface="Arial MT"/>
            </a:endParaRPr>
          </a:p>
          <a:p>
            <a:pPr marL="469900" lvl="1" indent="-228600">
              <a:lnSpc>
                <a:spcPct val="100000"/>
              </a:lnSpc>
              <a:spcBef>
                <a:spcPts val="135"/>
              </a:spcBef>
              <a:buFont typeface="MS PGothic"/>
              <a:buChar char="➔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It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table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format.</a:t>
            </a:r>
            <a:endParaRPr sz="1100">
              <a:latin typeface="Arial MT"/>
              <a:cs typeface="Arial MT"/>
            </a:endParaRPr>
          </a:p>
          <a:p>
            <a:pPr marL="469900" lvl="1" indent="-228600">
              <a:lnSpc>
                <a:spcPct val="100000"/>
              </a:lnSpc>
              <a:spcBef>
                <a:spcPts val="135"/>
              </a:spcBef>
              <a:buFont typeface="MS PGothic"/>
              <a:buChar char="➔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There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unique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name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every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attribute/column.</a:t>
            </a:r>
            <a:endParaRPr sz="1100">
              <a:latin typeface="Arial MT"/>
              <a:cs typeface="Arial MT"/>
            </a:endParaRPr>
          </a:p>
          <a:p>
            <a:pPr marL="469900" lvl="1" indent="-228600">
              <a:lnSpc>
                <a:spcPct val="100000"/>
              </a:lnSpc>
              <a:spcBef>
                <a:spcPts val="135"/>
              </a:spcBef>
              <a:buFont typeface="MS PGothic"/>
              <a:buChar char="➔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There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derived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attributes.</a:t>
            </a:r>
            <a:endParaRPr sz="1100">
              <a:latin typeface="Arial MT"/>
              <a:cs typeface="Arial MT"/>
            </a:endParaRPr>
          </a:p>
          <a:p>
            <a:pPr marL="469900" lvl="1" indent="-228600">
              <a:lnSpc>
                <a:spcPct val="100000"/>
              </a:lnSpc>
              <a:spcBef>
                <a:spcPts val="135"/>
              </a:spcBef>
              <a:buFont typeface="MS PGothic"/>
              <a:buChar char="➔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Relations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NF.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8905" indent="-116839">
              <a:lnSpc>
                <a:spcPct val="100000"/>
              </a:lnSpc>
              <a:spcBef>
                <a:spcPts val="5"/>
              </a:spcBef>
              <a:buAutoNum type="arabicPlain" startAt="2"/>
              <a:tabLst>
                <a:tab pos="129539" algn="l"/>
              </a:tabLst>
            </a:pPr>
            <a:r>
              <a:rPr sz="1100" b="1" spc="-5" dirty="0">
                <a:latin typeface="Arial"/>
                <a:cs typeface="Arial"/>
              </a:rPr>
              <a:t>NF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130"/>
              </a:spcBef>
              <a:buFont typeface="MS PGothic"/>
              <a:buChar char="➔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There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partial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dependencies.</a:t>
            </a:r>
            <a:endParaRPr sz="1100">
              <a:latin typeface="Arial MT"/>
              <a:cs typeface="Arial MT"/>
            </a:endParaRPr>
          </a:p>
          <a:p>
            <a:pPr marL="469900" lvl="1" indent="-228600">
              <a:lnSpc>
                <a:spcPct val="100000"/>
              </a:lnSpc>
              <a:spcBef>
                <a:spcPts val="135"/>
              </a:spcBef>
              <a:buFont typeface="MS PGothic"/>
              <a:buChar char="➔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Relations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NF.</a:t>
            </a:r>
            <a:endParaRPr sz="11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MS PGothic"/>
              <a:buChar char="➔"/>
            </a:pPr>
            <a:endParaRPr sz="1350">
              <a:latin typeface="Arial MT"/>
              <a:cs typeface="Arial MT"/>
            </a:endParaRPr>
          </a:p>
          <a:p>
            <a:pPr marL="128905" indent="-116839">
              <a:lnSpc>
                <a:spcPct val="100000"/>
              </a:lnSpc>
              <a:buAutoNum type="arabicPlain" startAt="2"/>
              <a:tabLst>
                <a:tab pos="129539" algn="l"/>
              </a:tabLst>
            </a:pPr>
            <a:r>
              <a:rPr sz="1100" b="1" spc="-5" dirty="0">
                <a:latin typeface="Arial"/>
                <a:cs typeface="Arial"/>
              </a:rPr>
              <a:t>NF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135"/>
              </a:spcBef>
              <a:buFont typeface="MS PGothic"/>
              <a:buChar char="➔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There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one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transitive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dependency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Relation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  <a:p>
            <a:pPr marL="469900" lvl="1" indent="-228600">
              <a:lnSpc>
                <a:spcPct val="100000"/>
              </a:lnSpc>
              <a:spcBef>
                <a:spcPts val="135"/>
              </a:spcBef>
              <a:buFont typeface="MS PGothic"/>
              <a:buChar char="➔"/>
              <a:tabLst>
                <a:tab pos="469900" algn="l"/>
              </a:tabLst>
            </a:pPr>
            <a:r>
              <a:rPr sz="1100" spc="-15" dirty="0">
                <a:latin typeface="Arial MT"/>
                <a:cs typeface="Arial MT"/>
              </a:rPr>
              <a:t>We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decomposing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below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" y="367626"/>
            <a:ext cx="10039350" cy="1343025"/>
          </a:xfrm>
          <a:custGeom>
            <a:avLst/>
            <a:gdLst/>
            <a:ahLst/>
            <a:cxnLst/>
            <a:rect l="l" t="t" r="r" b="b"/>
            <a:pathLst>
              <a:path w="10039350" h="1343025">
                <a:moveTo>
                  <a:pt x="10039350" y="0"/>
                </a:moveTo>
                <a:lnTo>
                  <a:pt x="5019675" y="0"/>
                </a:lnTo>
                <a:lnTo>
                  <a:pt x="0" y="0"/>
                </a:lnTo>
                <a:lnTo>
                  <a:pt x="0" y="1343025"/>
                </a:lnTo>
                <a:lnTo>
                  <a:pt x="5019675" y="1343025"/>
                </a:lnTo>
                <a:lnTo>
                  <a:pt x="10039350" y="1343025"/>
                </a:lnTo>
                <a:lnTo>
                  <a:pt x="10039350" y="0"/>
                </a:lnTo>
                <a:close/>
              </a:path>
            </a:pathLst>
          </a:custGeom>
          <a:solidFill>
            <a:srgbClr val="A3C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9555" y="574854"/>
            <a:ext cx="6965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64160" algn="l"/>
              </a:tabLst>
            </a:pPr>
            <a:r>
              <a:rPr sz="1100" spc="-5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.	</a:t>
            </a:r>
            <a:r>
              <a:rPr sz="1100" spc="-5" dirty="0">
                <a:latin typeface="Arial MT"/>
                <a:cs typeface="Arial MT"/>
              </a:rPr>
              <a:t>TRAI</a:t>
            </a:r>
            <a:r>
              <a:rPr sz="1100" dirty="0">
                <a:latin typeface="Arial MT"/>
                <a:cs typeface="Arial MT"/>
              </a:rPr>
              <a:t>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355" y="894894"/>
            <a:ext cx="1473835" cy="57975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ts val="234"/>
              </a:spcBef>
              <a:buFont typeface="MS PGothic"/>
              <a:buChar char="➢"/>
              <a:tabLst>
                <a:tab pos="228600" algn="l"/>
              </a:tabLst>
            </a:pPr>
            <a:r>
              <a:rPr sz="11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TRAIN_NUMBER</a:t>
            </a:r>
            <a:endParaRPr sz="1100">
              <a:latin typeface="Arial MT"/>
              <a:cs typeface="Arial MT"/>
            </a:endParaRPr>
          </a:p>
          <a:p>
            <a:pPr marL="228600" indent="-228600">
              <a:lnSpc>
                <a:spcPct val="100000"/>
              </a:lnSpc>
              <a:spcBef>
                <a:spcPts val="135"/>
              </a:spcBef>
              <a:buFont typeface="MS PGothic"/>
              <a:buChar char="➢"/>
              <a:tabLst>
                <a:tab pos="228600" algn="l"/>
              </a:tabLst>
            </a:pPr>
            <a:r>
              <a:rPr sz="1100" spc="-15" dirty="0">
                <a:latin typeface="Arial MT"/>
                <a:cs typeface="Arial MT"/>
              </a:rPr>
              <a:t>RUNNING_DAYS</a:t>
            </a:r>
            <a:endParaRPr sz="1100">
              <a:latin typeface="Arial MT"/>
              <a:cs typeface="Arial MT"/>
            </a:endParaRPr>
          </a:p>
          <a:p>
            <a:pPr marL="250190" indent="-250825">
              <a:lnSpc>
                <a:spcPct val="100000"/>
              </a:lnSpc>
              <a:spcBef>
                <a:spcPts val="130"/>
              </a:spcBef>
              <a:buFont typeface="MS PGothic"/>
              <a:buChar char="➢"/>
              <a:tabLst>
                <a:tab pos="250825" algn="l"/>
              </a:tabLst>
            </a:pPr>
            <a:r>
              <a:rPr sz="1100" spc="-5" dirty="0">
                <a:latin typeface="Arial MT"/>
                <a:cs typeface="Arial MT"/>
              </a:rPr>
              <a:t>TRAIN_NAME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(FK)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9230" y="583096"/>
            <a:ext cx="11068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14.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TRAIN_TYPE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5030" y="1039679"/>
            <a:ext cx="1163955" cy="39497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250190" indent="-250825">
              <a:lnSpc>
                <a:spcPct val="100000"/>
              </a:lnSpc>
              <a:spcBef>
                <a:spcPts val="234"/>
              </a:spcBef>
              <a:buFont typeface="MS PGothic"/>
              <a:buChar char="➢"/>
              <a:tabLst>
                <a:tab pos="250825" algn="l"/>
              </a:tabLst>
            </a:pPr>
            <a:r>
              <a:rPr sz="1100" spc="-5" dirty="0">
                <a:latin typeface="Arial MT"/>
                <a:cs typeface="Arial MT"/>
              </a:rPr>
              <a:t>TRAIN_NAME</a:t>
            </a:r>
            <a:endParaRPr sz="1100">
              <a:latin typeface="Arial MT"/>
              <a:cs typeface="Arial MT"/>
            </a:endParaRPr>
          </a:p>
          <a:p>
            <a:pPr marL="228600" indent="-228600">
              <a:lnSpc>
                <a:spcPct val="100000"/>
              </a:lnSpc>
              <a:spcBef>
                <a:spcPts val="135"/>
              </a:spcBef>
              <a:buFont typeface="MS PGothic"/>
              <a:buChar char="➢"/>
              <a:tabLst>
                <a:tab pos="228600" algn="l"/>
              </a:tabLst>
            </a:pPr>
            <a:r>
              <a:rPr sz="1100" spc="-5" dirty="0">
                <a:latin typeface="Arial MT"/>
                <a:cs typeface="Arial MT"/>
              </a:rPr>
              <a:t>TYP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5" dirty="0">
                <a:latin typeface="Arial MT"/>
                <a:cs typeface="Arial MT"/>
              </a:rPr>
              <a:t> (FK</a:t>
            </a:r>
            <a:r>
              <a:rPr sz="110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180" y="1879544"/>
            <a:ext cx="4739005" cy="217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Now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both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relations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3NF.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MODIFIED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FD’s: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1.TRAIN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TRAIN_NUMBER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RUNNING_DAYS,TRAIN_NAME,TRAIN_TYPE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 MT"/>
                <a:cs typeface="Arial MT"/>
              </a:rPr>
              <a:t>14.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TRAIN_TYPE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TRAIN_NAME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TRAIN_TYPE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7800" y="355600"/>
            <a:ext cx="10045700" cy="1358900"/>
            <a:chOff x="177800" y="355600"/>
            <a:chExt cx="10045700" cy="1358900"/>
          </a:xfrm>
        </p:grpSpPr>
        <p:sp>
          <p:nvSpPr>
            <p:cNvPr id="9" name="object 9"/>
            <p:cNvSpPr/>
            <p:nvPr/>
          </p:nvSpPr>
          <p:spPr>
            <a:xfrm>
              <a:off x="6184900" y="1212850"/>
              <a:ext cx="914400" cy="12700"/>
            </a:xfrm>
            <a:custGeom>
              <a:avLst/>
              <a:gdLst/>
              <a:ahLst/>
              <a:cxnLst/>
              <a:rect l="l" t="t" r="r" b="b"/>
              <a:pathLst>
                <a:path w="914400" h="12700">
                  <a:moveTo>
                    <a:pt x="0" y="0"/>
                  </a:moveTo>
                  <a:lnTo>
                    <a:pt x="25400" y="0"/>
                  </a:lnTo>
                </a:path>
                <a:path w="914400" h="12700">
                  <a:moveTo>
                    <a:pt x="25400" y="12700"/>
                  </a:moveTo>
                  <a:lnTo>
                    <a:pt x="914399" y="12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800" y="361950"/>
              <a:ext cx="10045700" cy="1352550"/>
            </a:xfrm>
            <a:custGeom>
              <a:avLst/>
              <a:gdLst/>
              <a:ahLst/>
              <a:cxnLst/>
              <a:rect l="l" t="t" r="r" b="b"/>
              <a:pathLst>
                <a:path w="10045700" h="1352550">
                  <a:moveTo>
                    <a:pt x="6350" y="6349"/>
                  </a:moveTo>
                  <a:lnTo>
                    <a:pt x="6350" y="1352550"/>
                  </a:lnTo>
                </a:path>
                <a:path w="10045700" h="1352550">
                  <a:moveTo>
                    <a:pt x="5022849" y="6349"/>
                  </a:moveTo>
                  <a:lnTo>
                    <a:pt x="5022849" y="1352550"/>
                  </a:lnTo>
                </a:path>
                <a:path w="10045700" h="1352550">
                  <a:moveTo>
                    <a:pt x="10039350" y="6349"/>
                  </a:moveTo>
                  <a:lnTo>
                    <a:pt x="10039350" y="1352550"/>
                  </a:lnTo>
                </a:path>
                <a:path w="10045700" h="1352550">
                  <a:moveTo>
                    <a:pt x="0" y="0"/>
                  </a:moveTo>
                  <a:lnTo>
                    <a:pt x="10045699" y="0"/>
                  </a:lnTo>
                </a:path>
                <a:path w="10045700" h="1352550">
                  <a:moveTo>
                    <a:pt x="0" y="1346199"/>
                  </a:moveTo>
                  <a:lnTo>
                    <a:pt x="10045699" y="1346199"/>
                  </a:lnTo>
                </a:path>
              </a:pathLst>
            </a:custGeom>
            <a:ln w="12700">
              <a:solidFill>
                <a:srgbClr val="0C33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1260" y="344679"/>
            <a:ext cx="20554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FF0000"/>
                </a:solidFill>
                <a:latin typeface="Arial MT"/>
                <a:cs typeface="Arial MT"/>
              </a:rPr>
              <a:t>IMPLEMENTATION</a:t>
            </a:r>
            <a:r>
              <a:rPr sz="13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13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Arial MT"/>
                <a:cs typeface="Arial MT"/>
              </a:rPr>
              <a:t>SQL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180" y="733313"/>
            <a:ext cx="15017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5" dirty="0">
                <a:latin typeface="Arial"/>
                <a:cs typeface="Arial"/>
              </a:rPr>
              <a:t>CREATION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OF</a:t>
            </a:r>
            <a:r>
              <a:rPr sz="1000" b="1" spc="-20" dirty="0">
                <a:latin typeface="Arial"/>
                <a:cs typeface="Arial"/>
              </a:rPr>
              <a:t> TABLES </a:t>
            </a:r>
            <a:r>
              <a:rPr sz="1000" b="1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180" y="1053653"/>
            <a:ext cx="3693795" cy="136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0920">
              <a:lnSpc>
                <a:spcPct val="1102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--1.TRAIN </a:t>
            </a:r>
            <a:r>
              <a:rPr sz="1000" spc="-15" dirty="0">
                <a:latin typeface="Arial MT"/>
                <a:cs typeface="Arial MT"/>
              </a:rPr>
              <a:t>RELATION 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CREATE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TABLE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TRAIN(</a:t>
            </a:r>
            <a:endParaRPr sz="1000">
              <a:latin typeface="Arial MT"/>
              <a:cs typeface="Arial MT"/>
            </a:endParaRPr>
          </a:p>
          <a:p>
            <a:pPr marL="153670" marR="1509395">
              <a:lnSpc>
                <a:spcPct val="110200"/>
              </a:lnSpc>
            </a:pPr>
            <a:r>
              <a:rPr sz="1000" spc="-5" dirty="0">
                <a:latin typeface="Arial MT"/>
                <a:cs typeface="Arial MT"/>
              </a:rPr>
              <a:t>TRAIN_NUMBER NUMBER,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RUNNING_DAYS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CHAR(7),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TRAIN_NAME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PRIMARY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KEY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(TRAIN_NUMBER),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FOREIGN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(TRAIN_NAME)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TRAIN_TYPE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180" y="2565151"/>
            <a:ext cx="2007870" cy="2040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1000" spc="-10" dirty="0">
                <a:latin typeface="Arial MT"/>
                <a:cs typeface="Arial MT"/>
              </a:rPr>
              <a:t>--2.TRAIN_DETAILS </a:t>
            </a:r>
            <a:r>
              <a:rPr sz="1000" spc="-15" dirty="0">
                <a:latin typeface="Arial MT"/>
                <a:cs typeface="Arial MT"/>
              </a:rPr>
              <a:t>RELATION 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CREATE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TABLE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TRAIN_DETAILS(</a:t>
            </a:r>
            <a:endParaRPr sz="1000">
              <a:latin typeface="Arial MT"/>
              <a:cs typeface="Arial MT"/>
            </a:endParaRPr>
          </a:p>
          <a:p>
            <a:pPr marL="153670" marR="77470">
              <a:lnSpc>
                <a:spcPct val="110200"/>
              </a:lnSpc>
            </a:pPr>
            <a:r>
              <a:rPr sz="1000" spc="-5" dirty="0">
                <a:latin typeface="Arial MT"/>
                <a:cs typeface="Arial MT"/>
              </a:rPr>
              <a:t>TRAIN_TYPE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GOODS_COUNT </a:t>
            </a:r>
            <a:r>
              <a:rPr sz="1000" spc="-35" dirty="0">
                <a:latin typeface="Arial MT"/>
                <a:cs typeface="Arial MT"/>
              </a:rPr>
              <a:t>INT, 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GEN_COUNT </a:t>
            </a:r>
            <a:r>
              <a:rPr sz="1000" spc="-35" dirty="0">
                <a:latin typeface="Arial MT"/>
                <a:cs typeface="Arial MT"/>
              </a:rPr>
              <a:t>INT, 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GEN_COST_KM </a:t>
            </a:r>
            <a:r>
              <a:rPr sz="1000" spc="-35" dirty="0">
                <a:latin typeface="Arial MT"/>
                <a:cs typeface="Arial MT"/>
              </a:rPr>
              <a:t>FLOAT, 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SL_COUNT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INT, 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SL_COST_KM </a:t>
            </a:r>
            <a:r>
              <a:rPr sz="1000" spc="-35" dirty="0">
                <a:latin typeface="Arial MT"/>
                <a:cs typeface="Arial MT"/>
              </a:rPr>
              <a:t>FLOAT, 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AC_COUNT </a:t>
            </a:r>
            <a:r>
              <a:rPr sz="1000" spc="-35" dirty="0">
                <a:latin typeface="Arial MT"/>
                <a:cs typeface="Arial MT"/>
              </a:rPr>
              <a:t>INT, 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AC_COST_KM </a:t>
            </a:r>
            <a:r>
              <a:rPr sz="1000" spc="-35" dirty="0">
                <a:latin typeface="Arial MT"/>
                <a:cs typeface="Arial MT"/>
              </a:rPr>
              <a:t>FLOAT, 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PRIMARY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KEY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(TRAIN_TYPE)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" y="4748410"/>
            <a:ext cx="3395345" cy="120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79880">
              <a:lnSpc>
                <a:spcPct val="1102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--14.TRAIN_TYPE </a:t>
            </a:r>
            <a:r>
              <a:rPr sz="1000" spc="-15" dirty="0">
                <a:latin typeface="Arial MT"/>
                <a:cs typeface="Arial MT"/>
              </a:rPr>
              <a:t>RELATION 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CREATE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TABLE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TRAIN_TYPE(</a:t>
            </a:r>
            <a:endParaRPr sz="1000">
              <a:latin typeface="Arial MT"/>
              <a:cs typeface="Arial MT"/>
            </a:endParaRPr>
          </a:p>
          <a:p>
            <a:pPr marL="153670" marR="1394460">
              <a:lnSpc>
                <a:spcPct val="110200"/>
              </a:lnSpc>
            </a:pPr>
            <a:r>
              <a:rPr sz="1000" spc="-5" dirty="0">
                <a:latin typeface="Arial MT"/>
                <a:cs typeface="Arial MT"/>
              </a:rPr>
              <a:t>TRAIN_NAME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spc="-5" dirty="0">
                <a:latin typeface="Arial MT"/>
                <a:cs typeface="Arial MT"/>
              </a:rPr>
              <a:t> TYPE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PRIMARY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KEY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(TRAIN_NAME),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FOREIGN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(TYPE)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TRAIN_DETAILS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7980" y="1053653"/>
            <a:ext cx="2120900" cy="153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7530" algn="just">
              <a:lnSpc>
                <a:spcPct val="110200"/>
              </a:lnSpc>
              <a:spcBef>
                <a:spcPts val="100"/>
              </a:spcBef>
            </a:pPr>
            <a:r>
              <a:rPr sz="1000" spc="-20" dirty="0">
                <a:latin typeface="Arial MT"/>
                <a:cs typeface="Arial MT"/>
              </a:rPr>
              <a:t>--3.STATION </a:t>
            </a:r>
            <a:r>
              <a:rPr sz="1000" spc="-15" dirty="0">
                <a:latin typeface="Arial MT"/>
                <a:cs typeface="Arial MT"/>
              </a:rPr>
              <a:t>RELATION 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CREATE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TABLE </a:t>
            </a:r>
            <a:r>
              <a:rPr sz="1000" spc="-25" dirty="0">
                <a:latin typeface="Arial MT"/>
                <a:cs typeface="Arial MT"/>
              </a:rPr>
              <a:t>STATION(</a:t>
            </a:r>
            <a:endParaRPr sz="1000">
              <a:latin typeface="Arial MT"/>
              <a:cs typeface="Arial MT"/>
            </a:endParaRPr>
          </a:p>
          <a:p>
            <a:pPr marL="153670" marR="12065" algn="just">
              <a:lnSpc>
                <a:spcPct val="110200"/>
              </a:lnSpc>
            </a:pPr>
            <a:r>
              <a:rPr sz="1000" spc="-20" dirty="0">
                <a:latin typeface="Arial MT"/>
                <a:cs typeface="Arial MT"/>
              </a:rPr>
              <a:t>STATION_CODE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STATION_NAME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CITY</a:t>
            </a:r>
            <a:r>
              <a:rPr sz="1000" spc="-10" dirty="0">
                <a:latin typeface="Arial MT"/>
                <a:cs typeface="Arial MT"/>
              </a:rPr>
              <a:t> VARCHAR(255),</a:t>
            </a:r>
            <a:endParaRPr sz="1000">
              <a:latin typeface="Arial MT"/>
              <a:cs typeface="Arial MT"/>
            </a:endParaRPr>
          </a:p>
          <a:p>
            <a:pPr marL="153670" marR="5080">
              <a:lnSpc>
                <a:spcPct val="110200"/>
              </a:lnSpc>
            </a:pPr>
            <a:r>
              <a:rPr sz="1000" spc="-35" dirty="0">
                <a:latin typeface="Arial MT"/>
                <a:cs typeface="Arial MT"/>
              </a:rPr>
              <a:t>STATE</a:t>
            </a:r>
            <a:r>
              <a:rPr sz="1000" spc="-10" dirty="0">
                <a:latin typeface="Arial MT"/>
                <a:cs typeface="Arial MT"/>
              </a:rPr>
              <a:t> VARCHAR(255),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PLATFORM_COUNT </a:t>
            </a:r>
            <a:r>
              <a:rPr sz="1000" spc="-5" dirty="0">
                <a:latin typeface="Arial MT"/>
                <a:cs typeface="Arial MT"/>
              </a:rPr>
              <a:t>NUMBER,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PRIMARY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KEY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(STATION_CODE)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7980" y="2733092"/>
            <a:ext cx="3510279" cy="25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09800">
              <a:lnSpc>
                <a:spcPct val="1102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--4.PNR </a:t>
            </a:r>
            <a:r>
              <a:rPr sz="1000" spc="-15" dirty="0">
                <a:latin typeface="Arial MT"/>
                <a:cs typeface="Arial MT"/>
              </a:rPr>
              <a:t>RELATION 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CREATE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TABLE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PNR(</a:t>
            </a:r>
            <a:endParaRPr sz="1000">
              <a:latin typeface="Arial MT"/>
              <a:cs typeface="Arial MT"/>
            </a:endParaRPr>
          </a:p>
          <a:p>
            <a:pPr marL="153670" marR="1527810">
              <a:lnSpc>
                <a:spcPct val="110200"/>
              </a:lnSpc>
            </a:pPr>
            <a:r>
              <a:rPr sz="1000" spc="-5" dirty="0">
                <a:latin typeface="Arial MT"/>
                <a:cs typeface="Arial MT"/>
              </a:rPr>
              <a:t>PNR_NUMBER NUMBER,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JDATE</a:t>
            </a:r>
            <a:r>
              <a:rPr sz="1000" spc="49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DATE, 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TRAIN_NUMBER NUMBER </a:t>
            </a:r>
            <a:r>
              <a:rPr sz="1000" dirty="0">
                <a:latin typeface="Arial MT"/>
                <a:cs typeface="Arial MT"/>
              </a:rPr>
              <a:t>,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</a:t>
            </a:r>
            <a:r>
              <a:rPr sz="1000" spc="-75" dirty="0">
                <a:latin typeface="Arial MT"/>
                <a:cs typeface="Arial MT"/>
              </a:rPr>
              <a:t>T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20" dirty="0">
                <a:latin typeface="Arial MT"/>
                <a:cs typeface="Arial MT"/>
              </a:rPr>
              <a:t>R</a:t>
            </a:r>
            <a:r>
              <a:rPr sz="1000" spc="-5" dirty="0">
                <a:latin typeface="Arial MT"/>
                <a:cs typeface="Arial MT"/>
              </a:rPr>
              <a:t>T_COD</a:t>
            </a:r>
            <a:r>
              <a:rPr sz="100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V</a:t>
            </a:r>
            <a:r>
              <a:rPr sz="1000" spc="-5" dirty="0">
                <a:latin typeface="Arial MT"/>
                <a:cs typeface="Arial MT"/>
              </a:rPr>
              <a:t>ARCHAR(255)</a:t>
            </a:r>
            <a:r>
              <a:rPr sz="1000" dirty="0">
                <a:latin typeface="Arial MT"/>
                <a:cs typeface="Arial MT"/>
              </a:rPr>
              <a:t>,  </a:t>
            </a:r>
            <a:r>
              <a:rPr sz="1000" spc="-5" dirty="0">
                <a:latin typeface="Arial MT"/>
                <a:cs typeface="Arial MT"/>
              </a:rPr>
              <a:t>END_CODE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spc="-5" dirty="0">
                <a:latin typeface="Arial MT"/>
                <a:cs typeface="Arial MT"/>
              </a:rPr>
              <a:t> JCLASS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CHAR(2),</a:t>
            </a:r>
            <a:endParaRPr sz="1000">
              <a:latin typeface="Arial MT"/>
              <a:cs typeface="Arial MT"/>
            </a:endParaRPr>
          </a:p>
          <a:p>
            <a:pPr marL="153670" marR="1473835">
              <a:lnSpc>
                <a:spcPct val="110200"/>
              </a:lnSpc>
            </a:pPr>
            <a:r>
              <a:rPr sz="1000" spc="-20" dirty="0">
                <a:latin typeface="Arial MT"/>
                <a:cs typeface="Arial MT"/>
              </a:rPr>
              <a:t>JQUOTA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spc="-5" dirty="0">
                <a:latin typeface="Arial MT"/>
                <a:cs typeface="Arial MT"/>
              </a:rPr>
              <a:t> PHN_NUMBER NUMBER,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PRIMARY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KEY(PNR_NUMBER),</a:t>
            </a:r>
            <a:endParaRPr sz="1000">
              <a:latin typeface="Arial MT"/>
              <a:cs typeface="Arial MT"/>
            </a:endParaRPr>
          </a:p>
          <a:p>
            <a:pPr marL="153670" marR="5080" algn="just">
              <a:lnSpc>
                <a:spcPct val="110200"/>
              </a:lnSpc>
            </a:pPr>
            <a:r>
              <a:rPr sz="1000" spc="-5" dirty="0">
                <a:latin typeface="Arial MT"/>
                <a:cs typeface="Arial MT"/>
              </a:rPr>
              <a:t>FOREIGN KEY (TRAIN_NUMBER) REFERENCES TRAIN,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FOREIGN KEY </a:t>
            </a:r>
            <a:r>
              <a:rPr sz="1000" spc="-15" dirty="0">
                <a:latin typeface="Arial MT"/>
                <a:cs typeface="Arial MT"/>
              </a:rPr>
              <a:t>(START_CODE) </a:t>
            </a:r>
            <a:r>
              <a:rPr sz="1000" spc="-5" dirty="0">
                <a:latin typeface="Arial MT"/>
                <a:cs typeface="Arial MT"/>
              </a:rPr>
              <a:t>REFERENCES </a:t>
            </a:r>
            <a:r>
              <a:rPr sz="1000" spc="-25" dirty="0">
                <a:latin typeface="Arial MT"/>
                <a:cs typeface="Arial MT"/>
              </a:rPr>
              <a:t>STATION,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FOREIGN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(END_CODE)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STATION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7980" y="5420183"/>
            <a:ext cx="3249295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36370">
              <a:lnSpc>
                <a:spcPct val="110200"/>
              </a:lnSpc>
              <a:spcBef>
                <a:spcPts val="100"/>
              </a:spcBef>
            </a:pPr>
            <a:r>
              <a:rPr sz="1000" spc="-10" dirty="0">
                <a:latin typeface="Arial MT"/>
                <a:cs typeface="Arial MT"/>
              </a:rPr>
              <a:t>--5.PASSENGER </a:t>
            </a:r>
            <a:r>
              <a:rPr sz="1000" spc="-15" dirty="0">
                <a:latin typeface="Arial MT"/>
                <a:cs typeface="Arial MT"/>
              </a:rPr>
              <a:t>RELATION 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CREATE TABLE </a:t>
            </a:r>
            <a:r>
              <a:rPr sz="1000" spc="-15" dirty="0">
                <a:latin typeface="Arial MT"/>
                <a:cs typeface="Arial MT"/>
              </a:rPr>
              <a:t>PASSENGER(</a:t>
            </a:r>
            <a:endParaRPr sz="1000">
              <a:latin typeface="Arial MT"/>
              <a:cs typeface="Arial MT"/>
            </a:endParaRPr>
          </a:p>
          <a:p>
            <a:pPr marL="153670" marR="1577975">
              <a:lnSpc>
                <a:spcPct val="110200"/>
              </a:lnSpc>
            </a:pPr>
            <a:r>
              <a:rPr sz="1000" spc="-5" dirty="0">
                <a:latin typeface="Arial MT"/>
                <a:cs typeface="Arial MT"/>
              </a:rPr>
              <a:t>PNR_NUMBE</a:t>
            </a:r>
            <a:r>
              <a:rPr sz="1000" dirty="0">
                <a:latin typeface="Arial MT"/>
                <a:cs typeface="Arial MT"/>
              </a:rPr>
              <a:t>R</a:t>
            </a:r>
            <a:r>
              <a:rPr sz="1000" spc="-5" dirty="0">
                <a:latin typeface="Arial MT"/>
                <a:cs typeface="Arial MT"/>
              </a:rPr>
              <a:t> NUMBER</a:t>
            </a:r>
            <a:r>
              <a:rPr sz="1000" dirty="0">
                <a:latin typeface="Arial MT"/>
                <a:cs typeface="Arial MT"/>
              </a:rPr>
              <a:t>,  </a:t>
            </a:r>
            <a:r>
              <a:rPr sz="1000" spc="-15" dirty="0">
                <a:latin typeface="Arial MT"/>
                <a:cs typeface="Arial MT"/>
              </a:rPr>
              <a:t>SEAT_NO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INT,</a:t>
            </a:r>
            <a:endParaRPr sz="1000">
              <a:latin typeface="Arial MT"/>
              <a:cs typeface="Arial MT"/>
            </a:endParaRPr>
          </a:p>
          <a:p>
            <a:pPr marL="153670" marR="1650364">
              <a:lnSpc>
                <a:spcPct val="110200"/>
              </a:lnSpc>
            </a:pPr>
            <a:r>
              <a:rPr sz="1000" spc="-5" dirty="0">
                <a:latin typeface="Arial MT"/>
                <a:cs typeface="Arial MT"/>
              </a:rPr>
              <a:t>PNAM</a:t>
            </a:r>
            <a:r>
              <a:rPr sz="100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V</a:t>
            </a:r>
            <a:r>
              <a:rPr sz="1000" spc="-5" dirty="0">
                <a:latin typeface="Arial MT"/>
                <a:cs typeface="Arial MT"/>
              </a:rPr>
              <a:t>ARCHAR(255)</a:t>
            </a:r>
            <a:r>
              <a:rPr sz="1000" dirty="0">
                <a:latin typeface="Arial MT"/>
                <a:cs typeface="Arial MT"/>
              </a:rPr>
              <a:t>,  </a:t>
            </a:r>
            <a:r>
              <a:rPr sz="1000" spc="-5" dirty="0">
                <a:latin typeface="Arial MT"/>
                <a:cs typeface="Arial MT"/>
              </a:rPr>
              <a:t>AGE</a:t>
            </a:r>
            <a:r>
              <a:rPr sz="1000" spc="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NUMBER,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GENDER CHAR(1),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COAC</a:t>
            </a:r>
            <a:r>
              <a:rPr sz="1000" dirty="0">
                <a:latin typeface="Arial MT"/>
                <a:cs typeface="Arial MT"/>
              </a:rPr>
              <a:t>H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V</a:t>
            </a:r>
            <a:r>
              <a:rPr sz="1000" spc="-5" dirty="0">
                <a:latin typeface="Arial MT"/>
                <a:cs typeface="Arial MT"/>
              </a:rPr>
              <a:t>ARCHAR(255)</a:t>
            </a:r>
            <a:r>
              <a:rPr sz="1000" dirty="0">
                <a:latin typeface="Arial MT"/>
                <a:cs typeface="Arial MT"/>
              </a:rPr>
              <a:t>,</a:t>
            </a:r>
            <a:endParaRPr sz="1000">
              <a:latin typeface="Arial MT"/>
              <a:cs typeface="Arial MT"/>
            </a:endParaRPr>
          </a:p>
          <a:p>
            <a:pPr marL="153670" marR="508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PRIMARY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KEY(PNR_NUMBER,SEAT_NO,COACH), </a:t>
            </a:r>
            <a:r>
              <a:rPr sz="1000" spc="-5" dirty="0">
                <a:latin typeface="Arial MT"/>
                <a:cs typeface="Arial MT"/>
              </a:rPr>
              <a:t> FOREIGN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(PNR_NUMBER)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PNR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331496"/>
            <a:ext cx="3592195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61820">
              <a:lnSpc>
                <a:spcPct val="1102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--6.EMPLOYEE </a:t>
            </a:r>
            <a:r>
              <a:rPr sz="1000" spc="-15" dirty="0">
                <a:latin typeface="Arial MT"/>
                <a:cs typeface="Arial MT"/>
              </a:rPr>
              <a:t>RELATION 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CREATE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TABLE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EMPLOYEE(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EMP_ID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NUMBER,</a:t>
            </a:r>
            <a:endParaRPr sz="1000">
              <a:latin typeface="Arial MT"/>
              <a:cs typeface="Arial MT"/>
            </a:endParaRPr>
          </a:p>
          <a:p>
            <a:pPr marL="153670" marR="1586865">
              <a:lnSpc>
                <a:spcPct val="110200"/>
              </a:lnSpc>
            </a:pPr>
            <a:r>
              <a:rPr sz="1000" spc="-5" dirty="0">
                <a:latin typeface="Arial MT"/>
                <a:cs typeface="Arial MT"/>
              </a:rPr>
              <a:t>emp_name varchar(255),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DESIGNATION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SALARY </a:t>
            </a:r>
            <a:r>
              <a:rPr sz="1000" spc="-5" dirty="0">
                <a:latin typeface="Arial MT"/>
                <a:cs typeface="Arial MT"/>
              </a:rPr>
              <a:t>NUMBER,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25"/>
              </a:spcBef>
            </a:pPr>
            <a:r>
              <a:rPr sz="1000" spc="-5" dirty="0">
                <a:latin typeface="Arial MT"/>
                <a:cs typeface="Arial MT"/>
              </a:rPr>
              <a:t>DOJ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DATE,</a:t>
            </a:r>
            <a:endParaRPr sz="1000">
              <a:latin typeface="Arial MT"/>
              <a:cs typeface="Arial MT"/>
            </a:endParaRPr>
          </a:p>
          <a:p>
            <a:pPr marL="153670" marR="1483360">
              <a:lnSpc>
                <a:spcPct val="110200"/>
              </a:lnSpc>
            </a:pPr>
            <a:r>
              <a:rPr sz="1000" spc="-20" dirty="0">
                <a:latin typeface="Arial MT"/>
                <a:cs typeface="Arial MT"/>
              </a:rPr>
              <a:t>STATION_CODE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PRIMARY </a:t>
            </a:r>
            <a:r>
              <a:rPr sz="1000" spc="-5" dirty="0">
                <a:latin typeface="Arial MT"/>
                <a:cs typeface="Arial MT"/>
              </a:rPr>
              <a:t>KEY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(EMP_ID),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FOREIGN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(STATION_CODE)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STATION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180" y="2346814"/>
            <a:ext cx="3315335" cy="170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5445">
              <a:lnSpc>
                <a:spcPct val="1102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--7.COUNTER </a:t>
            </a:r>
            <a:r>
              <a:rPr sz="1000" spc="-15" dirty="0">
                <a:latin typeface="Arial MT"/>
                <a:cs typeface="Arial MT"/>
              </a:rPr>
              <a:t>RELATION 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CREATE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TABLE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COUNTER(</a:t>
            </a:r>
            <a:endParaRPr sz="1000">
              <a:latin typeface="Arial MT"/>
              <a:cs typeface="Arial MT"/>
            </a:endParaRPr>
          </a:p>
          <a:p>
            <a:pPr marL="153670" marR="1483360">
              <a:lnSpc>
                <a:spcPct val="110200"/>
              </a:lnSpc>
            </a:pPr>
            <a:r>
              <a:rPr sz="1000" spc="-5" dirty="0">
                <a:latin typeface="Arial MT"/>
                <a:cs typeface="Arial MT"/>
              </a:rPr>
              <a:t>COUNTER_ID NUMBER,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STN_COD</a:t>
            </a:r>
            <a:r>
              <a:rPr sz="100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V</a:t>
            </a:r>
            <a:r>
              <a:rPr sz="1000" spc="-5" dirty="0">
                <a:latin typeface="Arial MT"/>
                <a:cs typeface="Arial MT"/>
              </a:rPr>
              <a:t>ARCHAR(255)</a:t>
            </a:r>
            <a:r>
              <a:rPr sz="1000" dirty="0">
                <a:latin typeface="Arial MT"/>
                <a:cs typeface="Arial MT"/>
              </a:rPr>
              <a:t>,  </a:t>
            </a:r>
            <a:r>
              <a:rPr sz="1000" spc="-5" dirty="0">
                <a:latin typeface="Arial MT"/>
                <a:cs typeface="Arial MT"/>
              </a:rPr>
              <a:t>CITY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</a:t>
            </a:r>
            <a:endParaRPr sz="1000">
              <a:latin typeface="Arial MT"/>
              <a:cs typeface="Arial MT"/>
            </a:endParaRPr>
          </a:p>
          <a:p>
            <a:pPr marL="153670" marR="1828800">
              <a:lnSpc>
                <a:spcPct val="110200"/>
              </a:lnSpc>
            </a:pP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V</a:t>
            </a:r>
            <a:r>
              <a:rPr sz="1000" spc="-5" dirty="0">
                <a:latin typeface="Arial MT"/>
                <a:cs typeface="Arial MT"/>
              </a:rPr>
              <a:t>ARCHAR(255)</a:t>
            </a:r>
            <a:r>
              <a:rPr sz="1000" dirty="0">
                <a:latin typeface="Arial MT"/>
                <a:cs typeface="Arial MT"/>
              </a:rPr>
              <a:t>,  </a:t>
            </a:r>
            <a:r>
              <a:rPr sz="1000" spc="-5" dirty="0">
                <a:latin typeface="Arial MT"/>
                <a:cs typeface="Arial MT"/>
              </a:rPr>
              <a:t>PINCODE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NUMBER,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 MT"/>
                <a:cs typeface="Arial MT"/>
              </a:rPr>
              <a:t>PRIMARY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(COUNTER_ID),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25"/>
              </a:spcBef>
            </a:pPr>
            <a:r>
              <a:rPr sz="1000" spc="-5" dirty="0">
                <a:latin typeface="Arial MT"/>
                <a:cs typeface="Arial MT"/>
              </a:rPr>
              <a:t>FOREIGN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(STN_CODE)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STATION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180" y="4194199"/>
            <a:ext cx="3315335" cy="170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8890">
              <a:lnSpc>
                <a:spcPct val="110200"/>
              </a:lnSpc>
              <a:spcBef>
                <a:spcPts val="100"/>
              </a:spcBef>
            </a:pPr>
            <a:r>
              <a:rPr sz="1000" spc="-15" dirty="0">
                <a:latin typeface="Arial MT"/>
                <a:cs typeface="Arial MT"/>
              </a:rPr>
              <a:t>--8.STALL_DETAILS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relation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CREATE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TABLE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STALL_DETAILS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</a:t>
            </a:r>
            <a:endParaRPr sz="1000">
              <a:latin typeface="Arial MT"/>
              <a:cs typeface="Arial MT"/>
            </a:endParaRPr>
          </a:p>
          <a:p>
            <a:pPr marL="153670" marR="1483360">
              <a:lnSpc>
                <a:spcPct val="110200"/>
              </a:lnSpc>
            </a:pPr>
            <a:r>
              <a:rPr sz="1000" spc="-15" dirty="0">
                <a:latin typeface="Arial MT"/>
                <a:cs typeface="Arial MT"/>
              </a:rPr>
              <a:t>STALL_ID </a:t>
            </a:r>
            <a:r>
              <a:rPr sz="1000" spc="-5" dirty="0">
                <a:latin typeface="Arial MT"/>
                <a:cs typeface="Arial MT"/>
              </a:rPr>
              <a:t>NUMBER,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STN_COD</a:t>
            </a:r>
            <a:r>
              <a:rPr sz="100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V</a:t>
            </a:r>
            <a:r>
              <a:rPr sz="1000" spc="-5" dirty="0">
                <a:latin typeface="Arial MT"/>
                <a:cs typeface="Arial MT"/>
              </a:rPr>
              <a:t>ARCHAR(255)</a:t>
            </a:r>
            <a:r>
              <a:rPr sz="1000" dirty="0">
                <a:latin typeface="Arial MT"/>
                <a:cs typeface="Arial MT"/>
              </a:rPr>
              <a:t>,  </a:t>
            </a:r>
            <a:r>
              <a:rPr sz="1000" spc="-5" dirty="0">
                <a:latin typeface="Arial MT"/>
                <a:cs typeface="Arial MT"/>
              </a:rPr>
              <a:t>RENT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FLOAT,</a:t>
            </a:r>
            <a:endParaRPr sz="1000">
              <a:latin typeface="Arial MT"/>
              <a:cs typeface="Arial MT"/>
            </a:endParaRPr>
          </a:p>
          <a:p>
            <a:pPr marL="153670" marR="67945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CONTRACTOR_NAME VARCHAR(255),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CONTRACTOR_PHN_NUMBER</a:t>
            </a:r>
            <a:r>
              <a:rPr sz="1000" spc="-5" dirty="0">
                <a:latin typeface="Arial MT"/>
                <a:cs typeface="Arial MT"/>
              </a:rPr>
              <a:t> NUMBER,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PRIMARY </a:t>
            </a:r>
            <a:r>
              <a:rPr sz="1000" spc="-5" dirty="0">
                <a:latin typeface="Arial MT"/>
                <a:cs typeface="Arial MT"/>
              </a:rPr>
              <a:t>KEY </a:t>
            </a:r>
            <a:r>
              <a:rPr sz="1000" spc="-15" dirty="0">
                <a:latin typeface="Arial MT"/>
                <a:cs typeface="Arial MT"/>
              </a:rPr>
              <a:t>(STALL_ID),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FOREIGN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(STN_CODE)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STATION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7980" y="331496"/>
            <a:ext cx="3263900" cy="153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38530">
              <a:lnSpc>
                <a:spcPct val="110200"/>
              </a:lnSpc>
              <a:spcBef>
                <a:spcPts val="100"/>
              </a:spcBef>
            </a:pPr>
            <a:r>
              <a:rPr sz="1000" spc="-15" dirty="0">
                <a:latin typeface="Arial MT"/>
                <a:cs typeface="Arial MT"/>
              </a:rPr>
              <a:t>--9.STATION_WORKERS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relation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CREATE TABLE </a:t>
            </a:r>
            <a:r>
              <a:rPr sz="1000" spc="-15" dirty="0">
                <a:latin typeface="Arial MT"/>
                <a:cs typeface="Arial MT"/>
              </a:rPr>
              <a:t>STATION_WORKERS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</a:t>
            </a:r>
            <a:endParaRPr sz="1000">
              <a:latin typeface="Arial MT"/>
              <a:cs typeface="Arial MT"/>
            </a:endParaRPr>
          </a:p>
          <a:p>
            <a:pPr marL="153670" marR="1898014">
              <a:lnSpc>
                <a:spcPct val="110200"/>
              </a:lnSpc>
            </a:pPr>
            <a:r>
              <a:rPr sz="1000" spc="-5" dirty="0">
                <a:latin typeface="Arial MT"/>
                <a:cs typeface="Arial MT"/>
              </a:rPr>
              <a:t>EMP_ID NUMBER,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WDATE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DATE, 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SHIFT CHAR(1),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PLATFORM_NO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INT,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 MT"/>
                <a:cs typeface="Arial MT"/>
              </a:rPr>
              <a:t>PRIMARY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(EMP_ID,WDATE,SHIFT),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25"/>
              </a:spcBef>
            </a:pPr>
            <a:r>
              <a:rPr sz="1000" spc="-5" dirty="0">
                <a:latin typeface="Arial MT"/>
                <a:cs typeface="Arial MT"/>
              </a:rPr>
              <a:t>FOREIGN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(EMP_ID)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7980" y="2010928"/>
            <a:ext cx="3580765" cy="170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39875">
              <a:lnSpc>
                <a:spcPct val="1102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--10.COUNTER_EMP relation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CREATE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TABLE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COUNTER_EMP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</a:t>
            </a:r>
            <a:endParaRPr sz="1000">
              <a:latin typeface="Arial MT"/>
              <a:cs typeface="Arial MT"/>
            </a:endParaRPr>
          </a:p>
          <a:p>
            <a:pPr marL="153670" marR="1972945">
              <a:lnSpc>
                <a:spcPct val="110200"/>
              </a:lnSpc>
            </a:pPr>
            <a:r>
              <a:rPr sz="1000" spc="-5" dirty="0">
                <a:latin typeface="Arial MT"/>
                <a:cs typeface="Arial MT"/>
              </a:rPr>
              <a:t>COUNTER_I</a:t>
            </a:r>
            <a:r>
              <a:rPr sz="1000" dirty="0">
                <a:latin typeface="Arial MT"/>
                <a:cs typeface="Arial MT"/>
              </a:rPr>
              <a:t>D</a:t>
            </a:r>
            <a:r>
              <a:rPr sz="1000" spc="-5" dirty="0">
                <a:latin typeface="Arial MT"/>
                <a:cs typeface="Arial MT"/>
              </a:rPr>
              <a:t> NUMBER</a:t>
            </a:r>
            <a:r>
              <a:rPr sz="1000" dirty="0">
                <a:latin typeface="Arial MT"/>
                <a:cs typeface="Arial MT"/>
              </a:rPr>
              <a:t>,  </a:t>
            </a:r>
            <a:r>
              <a:rPr sz="1000" spc="-5" dirty="0">
                <a:latin typeface="Arial MT"/>
                <a:cs typeface="Arial MT"/>
              </a:rPr>
              <a:t>SHIFT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CHAR(1),</a:t>
            </a:r>
            <a:endParaRPr sz="1000">
              <a:latin typeface="Arial MT"/>
              <a:cs typeface="Arial MT"/>
            </a:endParaRPr>
          </a:p>
          <a:p>
            <a:pPr marL="153670" marR="2325370">
              <a:lnSpc>
                <a:spcPct val="110200"/>
              </a:lnSpc>
            </a:pPr>
            <a:r>
              <a:rPr sz="1000" spc="-20" dirty="0">
                <a:latin typeface="Arial MT"/>
                <a:cs typeface="Arial MT"/>
              </a:rPr>
              <a:t>WDATE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DATE, 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EMP_I</a:t>
            </a:r>
            <a:r>
              <a:rPr sz="1000" dirty="0">
                <a:latin typeface="Arial MT"/>
                <a:cs typeface="Arial MT"/>
              </a:rPr>
              <a:t>D</a:t>
            </a:r>
            <a:r>
              <a:rPr sz="1000" spc="-5" dirty="0">
                <a:latin typeface="Arial MT"/>
                <a:cs typeface="Arial MT"/>
              </a:rPr>
              <a:t> NUMBER</a:t>
            </a:r>
            <a:r>
              <a:rPr sz="1000" dirty="0">
                <a:latin typeface="Arial MT"/>
                <a:cs typeface="Arial MT"/>
              </a:rPr>
              <a:t>,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 MT"/>
                <a:cs typeface="Arial MT"/>
              </a:rPr>
              <a:t>PRIMARY</a:t>
            </a:r>
            <a:r>
              <a:rPr sz="1000" spc="-5" dirty="0">
                <a:latin typeface="Arial MT"/>
                <a:cs typeface="Arial MT"/>
              </a:rPr>
              <a:t> KEY </a:t>
            </a:r>
            <a:r>
              <a:rPr sz="1000" spc="-15" dirty="0">
                <a:latin typeface="Arial MT"/>
                <a:cs typeface="Arial MT"/>
              </a:rPr>
              <a:t>(COUNTER_ID,SHIFT,WDATE),</a:t>
            </a:r>
            <a:endParaRPr sz="1000">
              <a:latin typeface="Arial MT"/>
              <a:cs typeface="Arial MT"/>
            </a:endParaRPr>
          </a:p>
          <a:p>
            <a:pPr marL="153670" marR="5080">
              <a:lnSpc>
                <a:spcPct val="110200"/>
              </a:lnSpc>
            </a:pPr>
            <a:r>
              <a:rPr sz="1000" spc="-5" dirty="0">
                <a:latin typeface="Arial MT"/>
                <a:cs typeface="Arial MT"/>
              </a:rPr>
              <a:t>FOREIGN KEY (COUNTER_ID) REFERENCES COUNTER,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FOREIGN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(EMP_ID)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7980" y="3858313"/>
            <a:ext cx="3510279" cy="2040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86889">
              <a:lnSpc>
                <a:spcPct val="110200"/>
              </a:lnSpc>
              <a:spcBef>
                <a:spcPts val="100"/>
              </a:spcBef>
            </a:pPr>
            <a:r>
              <a:rPr sz="1000" spc="-10" dirty="0">
                <a:latin typeface="Arial MT"/>
                <a:cs typeface="Arial MT"/>
              </a:rPr>
              <a:t>--11.SCHEDULE </a:t>
            </a:r>
            <a:r>
              <a:rPr sz="1000" spc="-5" dirty="0">
                <a:latin typeface="Arial MT"/>
                <a:cs typeface="Arial MT"/>
              </a:rPr>
              <a:t>relation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CREATE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TABLE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SCHEDULE(</a:t>
            </a:r>
            <a:endParaRPr sz="1000">
              <a:latin typeface="Arial MT"/>
              <a:cs typeface="Arial MT"/>
            </a:endParaRPr>
          </a:p>
          <a:p>
            <a:pPr marL="153670" marR="1678305">
              <a:lnSpc>
                <a:spcPct val="110200"/>
              </a:lnSpc>
            </a:pPr>
            <a:r>
              <a:rPr sz="1000" spc="-5" dirty="0">
                <a:latin typeface="Arial MT"/>
                <a:cs typeface="Arial MT"/>
              </a:rPr>
              <a:t>TRAIN_NUMBER NUMBER,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STN_COD</a:t>
            </a:r>
            <a:r>
              <a:rPr sz="100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V</a:t>
            </a:r>
            <a:r>
              <a:rPr sz="1000" spc="-5" dirty="0">
                <a:latin typeface="Arial MT"/>
                <a:cs typeface="Arial MT"/>
              </a:rPr>
              <a:t>ARCHAR(255)</a:t>
            </a:r>
            <a:r>
              <a:rPr sz="1000" dirty="0">
                <a:latin typeface="Arial MT"/>
                <a:cs typeface="Arial MT"/>
              </a:rPr>
              <a:t>,  </a:t>
            </a:r>
            <a:r>
              <a:rPr sz="1000" spc="-5" dirty="0">
                <a:latin typeface="Arial MT"/>
                <a:cs typeface="Arial MT"/>
              </a:rPr>
              <a:t>ARR_TIME </a:t>
            </a:r>
            <a:r>
              <a:rPr sz="1000" spc="-25" dirty="0">
                <a:latin typeface="Arial MT"/>
                <a:cs typeface="Arial MT"/>
              </a:rPr>
              <a:t>TIMESTAMP, 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DEP_TIME </a:t>
            </a:r>
            <a:r>
              <a:rPr sz="1000" spc="-25" dirty="0">
                <a:latin typeface="Arial MT"/>
                <a:cs typeface="Arial MT"/>
              </a:rPr>
              <a:t>TIMESTAMP, 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DAY_NUMBER </a:t>
            </a:r>
            <a:r>
              <a:rPr sz="1000" spc="-5" dirty="0">
                <a:latin typeface="Arial MT"/>
                <a:cs typeface="Arial MT"/>
              </a:rPr>
              <a:t>NUMBER,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DIST_COVERED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NUMBER,</a:t>
            </a:r>
            <a:endParaRPr sz="1000">
              <a:latin typeface="Arial MT"/>
              <a:cs typeface="Arial MT"/>
            </a:endParaRPr>
          </a:p>
          <a:p>
            <a:pPr marL="153670" marR="508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PRIMARY</a:t>
            </a:r>
            <a:r>
              <a:rPr sz="1000" spc="254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KEY</a:t>
            </a:r>
            <a:r>
              <a:rPr sz="1000" spc="2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(TRAIN_NUMBER,STN_CODE),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FOREIGN KEY (TRAIN_NUMBER) REFERENCES TRAIN,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FOREIGN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(STN_CODE)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STATION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0</TotalTime>
  <Words>7518</Words>
  <Application>Microsoft Office PowerPoint</Application>
  <PresentationFormat>Custom</PresentationFormat>
  <Paragraphs>495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MS PGothic</vt:lpstr>
      <vt:lpstr>MS UI Gothic</vt:lpstr>
      <vt:lpstr>Arial</vt:lpstr>
      <vt:lpstr>Arial MT</vt:lpstr>
      <vt:lpstr>Corbel</vt:lpstr>
      <vt:lpstr>Times New Roman</vt:lpstr>
      <vt:lpstr>Verdana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A45_A60_Railways</dc:title>
  <cp:lastModifiedBy>suprajpulluru2004@gmail.com</cp:lastModifiedBy>
  <cp:revision>1</cp:revision>
  <dcterms:created xsi:type="dcterms:W3CDTF">2023-05-15T07:45:40Z</dcterms:created>
  <dcterms:modified xsi:type="dcterms:W3CDTF">2023-05-15T07:46:58Z</dcterms:modified>
</cp:coreProperties>
</file>